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6"/>
  </p:notesMasterIdLst>
  <p:handoutMasterIdLst>
    <p:handoutMasterId r:id="rId67"/>
  </p:handoutMasterIdLst>
  <p:sldIdLst>
    <p:sldId id="404" r:id="rId2"/>
    <p:sldId id="405" r:id="rId3"/>
    <p:sldId id="446" r:id="rId4"/>
    <p:sldId id="447" r:id="rId5"/>
    <p:sldId id="448" r:id="rId6"/>
    <p:sldId id="449" r:id="rId7"/>
    <p:sldId id="450" r:id="rId8"/>
    <p:sldId id="321" r:id="rId9"/>
    <p:sldId id="378" r:id="rId10"/>
    <p:sldId id="305" r:id="rId11"/>
    <p:sldId id="306" r:id="rId12"/>
    <p:sldId id="381" r:id="rId13"/>
    <p:sldId id="268" r:id="rId14"/>
    <p:sldId id="312" r:id="rId15"/>
    <p:sldId id="311" r:id="rId16"/>
    <p:sldId id="313" r:id="rId17"/>
    <p:sldId id="382" r:id="rId18"/>
    <p:sldId id="383" r:id="rId19"/>
    <p:sldId id="277" r:id="rId20"/>
    <p:sldId id="384" r:id="rId21"/>
    <p:sldId id="385" r:id="rId22"/>
    <p:sldId id="298" r:id="rId23"/>
    <p:sldId id="279" r:id="rId24"/>
    <p:sldId id="294" r:id="rId25"/>
    <p:sldId id="387" r:id="rId26"/>
    <p:sldId id="300" r:id="rId27"/>
    <p:sldId id="261" r:id="rId28"/>
    <p:sldId id="262" r:id="rId29"/>
    <p:sldId id="322" r:id="rId30"/>
    <p:sldId id="318" r:id="rId31"/>
    <p:sldId id="325" r:id="rId32"/>
    <p:sldId id="323" r:id="rId33"/>
    <p:sldId id="326" r:id="rId34"/>
    <p:sldId id="327" r:id="rId35"/>
    <p:sldId id="329" r:id="rId36"/>
    <p:sldId id="330" r:id="rId37"/>
    <p:sldId id="334" r:id="rId38"/>
    <p:sldId id="335" r:id="rId39"/>
    <p:sldId id="342" r:id="rId40"/>
    <p:sldId id="343" r:id="rId41"/>
    <p:sldId id="344" r:id="rId42"/>
    <p:sldId id="346" r:id="rId43"/>
    <p:sldId id="389" r:id="rId44"/>
    <p:sldId id="349" r:id="rId45"/>
    <p:sldId id="351" r:id="rId46"/>
    <p:sldId id="354" r:id="rId47"/>
    <p:sldId id="356" r:id="rId48"/>
    <p:sldId id="361" r:id="rId49"/>
    <p:sldId id="366" r:id="rId50"/>
    <p:sldId id="376" r:id="rId51"/>
    <p:sldId id="390" r:id="rId52"/>
    <p:sldId id="391" r:id="rId53"/>
    <p:sldId id="392" r:id="rId54"/>
    <p:sldId id="393" r:id="rId55"/>
    <p:sldId id="394" r:id="rId56"/>
    <p:sldId id="395" r:id="rId57"/>
    <p:sldId id="396" r:id="rId58"/>
    <p:sldId id="397" r:id="rId59"/>
    <p:sldId id="398" r:id="rId60"/>
    <p:sldId id="399" r:id="rId61"/>
    <p:sldId id="400" r:id="rId62"/>
    <p:sldId id="401" r:id="rId63"/>
    <p:sldId id="402" r:id="rId64"/>
    <p:sldId id="403"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3B6C9D"/>
    <a:srgbClr val="4379B0"/>
    <a:srgbClr val="FFDB89"/>
    <a:srgbClr val="302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8" d="100"/>
          <a:sy n="78" d="100"/>
        </p:scale>
        <p:origin x="-5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95235"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95236"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95237"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FDF6BD6-5403-9542-99CA-E3B5572FF66E}" type="slidenum">
              <a:rPr lang="en-US"/>
              <a:pPr>
                <a:defRPr/>
              </a:pPr>
              <a:t>‹#›</a:t>
            </a:fld>
            <a:endParaRPr lang="en-US"/>
          </a:p>
        </p:txBody>
      </p:sp>
    </p:spTree>
    <p:extLst>
      <p:ext uri="{BB962C8B-B14F-4D97-AF65-F5344CB8AC3E}">
        <p14:creationId xmlns:p14="http://schemas.microsoft.com/office/powerpoint/2010/main" val="531743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17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17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FD6CACDE-D7B9-B448-A648-85E46245BC45}" type="slidenum">
              <a:rPr lang="en-US"/>
              <a:pPr>
                <a:defRPr/>
              </a:pPr>
              <a:t>‹#›</a:t>
            </a:fld>
            <a:endParaRPr lang="en-US"/>
          </a:p>
        </p:txBody>
      </p:sp>
    </p:spTree>
    <p:extLst>
      <p:ext uri="{BB962C8B-B14F-4D97-AF65-F5344CB8AC3E}">
        <p14:creationId xmlns:p14="http://schemas.microsoft.com/office/powerpoint/2010/main" val="42526207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image" Target="../media/image21.jpeg"/></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63373DC-C4C4-0646-9913-53464696A8B8}" type="datetime1">
              <a:rPr kumimoji="0" lang="en-US" sz="1200"/>
              <a:pPr/>
              <a:t>4/25/17</a:t>
            </a:fld>
            <a:endParaRPr kumimoji="0" lang="en-US" sz="1200"/>
          </a:p>
        </p:txBody>
      </p:sp>
      <p:sp>
        <p:nvSpPr>
          <p:cNvPr id="1638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42F1EBE-BD88-2745-A1E8-13794D7A3D38}" type="slidenum">
              <a:rPr kumimoji="0" lang="en-US" sz="1200"/>
              <a:pPr/>
              <a:t>1</a:t>
            </a:fld>
            <a:endParaRPr kumimoji="0" lang="en-US" sz="1200"/>
          </a:p>
        </p:txBody>
      </p:sp>
      <p:sp>
        <p:nvSpPr>
          <p:cNvPr id="16387" name="Rectangle 2"/>
          <p:cNvSpPr>
            <a:spLocks noGrp="1" noRot="1" noChangeAspect="1" noChangeArrowheads="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4388D4D-2000-174B-B0AE-77DAA6D365C7}" type="slidenum">
              <a:rPr lang="en-US" sz="1200"/>
              <a:pPr/>
              <a:t>11</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Galaxies may have 400 billion stars.  How did these stars come to be?</a:t>
            </a: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77A0938-D2D8-8A4A-9C2F-9BD122134CDD}" type="slidenum">
              <a:rPr lang="en-US" sz="1200"/>
              <a:pPr/>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3DB2A94-1E00-9A46-8D5F-A7AA9A259400}" type="slidenum">
              <a:rPr lang="en-US" sz="1200"/>
              <a:pPr/>
              <a:t>13</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503A3EF-5BDC-7646-8D82-88BB28618E50}" type="slidenum">
              <a:rPr lang="en-US" sz="1200"/>
              <a:pPr/>
              <a:t>14</a:t>
            </a:fld>
            <a:endParaRPr lang="en-US" sz="1200"/>
          </a:p>
        </p:txBody>
      </p:sp>
      <p:sp>
        <p:nvSpPr>
          <p:cNvPr id="399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534E3253-329C-C046-8FD0-D52CC132C346}" type="slidenum">
              <a:rPr lang="en-US" sz="1200"/>
              <a:pPr algn="r"/>
              <a:t>14</a:t>
            </a:fld>
            <a:endParaRPr lang="en-US" sz="1200"/>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2AF728B-63B1-484C-A857-7469DEB5958F}" type="slidenum">
              <a:rPr lang="en-US" sz="1200"/>
              <a:pPr/>
              <a:t>15</a:t>
            </a:fld>
            <a:endParaRPr lang="en-US" sz="1200"/>
          </a:p>
        </p:txBody>
      </p:sp>
      <p:sp>
        <p:nvSpPr>
          <p:cNvPr id="419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A5FB3D86-7828-D246-9F1B-18F45CBFDC10}" type="slidenum">
              <a:rPr lang="en-US" sz="1200"/>
              <a:pPr algn="r"/>
              <a:t>15</a:t>
            </a:fld>
            <a:endParaRPr lang="en-US"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21B5D03-7B3D-664F-9B01-3297E78DAFCF}" type="slidenum">
              <a:rPr lang="en-US" sz="1200"/>
              <a:pPr/>
              <a:t>16</a:t>
            </a:fld>
            <a:endParaRPr lang="en-US" sz="1200"/>
          </a:p>
        </p:txBody>
      </p:sp>
      <p:sp>
        <p:nvSpPr>
          <p:cNvPr id="440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690720B5-20A7-F542-8DE6-9AB386D04587}" type="slidenum">
              <a:rPr lang="en-US" sz="1200"/>
              <a:pPr algn="r"/>
              <a:t>16</a:t>
            </a:fld>
            <a:endParaRPr lang="en-US" sz="1200"/>
          </a:p>
        </p:txBody>
      </p:sp>
      <p:sp>
        <p:nvSpPr>
          <p:cNvPr id="440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7C362A3D-8BD7-E647-9455-6AD28188E05A}" type="slidenum">
              <a:rPr lang="en-US" sz="1200"/>
              <a:pPr algn="r"/>
              <a:t>16</a:t>
            </a:fld>
            <a:endParaRPr lang="en-US" sz="1200"/>
          </a:p>
        </p:txBody>
      </p:sp>
      <p:sp>
        <p:nvSpPr>
          <p:cNvPr id="44036" name="Rectangle 2"/>
          <p:cNvSpPr>
            <a:spLocks noGrp="1" noRot="1" noChangeAspect="1" noChangeArrowheads="1" noTextEdit="1"/>
          </p:cNvSpPr>
          <p:nvPr>
            <p:ph type="sldImg"/>
          </p:nvPr>
        </p:nvSpPr>
        <p:spPr>
          <a:xfrm>
            <a:off x="1152525" y="692150"/>
            <a:ext cx="4554538" cy="3416300"/>
          </a:xfrm>
          <a:ln w="12700">
            <a:solidFill>
              <a:schemeClr val="tx1"/>
            </a:solidFill>
          </a:ln>
        </p:spPr>
      </p:sp>
      <p:sp>
        <p:nvSpPr>
          <p:cNvPr id="4403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75" tIns="46038" rIns="92075" bIns="46038"/>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A8F1B50-A167-C44F-AEB1-7E64C93680A7}" type="slidenum">
              <a:rPr lang="en-US" sz="1200">
                <a:latin typeface="Arial" charset="0"/>
              </a:rPr>
              <a:pPr/>
              <a:t>18</a:t>
            </a:fld>
            <a:endParaRPr lang="en-US" sz="1200">
              <a:latin typeface="Arial" charset="0"/>
            </a:endParaRPr>
          </a:p>
        </p:txBody>
      </p:sp>
      <p:sp>
        <p:nvSpPr>
          <p:cNvPr id="1382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CA7FEEA9-38F7-5748-80AB-6C2B11EED29A}" type="slidenum">
              <a:rPr lang="en-US" sz="1200">
                <a:latin typeface="Arial" charset="0"/>
              </a:rPr>
              <a:pPr algn="r"/>
              <a:t>18</a:t>
            </a:fld>
            <a:endParaRPr lang="en-US" sz="1200">
              <a:latin typeface="Arial"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93FF53E-DEC6-0F42-B1A6-03740AE5EAEA}" type="slidenum">
              <a:rPr lang="en-US" sz="1200"/>
              <a:pPr/>
              <a:t>19</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81D7A03-CCEE-1940-8B06-EC678E75F9A8}" type="slidenum">
              <a:rPr lang="en-US" sz="1200">
                <a:latin typeface="Arial" charset="0"/>
              </a:rPr>
              <a:pPr/>
              <a:t>20</a:t>
            </a:fld>
            <a:endParaRPr lang="en-US" sz="1200">
              <a:latin typeface="Arial" charset="0"/>
            </a:endParaRPr>
          </a:p>
        </p:txBody>
      </p:sp>
      <p:sp>
        <p:nvSpPr>
          <p:cNvPr id="1392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E6AA8A77-59E0-414E-8BD5-FB5D3412F853}" type="slidenum">
              <a:rPr lang="en-US" sz="1200">
                <a:latin typeface="Arial" charset="0"/>
              </a:rPr>
              <a:pPr algn="r"/>
              <a:t>20</a:t>
            </a:fld>
            <a:endParaRPr lang="en-US" sz="1200">
              <a:latin typeface="Arial" charset="0"/>
            </a:endParaRPr>
          </a:p>
        </p:txBody>
      </p:sp>
      <p:sp>
        <p:nvSpPr>
          <p:cNvPr id="1392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75902F23-B5D3-EF4D-A98A-67A1455446D6}" type="slidenum">
              <a:rPr lang="en-US" sz="1200">
                <a:latin typeface="Arial" charset="0"/>
              </a:rPr>
              <a:pPr algn="r" eaLnBrk="1" hangingPunct="1"/>
              <a:t>20</a:t>
            </a:fld>
            <a:endParaRPr lang="en-US" sz="1200">
              <a:latin typeface="Arial" charset="0"/>
            </a:endParaRPr>
          </a:p>
        </p:txBody>
      </p:sp>
      <p:sp>
        <p:nvSpPr>
          <p:cNvPr id="139268" name="Rectangle 2050"/>
          <p:cNvSpPr>
            <a:spLocks noGrp="1" noRot="1" noChangeAspect="1" noChangeArrowheads="1" noTextEdit="1"/>
          </p:cNvSpPr>
          <p:nvPr>
            <p:ph type="sldImg"/>
          </p:nvPr>
        </p:nvSpPr>
        <p:spPr>
          <a:solidFill>
            <a:srgbClr val="FFFFFF"/>
          </a:solidFill>
          <a:ln/>
        </p:spPr>
      </p:sp>
      <p:sp>
        <p:nvSpPr>
          <p:cNvPr id="139269" name="Rectangle 2051"/>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defTabSz="457200"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E6EFC7-E069-D54B-AF68-7BF5B26D6977}" type="slidenum">
              <a:rPr lang="en-US" sz="1200">
                <a:latin typeface="Arial" charset="0"/>
              </a:rPr>
              <a:pPr/>
              <a:t>21</a:t>
            </a:fld>
            <a:endParaRPr lang="en-US" sz="1200">
              <a:latin typeface="Arial" charset="0"/>
            </a:endParaRPr>
          </a:p>
        </p:txBody>
      </p:sp>
      <p:sp>
        <p:nvSpPr>
          <p:cNvPr id="1402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6EBACA9-9690-094C-8747-4F3D6A1C5E3B}" type="slidenum">
              <a:rPr lang="en-US" sz="1200">
                <a:latin typeface="Arial" charset="0"/>
              </a:rPr>
              <a:pPr algn="r"/>
              <a:t>21</a:t>
            </a:fld>
            <a:endParaRPr lang="en-US" sz="1200">
              <a:latin typeface="Arial"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1718553-DB63-604A-BAD9-E9DBEF5F159A}" type="datetime1">
              <a:rPr kumimoji="0" lang="en-US" sz="1200"/>
              <a:pPr/>
              <a:t>4/25/17</a:t>
            </a:fld>
            <a:endParaRPr kumimoji="0" lang="en-US" sz="1200"/>
          </a:p>
        </p:txBody>
      </p:sp>
      <p:sp>
        <p:nvSpPr>
          <p:cNvPr id="1843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D03DA7C0-4F3E-FA4F-A817-A6EB6503A95D}" type="slidenum">
              <a:rPr kumimoji="0" lang="en-US" sz="1200"/>
              <a:pPr/>
              <a:t>2</a:t>
            </a:fld>
            <a:endParaRPr kumimoji="0" lang="en-US" sz="1200"/>
          </a:p>
        </p:txBody>
      </p:sp>
      <p:sp>
        <p:nvSpPr>
          <p:cNvPr id="18435" name="Rectangle 2"/>
          <p:cNvSpPr>
            <a:spLocks noGrp="1" noRot="1" noChangeAspect="1" noChangeArrowheads="1"/>
          </p:cNvSpPr>
          <p:nvPr>
            <p:ph type="sldImg"/>
          </p:nvPr>
        </p:nvSpPr>
        <p:spPr>
          <a:xfrm>
            <a:off x="1150938" y="692150"/>
            <a:ext cx="4556125" cy="3416300"/>
          </a:xfrm>
          <a:ln w="12700" cap="flat">
            <a:solidFill>
              <a:schemeClr val="tx1"/>
            </a:solidFill>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sz="1600">
                <a:latin typeface="Arial" charset="0"/>
              </a:rPr>
              <a:t>Data Firehose</a:t>
            </a:r>
          </a:p>
          <a:p>
            <a:endParaRPr lang="en-US" sz="1600">
              <a:latin typeface="Arial" charset="0"/>
            </a:endParaRPr>
          </a:p>
          <a:p>
            <a:r>
              <a:rPr lang="en-US" sz="1600">
                <a:latin typeface="Arial" charset="0"/>
              </a:rPr>
              <a:t>Single image = 3 phone books, etc.</a:t>
            </a:r>
          </a:p>
          <a:p>
            <a:endParaRPr lang="en-US" sz="1600">
              <a:latin typeface="Arial" charset="0"/>
            </a:endParaRPr>
          </a:p>
          <a:p>
            <a:r>
              <a:rPr lang="en-US" sz="1600">
                <a:latin typeface="Arial" charset="0"/>
              </a:rPr>
              <a:t>Roughly one star equiv to one listing in phone book</a:t>
            </a:r>
          </a:p>
          <a:p>
            <a:endParaRPr lang="en-US" sz="1600">
              <a:latin typeface="Arial" charset="0"/>
            </a:endParaRPr>
          </a:p>
          <a:p>
            <a:r>
              <a:rPr lang="en-US" sz="1600">
                <a:latin typeface="Arial" charset="0"/>
              </a:rPr>
              <a:t>variables = 1 page</a:t>
            </a:r>
          </a:p>
          <a:p>
            <a:endParaRPr lang="en-US" sz="1600">
              <a:latin typeface="Arial" charset="0"/>
            </a:endParaRPr>
          </a:p>
          <a:p>
            <a:r>
              <a:rPr lang="en-US" sz="1600">
                <a:latin typeface="Arial" charset="0"/>
              </a:rPr>
              <a:t>microlensing = 1 entry, out of a phone book.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CD9DBB1-45F8-B14A-AC93-2BF7415A6454}" type="slidenum">
              <a:rPr lang="en-US" sz="1200"/>
              <a:pPr/>
              <a:t>22</a:t>
            </a:fld>
            <a:endParaRPr lang="en-US" sz="1200"/>
          </a:p>
        </p:txBody>
      </p:sp>
      <p:sp>
        <p:nvSpPr>
          <p:cNvPr id="50178" name="Rectangle 1026"/>
          <p:cNvSpPr>
            <a:spLocks noGrp="1" noRot="1" noChangeAspect="1" noChangeArrowheads="1" noTextEdit="1"/>
          </p:cNvSpPr>
          <p:nvPr>
            <p:ph type="sldImg"/>
          </p:nvPr>
        </p:nvSpPr>
        <p:spPr>
          <a:ln/>
        </p:spPr>
      </p:sp>
      <p:sp>
        <p:nvSpPr>
          <p:cNvPr id="501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E1097B7-AE39-AD42-A932-E2F41322E4E4}" type="slidenum">
              <a:rPr lang="en-US" sz="1200"/>
              <a:pPr/>
              <a:t>23</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A713C5-048F-9F41-8204-BFE5A4952B82}" type="slidenum">
              <a:rPr lang="en-US" sz="1200"/>
              <a:pPr/>
              <a:t>24</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6A52330-79D5-9D45-9B43-0A766704EE16}" type="slidenum">
              <a:rPr lang="en-US" sz="1200"/>
              <a:pPr/>
              <a:t>27</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1F04779-6CE7-FB4A-9DE7-1DEE89C6DBE3}" type="slidenum">
              <a:rPr lang="en-US" sz="1200"/>
              <a:pPr/>
              <a:t>28</a:t>
            </a:fld>
            <a:endParaRPr lang="en-US" sz="1200"/>
          </a:p>
        </p:txBody>
      </p:sp>
      <p:sp>
        <p:nvSpPr>
          <p:cNvPr id="64514" name="Rectangle 1026"/>
          <p:cNvSpPr>
            <a:spLocks noGrp="1" noRot="1" noChangeAspect="1" noChangeArrowheads="1" noTextEdit="1"/>
          </p:cNvSpPr>
          <p:nvPr>
            <p:ph type="sldImg"/>
          </p:nvPr>
        </p:nvSpPr>
        <p:spPr>
          <a:ln/>
        </p:spPr>
      </p:sp>
      <p:sp>
        <p:nvSpPr>
          <p:cNvPr id="645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E71568B-6276-AE44-9595-3C6218007B92}" type="slidenum">
              <a:rPr lang="en-US" sz="1200"/>
              <a:pPr/>
              <a:t>31</a:t>
            </a:fld>
            <a:endParaRPr lang="en-US" sz="1200"/>
          </a:p>
        </p:txBody>
      </p:sp>
      <p:sp>
        <p:nvSpPr>
          <p:cNvPr id="686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D34E8526-CE4A-F142-98A9-854C9056DED0}" type="slidenum">
              <a:rPr lang="en-US" sz="1200"/>
              <a:pPr algn="r"/>
              <a:t>31</a:t>
            </a:fld>
            <a:endParaRPr lang="en-US" sz="1200"/>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E8AE799-18D6-BA49-96AE-B35BFB86C464}" type="slidenum">
              <a:rPr lang="en-US" sz="1200"/>
              <a:pPr/>
              <a:t>32</a:t>
            </a:fld>
            <a:endParaRPr lang="en-US" sz="1200"/>
          </a:p>
        </p:txBody>
      </p:sp>
      <p:sp>
        <p:nvSpPr>
          <p:cNvPr id="706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AC33CF14-4A2B-A145-BE4F-82106C43F2E8}" type="slidenum">
              <a:rPr lang="en-US" sz="1200"/>
              <a:pPr algn="r"/>
              <a:t>32</a:t>
            </a:fld>
            <a:endParaRPr lang="en-US" sz="1200"/>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DD4D8EF-56FC-8540-8E91-6FA1D80CA30D}" type="slidenum">
              <a:rPr lang="en-US" sz="1200"/>
              <a:pPr/>
              <a:t>33</a:t>
            </a:fld>
            <a:endParaRPr lang="en-US" sz="1200"/>
          </a:p>
        </p:txBody>
      </p:sp>
      <p:sp>
        <p:nvSpPr>
          <p:cNvPr id="72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0061A4B0-5262-7C47-8E7F-E8AC35A2E106}" type="slidenum">
              <a:rPr lang="en-US" sz="1200"/>
              <a:pPr algn="r"/>
              <a:t>33</a:t>
            </a:fld>
            <a:endParaRPr lang="en-US" sz="1200"/>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D7EC1FA-BA78-EC4A-860C-CE83D23BFDBF}" type="slidenum">
              <a:rPr lang="en-US" sz="1200"/>
              <a:pPr/>
              <a:t>34</a:t>
            </a:fld>
            <a:endParaRPr lang="en-US" sz="1200"/>
          </a:p>
        </p:txBody>
      </p:sp>
      <p:sp>
        <p:nvSpPr>
          <p:cNvPr id="747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E3B47581-8205-D143-B488-0D788B9F8551}" type="slidenum">
              <a:rPr lang="en-US" sz="1200"/>
              <a:pPr algn="r"/>
              <a:t>34</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A364C51-A4BB-CE46-8548-2A0EE746460B}" type="slidenum">
              <a:rPr lang="en-US" sz="1200"/>
              <a:pPr/>
              <a:t>35</a:t>
            </a:fld>
            <a:endParaRPr lang="en-US" sz="1200"/>
          </a:p>
        </p:txBody>
      </p:sp>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20974A8C-0585-B04C-893C-26E7CFE73F33}" type="slidenum">
              <a:rPr lang="en-US" sz="1200"/>
              <a:pPr algn="r"/>
              <a:t>35</a:t>
            </a:fld>
            <a:endParaRPr lang="en-US" sz="1200"/>
          </a:p>
        </p:txBody>
      </p:sp>
      <p:sp>
        <p:nvSpPr>
          <p:cNvPr id="788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477609AF-BC32-F943-AFE3-618E0485DFB6}" type="slidenum">
              <a:rPr lang="en-US" sz="1200"/>
              <a:pPr algn="r"/>
              <a:t>35</a:t>
            </a:fld>
            <a:endParaRPr lang="en-US" sz="1200"/>
          </a:p>
        </p:txBody>
      </p:sp>
      <p:sp>
        <p:nvSpPr>
          <p:cNvPr id="78852" name="Rectangle 2"/>
          <p:cNvSpPr>
            <a:spLocks noGrp="1" noRot="1" noChangeAspect="1" noChangeArrowheads="1" noTextEdit="1"/>
          </p:cNvSpPr>
          <p:nvPr>
            <p:ph type="sldImg"/>
          </p:nvPr>
        </p:nvSpPr>
        <p:spPr>
          <a:solidFill>
            <a:srgbClr val="FFFFFF"/>
          </a:solidFill>
          <a:ln/>
        </p:spPr>
      </p:sp>
      <p:sp>
        <p:nvSpPr>
          <p:cNvPr id="788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pic>
        <p:nvPicPr>
          <p:cNvPr id="78854" name="Picture 4" descr="hydrogen-fuel-cell-how-i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2971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 Box 5"/>
          <p:cNvSpPr txBox="1">
            <a:spLocks noChangeArrowheads="1"/>
          </p:cNvSpPr>
          <p:nvPr/>
        </p:nvSpPr>
        <p:spPr bwMode="auto">
          <a:xfrm>
            <a:off x="2057400" y="838200"/>
            <a:ext cx="2792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Hydrogen Fuel Cell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9AFBFF2-DB2D-8B4A-B049-27A178FF4287}" type="datetime1">
              <a:rPr kumimoji="0" lang="en-US" sz="1200"/>
              <a:pPr/>
              <a:t>4/25/17</a:t>
            </a:fld>
            <a:endParaRPr kumimoji="0" lang="en-US" sz="1200"/>
          </a:p>
        </p:txBody>
      </p:sp>
      <p:sp>
        <p:nvSpPr>
          <p:cNvPr id="10137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63BB9494-2C2C-714E-A574-51A7619E20F8}" type="slidenum">
              <a:rPr kumimoji="0" lang="en-US" sz="1200"/>
              <a:pPr/>
              <a:t>3</a:t>
            </a:fld>
            <a:endParaRPr kumimoji="0" lang="en-US" sz="1200"/>
          </a:p>
        </p:txBody>
      </p:sp>
      <p:sp>
        <p:nvSpPr>
          <p:cNvPr id="101379" name="Rectangle 2"/>
          <p:cNvSpPr>
            <a:spLocks noGrp="1" noRot="1" noChangeAspect="1" noChangeArrowheads="1"/>
          </p:cNvSpPr>
          <p:nvPr>
            <p:ph type="sldImg"/>
          </p:nvPr>
        </p:nvSpPr>
        <p:spPr>
          <a:xfrm>
            <a:off x="1150938" y="692150"/>
            <a:ext cx="4556125" cy="3416300"/>
          </a:xfrm>
          <a:ln w="12700" cap="flat">
            <a:solidFill>
              <a:schemeClr val="tx1"/>
            </a:solidFill>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sz="1600">
                <a:latin typeface="Arial" charset="0"/>
              </a:rPr>
              <a:t>Data Firehose</a:t>
            </a:r>
          </a:p>
          <a:p>
            <a:endParaRPr lang="en-US" sz="1600">
              <a:latin typeface="Arial" charset="0"/>
            </a:endParaRPr>
          </a:p>
          <a:p>
            <a:r>
              <a:rPr lang="en-US" sz="1600">
                <a:latin typeface="Arial" charset="0"/>
              </a:rPr>
              <a:t>Single image = 3 phone books, etc.</a:t>
            </a:r>
          </a:p>
          <a:p>
            <a:endParaRPr lang="en-US" sz="1600">
              <a:latin typeface="Arial" charset="0"/>
            </a:endParaRPr>
          </a:p>
          <a:p>
            <a:r>
              <a:rPr lang="en-US" sz="1600">
                <a:latin typeface="Arial" charset="0"/>
              </a:rPr>
              <a:t>Roughly one star equiv to one listing in phone book</a:t>
            </a:r>
          </a:p>
          <a:p>
            <a:endParaRPr lang="en-US" sz="1600">
              <a:latin typeface="Arial" charset="0"/>
            </a:endParaRPr>
          </a:p>
          <a:p>
            <a:r>
              <a:rPr lang="en-US" sz="1600">
                <a:latin typeface="Arial" charset="0"/>
              </a:rPr>
              <a:t>variables = 1 page</a:t>
            </a:r>
          </a:p>
          <a:p>
            <a:endParaRPr lang="en-US" sz="1600">
              <a:latin typeface="Arial" charset="0"/>
            </a:endParaRPr>
          </a:p>
          <a:p>
            <a:r>
              <a:rPr lang="en-US" sz="1600">
                <a:latin typeface="Arial" charset="0"/>
              </a:rPr>
              <a:t>microlensing = 1 entry, out of a phone book.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3C1A099-F6CD-8246-AAC8-4BDADF7A41BC}" type="slidenum">
              <a:rPr lang="en-US" sz="1200"/>
              <a:pPr/>
              <a:t>36</a:t>
            </a:fld>
            <a:endParaRPr lang="en-US" sz="1200"/>
          </a:p>
        </p:txBody>
      </p:sp>
      <p:sp>
        <p:nvSpPr>
          <p:cNvPr id="808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D1ABC04E-1757-F843-BFF2-FBEA040E5C05}" type="slidenum">
              <a:rPr lang="en-US" sz="1200"/>
              <a:pPr algn="r"/>
              <a:t>36</a:t>
            </a:fld>
            <a:endParaRPr lang="en-US" sz="1200"/>
          </a:p>
        </p:txBody>
      </p:sp>
      <p:sp>
        <p:nvSpPr>
          <p:cNvPr id="80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1D4DD78-E440-DA41-918B-7DBE206A9014}" type="slidenum">
              <a:rPr lang="en-US" sz="1200"/>
              <a:pPr algn="r"/>
              <a:t>36</a:t>
            </a:fld>
            <a:endParaRPr lang="en-US" sz="1200"/>
          </a:p>
        </p:txBody>
      </p:sp>
      <p:sp>
        <p:nvSpPr>
          <p:cNvPr id="80900" name="Rectangle 2"/>
          <p:cNvSpPr>
            <a:spLocks noGrp="1" noRot="1" noChangeAspect="1" noChangeArrowheads="1" noTextEdit="1"/>
          </p:cNvSpPr>
          <p:nvPr>
            <p:ph type="sldImg"/>
          </p:nvPr>
        </p:nvSpPr>
        <p:spPr>
          <a:solidFill>
            <a:srgbClr val="FFFFFF"/>
          </a:solidFill>
          <a:ln/>
        </p:spPr>
      </p:sp>
      <p:sp>
        <p:nvSpPr>
          <p:cNvPr id="8090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2489AD4-C767-F142-B8BB-384C0F853638}" type="slidenum">
              <a:rPr lang="en-US" sz="1200"/>
              <a:pPr/>
              <a:t>37</a:t>
            </a:fld>
            <a:endParaRPr lang="en-US" sz="1200"/>
          </a:p>
        </p:txBody>
      </p:sp>
      <p:sp>
        <p:nvSpPr>
          <p:cNvPr id="829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3B0E358-DD6D-3641-852A-118C83A3E075}" type="slidenum">
              <a:rPr lang="en-US" sz="1200"/>
              <a:pPr algn="r"/>
              <a:t>37</a:t>
            </a:fld>
            <a:endParaRPr lang="en-US" sz="1200"/>
          </a:p>
        </p:txBody>
      </p:sp>
      <p:sp>
        <p:nvSpPr>
          <p:cNvPr id="829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6EC481E7-3AD9-074B-BCB9-A7A9EFC7BBD1}" type="slidenum">
              <a:rPr lang="en-US" sz="1200"/>
              <a:pPr algn="r"/>
              <a:t>37</a:t>
            </a:fld>
            <a:endParaRPr lang="en-US" sz="1200"/>
          </a:p>
        </p:txBody>
      </p:sp>
      <p:sp>
        <p:nvSpPr>
          <p:cNvPr id="82948" name="Rectangle 1026"/>
          <p:cNvSpPr>
            <a:spLocks noGrp="1" noRot="1" noChangeAspect="1" noChangeArrowheads="1" noTextEdit="1"/>
          </p:cNvSpPr>
          <p:nvPr>
            <p:ph type="sldImg"/>
          </p:nvPr>
        </p:nvSpPr>
        <p:spPr>
          <a:solidFill>
            <a:srgbClr val="FFFFFF"/>
          </a:solidFill>
          <a:ln/>
        </p:spPr>
      </p:sp>
      <p:sp>
        <p:nvSpPr>
          <p:cNvPr id="8294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563C0FF-239F-774B-890D-011913F1A944}" type="slidenum">
              <a:rPr lang="en-US" sz="1200"/>
              <a:pPr/>
              <a:t>38</a:t>
            </a:fld>
            <a:endParaRPr lang="en-US" sz="1200"/>
          </a:p>
        </p:txBody>
      </p:sp>
      <p:sp>
        <p:nvSpPr>
          <p:cNvPr id="849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3F0A85EF-1D20-8040-933E-4A0AC2EEF063}" type="slidenum">
              <a:rPr lang="en-US" sz="1200"/>
              <a:pPr algn="r"/>
              <a:t>38</a:t>
            </a:fld>
            <a:endParaRPr lang="en-US" sz="1200"/>
          </a:p>
        </p:txBody>
      </p:sp>
      <p:sp>
        <p:nvSpPr>
          <p:cNvPr id="849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A601B03D-BF5A-EC42-A5D0-0C37693EA139}" type="slidenum">
              <a:rPr lang="en-US" sz="1200"/>
              <a:pPr algn="r"/>
              <a:t>38</a:t>
            </a:fld>
            <a:endParaRPr lang="en-US" sz="1200"/>
          </a:p>
        </p:txBody>
      </p:sp>
      <p:sp>
        <p:nvSpPr>
          <p:cNvPr id="84996" name="Rectangle 2"/>
          <p:cNvSpPr>
            <a:spLocks noGrp="1" noRot="1" noChangeAspect="1" noChangeArrowheads="1" noTextEdit="1"/>
          </p:cNvSpPr>
          <p:nvPr>
            <p:ph type="sldImg"/>
          </p:nvPr>
        </p:nvSpPr>
        <p:spPr>
          <a:solidFill>
            <a:srgbClr val="FFFFFF"/>
          </a:solidFill>
          <a:ln/>
        </p:spPr>
      </p:sp>
      <p:sp>
        <p:nvSpPr>
          <p:cNvPr id="8499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49C6402-EE22-7F4B-B5F3-1B84BAE2D334}" type="slidenum">
              <a:rPr lang="en-US" sz="1200"/>
              <a:pPr/>
              <a:t>39</a:t>
            </a:fld>
            <a:endParaRPr lang="en-US" sz="1200"/>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8EAA92AB-BAD0-3F4F-8B36-4F039727093A}" type="slidenum">
              <a:rPr lang="en-US" sz="1200"/>
              <a:pPr algn="r"/>
              <a:t>39</a:t>
            </a:fld>
            <a:endParaRPr lang="en-US" sz="1200"/>
          </a:p>
        </p:txBody>
      </p:sp>
      <p:sp>
        <p:nvSpPr>
          <p:cNvPr id="931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80B0CC61-1D0B-B442-9368-8BE8894446E0}" type="slidenum">
              <a:rPr lang="en-US" sz="1200"/>
              <a:pPr algn="r"/>
              <a:t>39</a:t>
            </a:fld>
            <a:endParaRPr lang="en-US" sz="1200"/>
          </a:p>
        </p:txBody>
      </p:sp>
      <p:sp>
        <p:nvSpPr>
          <p:cNvPr id="93188" name="Rectangle 2"/>
          <p:cNvSpPr>
            <a:spLocks noGrp="1" noRot="1" noChangeAspect="1" noChangeArrowheads="1"/>
          </p:cNvSpPr>
          <p:nvPr>
            <p:ph type="sldImg"/>
          </p:nvPr>
        </p:nvSpPr>
        <p:spPr>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C225A31-E4CE-5846-9680-F31192F394DA}" type="slidenum">
              <a:rPr lang="en-US" sz="1200"/>
              <a:pPr/>
              <a:t>40</a:t>
            </a:fld>
            <a:endParaRPr lang="en-US" sz="1200"/>
          </a:p>
        </p:txBody>
      </p:sp>
      <p:sp>
        <p:nvSpPr>
          <p:cNvPr id="95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339DE8F4-DB81-1B40-BEDC-F8D1B5A0EE9B}" type="slidenum">
              <a:rPr lang="en-US" sz="1200"/>
              <a:pPr algn="r"/>
              <a:t>40</a:t>
            </a:fld>
            <a:endParaRPr lang="en-US" sz="1200"/>
          </a:p>
        </p:txBody>
      </p:sp>
      <p:sp>
        <p:nvSpPr>
          <p:cNvPr id="952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46F512C6-5AA1-F942-A59F-4A3D618B5296}" type="slidenum">
              <a:rPr lang="en-US" sz="1200"/>
              <a:pPr algn="r"/>
              <a:t>40</a:t>
            </a:fld>
            <a:endParaRPr lang="en-US" sz="1200"/>
          </a:p>
        </p:txBody>
      </p:sp>
      <p:sp>
        <p:nvSpPr>
          <p:cNvPr id="95236" name="Rectangle 2"/>
          <p:cNvSpPr>
            <a:spLocks noGrp="1" noRot="1" noChangeAspect="1" noChangeArrowheads="1"/>
          </p:cNvSpPr>
          <p:nvPr>
            <p:ph type="sldImg"/>
          </p:nvPr>
        </p:nvSpPr>
        <p:spPr>
          <a:solidFill>
            <a:srgbClr val="FFFFFF"/>
          </a:solidFill>
          <a:ln/>
        </p:spPr>
      </p:sp>
      <p:sp>
        <p:nvSpPr>
          <p:cNvPr id="9523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C9206EB-5D69-B843-8E2C-E3552EDC1119}" type="slidenum">
              <a:rPr lang="en-US" sz="1200"/>
              <a:pPr/>
              <a:t>41</a:t>
            </a:fld>
            <a:endParaRPr lang="en-US" sz="1200"/>
          </a:p>
        </p:txBody>
      </p:sp>
      <p:sp>
        <p:nvSpPr>
          <p:cNvPr id="97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F25611FD-2D23-A34D-A10C-9FA8C7FB8CBF}" type="slidenum">
              <a:rPr lang="en-US" sz="1200"/>
              <a:pPr algn="r"/>
              <a:t>41</a:t>
            </a:fld>
            <a:endParaRPr lang="en-US" sz="1200"/>
          </a:p>
        </p:txBody>
      </p:sp>
      <p:sp>
        <p:nvSpPr>
          <p:cNvPr id="972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A11DE21E-FAA9-9E4D-982A-F69C06F80FB0}" type="slidenum">
              <a:rPr lang="en-US" sz="1200"/>
              <a:pPr algn="r"/>
              <a:t>41</a:t>
            </a:fld>
            <a:endParaRPr lang="en-US" sz="1200"/>
          </a:p>
        </p:txBody>
      </p:sp>
      <p:sp>
        <p:nvSpPr>
          <p:cNvPr id="97284" name="Rectangle 2"/>
          <p:cNvSpPr>
            <a:spLocks noGrp="1" noRot="1" noChangeAspect="1" noChangeArrowheads="1" noTextEdit="1"/>
          </p:cNvSpPr>
          <p:nvPr>
            <p:ph type="sldImg"/>
          </p:nvPr>
        </p:nvSpPr>
        <p:spPr>
          <a:solidFill>
            <a:srgbClr val="FFFFFF"/>
          </a:solidFill>
          <a:ln/>
        </p:spPr>
      </p:sp>
      <p:sp>
        <p:nvSpPr>
          <p:cNvPr id="9728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1071EAC-2FB5-1A4D-8849-F49795A8D7B9}" type="slidenum">
              <a:rPr lang="en-US" sz="1200"/>
              <a:pPr/>
              <a:t>42</a:t>
            </a:fld>
            <a:endParaRPr lang="en-US" sz="1200"/>
          </a:p>
        </p:txBody>
      </p:sp>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46153AD0-F647-D742-9166-8D5C1E54857D}" type="slidenum">
              <a:rPr lang="en-US" sz="1200"/>
              <a:pPr algn="r"/>
              <a:t>42</a:t>
            </a:fld>
            <a:endParaRPr lang="en-US" sz="1200"/>
          </a:p>
        </p:txBody>
      </p:sp>
      <p:sp>
        <p:nvSpPr>
          <p:cNvPr id="1013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9DA59047-A529-B749-A3C2-E8C8AF350E72}" type="slidenum">
              <a:rPr lang="en-US" sz="1200"/>
              <a:pPr algn="r"/>
              <a:t>42</a:t>
            </a:fld>
            <a:endParaRPr lang="en-US" sz="1200"/>
          </a:p>
        </p:txBody>
      </p:sp>
      <p:sp>
        <p:nvSpPr>
          <p:cNvPr id="101380" name="Rectangle 2"/>
          <p:cNvSpPr>
            <a:spLocks noGrp="1" noRot="1" noChangeAspect="1" noChangeArrowheads="1"/>
          </p:cNvSpPr>
          <p:nvPr>
            <p:ph type="sldImg"/>
          </p:nvPr>
        </p:nvSpPr>
        <p:spPr>
          <a:solidFill>
            <a:srgbClr val="FFFFFF"/>
          </a:solidFill>
          <a:ln/>
        </p:spPr>
      </p:sp>
      <p:sp>
        <p:nvSpPr>
          <p:cNvPr id="10138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C70F495-9E01-8A4D-986A-E377AD779CA8}" type="slidenum">
              <a:rPr lang="en-US" sz="1200"/>
              <a:pPr/>
              <a:t>43</a:t>
            </a:fld>
            <a:endParaRPr lang="en-US" sz="1200"/>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A1653001-1592-8B44-AB6F-710C471460D5}" type="slidenum">
              <a:rPr lang="en-US" sz="1200"/>
              <a:pPr algn="r"/>
              <a:t>43</a:t>
            </a:fld>
            <a:endParaRPr lang="en-US" sz="120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F12325A-EED5-FA42-A32B-323849D2CE49}" type="slidenum">
              <a:rPr lang="en-US" sz="1200"/>
              <a:pPr/>
              <a:t>44</a:t>
            </a:fld>
            <a:endParaRPr lang="en-US" sz="1200"/>
          </a:p>
        </p:txBody>
      </p:sp>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5216315-E7BA-FB48-A695-8D9F66439148}" type="slidenum">
              <a:rPr lang="en-US" sz="1200"/>
              <a:pPr algn="r"/>
              <a:t>44</a:t>
            </a:fld>
            <a:endParaRPr lang="en-US" sz="1200"/>
          </a:p>
        </p:txBody>
      </p:sp>
      <p:sp>
        <p:nvSpPr>
          <p:cNvPr id="1034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EBE21FA2-6EF3-B147-878A-886B4B33F360}" type="slidenum">
              <a:rPr lang="en-US" sz="1200"/>
              <a:pPr algn="r"/>
              <a:t>44</a:t>
            </a:fld>
            <a:endParaRPr lang="en-US" sz="1200"/>
          </a:p>
        </p:txBody>
      </p:sp>
      <p:sp>
        <p:nvSpPr>
          <p:cNvPr id="103428" name="Rectangle 2"/>
          <p:cNvSpPr>
            <a:spLocks noGrp="1" noRot="1" noChangeAspect="1" noChangeArrowheads="1"/>
          </p:cNvSpPr>
          <p:nvPr>
            <p:ph type="sldImg"/>
          </p:nvPr>
        </p:nvSpPr>
        <p:spPr>
          <a:solidFill>
            <a:srgbClr val="FFFFFF"/>
          </a:solidFill>
          <a:ln/>
        </p:spPr>
      </p:sp>
      <p:sp>
        <p:nvSpPr>
          <p:cNvPr id="1034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4A400DB-4A0F-6F46-A887-93E8D2D5A9B9}" type="slidenum">
              <a:rPr lang="en-US" sz="1200"/>
              <a:pPr/>
              <a:t>45</a:t>
            </a:fld>
            <a:endParaRPr lang="en-US" sz="1200"/>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06C3D262-E2D8-3645-B333-C0B64D0164F6}" type="slidenum">
              <a:rPr lang="en-US" sz="1200"/>
              <a:pPr algn="r"/>
              <a:t>45</a:t>
            </a:fld>
            <a:endParaRPr lang="en-US" sz="1200"/>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01A92862-14BA-D24D-885F-F1ADDF091A00}" type="slidenum">
              <a:rPr lang="en-US" sz="1200"/>
              <a:pPr algn="r"/>
              <a:t>45</a:t>
            </a:fld>
            <a:endParaRPr lang="en-US" sz="1200"/>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E6F3FB1-1443-E049-B8E1-9A615AAFF65C}" type="datetime1">
              <a:rPr kumimoji="0" lang="en-US" sz="1200"/>
              <a:pPr/>
              <a:t>4/25/17</a:t>
            </a:fld>
            <a:endParaRPr kumimoji="0" lang="en-US" sz="1200"/>
          </a:p>
        </p:txBody>
      </p:sp>
      <p:sp>
        <p:nvSpPr>
          <p:cNvPr id="10342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697C2A52-C3B0-D54C-8932-A406D846467A}" type="slidenum">
              <a:rPr kumimoji="0" lang="en-US" sz="1200"/>
              <a:pPr/>
              <a:t>4</a:t>
            </a:fld>
            <a:endParaRPr kumimoji="0" lang="en-US" sz="1200"/>
          </a:p>
        </p:txBody>
      </p:sp>
      <p:sp>
        <p:nvSpPr>
          <p:cNvPr id="103427" name="Rectangle 2"/>
          <p:cNvSpPr>
            <a:spLocks noGrp="1" noRot="1" noChangeAspect="1" noChangeArrowheads="1"/>
          </p:cNvSpPr>
          <p:nvPr>
            <p:ph type="sldImg"/>
          </p:nvPr>
        </p:nvSpPr>
        <p:spPr>
          <a:xfrm>
            <a:off x="1150938" y="692150"/>
            <a:ext cx="4556125" cy="3416300"/>
          </a:xfrm>
          <a:ln w="12700" cap="flat">
            <a:solidFill>
              <a:schemeClr val="tx1"/>
            </a:solidFill>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sz="1600">
                <a:latin typeface="Arial" charset="0"/>
              </a:rPr>
              <a:t>Data Firehose</a:t>
            </a:r>
          </a:p>
          <a:p>
            <a:endParaRPr lang="en-US" sz="1600">
              <a:latin typeface="Arial" charset="0"/>
            </a:endParaRPr>
          </a:p>
          <a:p>
            <a:r>
              <a:rPr lang="en-US" sz="1600">
                <a:latin typeface="Arial" charset="0"/>
              </a:rPr>
              <a:t>Single image = 3 phone books, etc.</a:t>
            </a:r>
          </a:p>
          <a:p>
            <a:endParaRPr lang="en-US" sz="1600">
              <a:latin typeface="Arial" charset="0"/>
            </a:endParaRPr>
          </a:p>
          <a:p>
            <a:r>
              <a:rPr lang="en-US" sz="1600">
                <a:latin typeface="Arial" charset="0"/>
              </a:rPr>
              <a:t>Roughly one star equiv to one listing in phone book</a:t>
            </a:r>
          </a:p>
          <a:p>
            <a:endParaRPr lang="en-US" sz="1600">
              <a:latin typeface="Arial" charset="0"/>
            </a:endParaRPr>
          </a:p>
          <a:p>
            <a:r>
              <a:rPr lang="en-US" sz="1600">
                <a:latin typeface="Arial" charset="0"/>
              </a:rPr>
              <a:t>variables = 1 page</a:t>
            </a:r>
          </a:p>
          <a:p>
            <a:endParaRPr lang="en-US" sz="1600">
              <a:latin typeface="Arial" charset="0"/>
            </a:endParaRPr>
          </a:p>
          <a:p>
            <a:r>
              <a:rPr lang="en-US" sz="1600">
                <a:latin typeface="Arial" charset="0"/>
              </a:rPr>
              <a:t>microlensing = 1 entry, out of a phone book.</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C70F495-9E01-8A4D-986A-E377AD779CA8}" type="slidenum">
              <a:rPr lang="en-US" sz="1200"/>
              <a:pPr/>
              <a:t>46</a:t>
            </a:fld>
            <a:endParaRPr lang="en-US" sz="1200"/>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A1653001-1592-8B44-AB6F-710C471460D5}" type="slidenum">
              <a:rPr lang="en-US" sz="1200"/>
              <a:pPr algn="r"/>
              <a:t>46</a:t>
            </a:fld>
            <a:endParaRPr lang="en-US" sz="120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BBD1CA9-E98D-9349-910A-D89C714E11AA}" type="slidenum">
              <a:rPr lang="en-US" sz="1200"/>
              <a:pPr/>
              <a:t>47</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B3E85DD-F245-2341-9174-E7EC72058001}" type="slidenum">
              <a:rPr lang="en-US" sz="1200"/>
              <a:pPr/>
              <a:t>48</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2FD618B-004F-B141-8072-1A5FF9D89282}" type="slidenum">
              <a:rPr lang="en-US" sz="1200"/>
              <a:pPr/>
              <a:t>49</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4E23717-124D-E147-B537-3A44F031CABC}" type="slidenum">
              <a:rPr lang="en-US" sz="1200"/>
              <a:pPr/>
              <a:t>50</a:t>
            </a:fld>
            <a:endParaRPr lang="en-US" sz="1200"/>
          </a:p>
        </p:txBody>
      </p:sp>
      <p:sp>
        <p:nvSpPr>
          <p:cNvPr id="1259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87DA1ED3-C183-314B-945B-748073E32F64}" type="slidenum">
              <a:rPr lang="en-US" sz="1200"/>
              <a:pPr algn="r"/>
              <a:t>50</a:t>
            </a:fld>
            <a:endParaRPr lang="en-US" sz="1200"/>
          </a:p>
        </p:txBody>
      </p:sp>
      <p:sp>
        <p:nvSpPr>
          <p:cNvPr id="1259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37698464-54AA-C549-88A2-D7367175410A}" type="slidenum">
              <a:rPr lang="en-US" sz="1200"/>
              <a:pPr algn="r"/>
              <a:t>50</a:t>
            </a:fld>
            <a:endParaRPr lang="en-US" sz="1200"/>
          </a:p>
        </p:txBody>
      </p:sp>
      <p:sp>
        <p:nvSpPr>
          <p:cNvPr id="125956" name="Rectangle 2"/>
          <p:cNvSpPr>
            <a:spLocks noGrp="1" noRot="1" noChangeAspect="1" noChangeArrowheads="1"/>
          </p:cNvSpPr>
          <p:nvPr>
            <p:ph type="sldImg"/>
          </p:nvPr>
        </p:nvSpPr>
        <p:spPr>
          <a:solidFill>
            <a:srgbClr val="FFFFFF"/>
          </a:solidFill>
          <a:ln/>
        </p:spPr>
      </p:sp>
      <p:sp>
        <p:nvSpPr>
          <p:cNvPr id="12595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What an amazing time to be a human being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37B5A0-70CE-C344-875A-F6AF71A77045}" type="slidenum">
              <a:rPr lang="en-US" sz="1200"/>
              <a:pPr/>
              <a:t>51</a:t>
            </a:fld>
            <a:endParaRPr lang="en-US" sz="1200"/>
          </a:p>
        </p:txBody>
      </p:sp>
      <p:sp>
        <p:nvSpPr>
          <p:cNvPr id="154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0987BAA-D9D3-324F-85C2-CE295FDCFB73}" type="slidenum">
              <a:rPr lang="en-US" sz="1200"/>
              <a:pPr algn="r"/>
              <a:t>51</a:t>
            </a:fld>
            <a:endParaRPr lang="en-US" sz="1200"/>
          </a:p>
        </p:txBody>
      </p:sp>
      <p:sp>
        <p:nvSpPr>
          <p:cNvPr id="154628" name="Rectangle 2"/>
          <p:cNvSpPr>
            <a:spLocks noGrp="1" noRot="1" noChangeAspect="1" noChangeArrowheads="1"/>
          </p:cNvSpPr>
          <p:nvPr>
            <p:ph type="sldImg"/>
          </p:nvPr>
        </p:nvSpPr>
        <p:spPr>
          <a:solidFill>
            <a:srgbClr val="FFFFFF"/>
          </a:solidFill>
          <a:ln/>
        </p:spPr>
      </p:sp>
      <p:sp>
        <p:nvSpPr>
          <p:cNvPr id="1546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26D60F-29D1-2F4A-B9BF-5CC31C7F20D7}" type="slidenum">
              <a:rPr lang="en-US" sz="1200"/>
              <a:pPr/>
              <a:t>52</a:t>
            </a:fld>
            <a:endParaRPr lang="en-US" sz="1200"/>
          </a:p>
        </p:txBody>
      </p:sp>
      <p:sp>
        <p:nvSpPr>
          <p:cNvPr id="1566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40C86F1-7BF4-8340-A0B6-DBD20D152FA3}" type="slidenum">
              <a:rPr lang="en-US" sz="1200"/>
              <a:pPr algn="r"/>
              <a:t>52</a:t>
            </a:fld>
            <a:endParaRPr lang="en-US" sz="1200"/>
          </a:p>
        </p:txBody>
      </p:sp>
      <p:sp>
        <p:nvSpPr>
          <p:cNvPr id="156676" name="Rectangle 2"/>
          <p:cNvSpPr>
            <a:spLocks noGrp="1" noRot="1" noChangeAspect="1" noChangeArrowheads="1"/>
          </p:cNvSpPr>
          <p:nvPr>
            <p:ph type="sldImg"/>
          </p:nvPr>
        </p:nvSpPr>
        <p:spPr>
          <a:solidFill>
            <a:srgbClr val="FFFFFF"/>
          </a:solidFill>
          <a:ln/>
        </p:spPr>
      </p:sp>
      <p:sp>
        <p:nvSpPr>
          <p:cNvPr id="1566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AB2C483-5E4C-A141-9099-8AF27372465E}" type="datetime1">
              <a:rPr kumimoji="0" lang="en-US" sz="1200"/>
              <a:pPr/>
              <a:t>4/25/17</a:t>
            </a:fld>
            <a:endParaRPr kumimoji="0" lang="en-US" sz="1200"/>
          </a:p>
        </p:txBody>
      </p:sp>
      <p:sp>
        <p:nvSpPr>
          <p:cNvPr id="104450"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65016141-3898-C24F-9358-084269C62C37}" type="slidenum">
              <a:rPr kumimoji="0" lang="en-US" sz="1200"/>
              <a:pPr/>
              <a:t>56</a:t>
            </a:fld>
            <a:endParaRPr kumimoji="0" lang="en-US" sz="1200"/>
          </a:p>
        </p:txBody>
      </p:sp>
      <p:sp>
        <p:nvSpPr>
          <p:cNvPr id="104451" name="Rectangle 2"/>
          <p:cNvSpPr>
            <a:spLocks noGrp="1" noRot="1" noChangeAspect="1" noChangeArrowheads="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BDF8248-56F3-8A48-964F-66FDBDC56A28}" type="datetime1">
              <a:rPr kumimoji="0" lang="en-US" sz="1200"/>
              <a:pPr/>
              <a:t>4/25/17</a:t>
            </a:fld>
            <a:endParaRPr kumimoji="0" lang="en-US" sz="1200"/>
          </a:p>
        </p:txBody>
      </p:sp>
      <p:sp>
        <p:nvSpPr>
          <p:cNvPr id="10649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F19CC43-0587-FA49-83F4-B389601FAB47}" type="slidenum">
              <a:rPr kumimoji="0" lang="en-US" sz="1200"/>
              <a:pPr/>
              <a:t>57</a:t>
            </a:fld>
            <a:endParaRPr kumimoji="0" lang="en-US" sz="1200"/>
          </a:p>
        </p:txBody>
      </p:sp>
      <p:sp>
        <p:nvSpPr>
          <p:cNvPr id="106499" name="Rectangle 2"/>
          <p:cNvSpPr>
            <a:spLocks noGrp="1" noRot="1" noChangeAspect="1" noChangeArrowheads="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492DB67-E34D-B944-82E2-A2ADCB85FA0B}" type="datetime1">
              <a:rPr kumimoji="0" lang="en-US" sz="1200"/>
              <a:pPr/>
              <a:t>4/25/17</a:t>
            </a:fld>
            <a:endParaRPr kumimoji="0" lang="en-US" sz="1200"/>
          </a:p>
        </p:txBody>
      </p:sp>
      <p:sp>
        <p:nvSpPr>
          <p:cNvPr id="10854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0B4D10D-E959-7F4E-B524-86E2BB9447E3}" type="slidenum">
              <a:rPr kumimoji="0" lang="en-US" sz="1200"/>
              <a:pPr/>
              <a:t>58</a:t>
            </a:fld>
            <a:endParaRPr kumimoji="0" lang="en-US" sz="1200"/>
          </a:p>
        </p:txBody>
      </p:sp>
      <p:sp>
        <p:nvSpPr>
          <p:cNvPr id="108547" name="Rectangle 2"/>
          <p:cNvSpPr>
            <a:spLocks noGrp="1" noRot="1" noChangeAspect="1" noChangeArrowheads="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5F15667-1411-2B4A-A7F5-9FE2C64919B3}" type="datetime1">
              <a:rPr kumimoji="0" lang="en-US" sz="1200"/>
              <a:pPr/>
              <a:t>4/25/17</a:t>
            </a:fld>
            <a:endParaRPr kumimoji="0" lang="en-US" sz="1200"/>
          </a:p>
        </p:txBody>
      </p:sp>
      <p:sp>
        <p:nvSpPr>
          <p:cNvPr id="10547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52DB7DA-D643-7E4C-AE27-75F366237E2E}" type="slidenum">
              <a:rPr kumimoji="0" lang="en-US" sz="1200"/>
              <a:pPr/>
              <a:t>5</a:t>
            </a:fld>
            <a:endParaRPr kumimoji="0" lang="en-US" sz="1200"/>
          </a:p>
        </p:txBody>
      </p:sp>
      <p:sp>
        <p:nvSpPr>
          <p:cNvPr id="105475" name="Rectangle 2"/>
          <p:cNvSpPr>
            <a:spLocks noGrp="1" noRot="1" noChangeAspect="1" noChangeArrowheads="1"/>
          </p:cNvSpPr>
          <p:nvPr>
            <p:ph type="sldImg"/>
          </p:nvPr>
        </p:nvSpPr>
        <p:spPr>
          <a:xfrm>
            <a:off x="1150938" y="692150"/>
            <a:ext cx="4556125" cy="3416300"/>
          </a:xfrm>
          <a:ln w="12700" cap="flat">
            <a:solidFill>
              <a:schemeClr val="tx1"/>
            </a:solidFill>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sz="1600">
                <a:latin typeface="Arial" charset="0"/>
              </a:rPr>
              <a:t>Data Firehose</a:t>
            </a:r>
          </a:p>
          <a:p>
            <a:endParaRPr lang="en-US" sz="1600">
              <a:latin typeface="Arial" charset="0"/>
            </a:endParaRPr>
          </a:p>
          <a:p>
            <a:r>
              <a:rPr lang="en-US" sz="1600">
                <a:latin typeface="Arial" charset="0"/>
              </a:rPr>
              <a:t>Single image = 3 phone books, etc.</a:t>
            </a:r>
          </a:p>
          <a:p>
            <a:endParaRPr lang="en-US" sz="1600">
              <a:latin typeface="Arial" charset="0"/>
            </a:endParaRPr>
          </a:p>
          <a:p>
            <a:r>
              <a:rPr lang="en-US" sz="1600">
                <a:latin typeface="Arial" charset="0"/>
              </a:rPr>
              <a:t>Roughly one star equiv to one listing in phone book</a:t>
            </a:r>
          </a:p>
          <a:p>
            <a:endParaRPr lang="en-US" sz="1600">
              <a:latin typeface="Arial" charset="0"/>
            </a:endParaRPr>
          </a:p>
          <a:p>
            <a:r>
              <a:rPr lang="en-US" sz="1600">
                <a:latin typeface="Arial" charset="0"/>
              </a:rPr>
              <a:t>variables = 1 page</a:t>
            </a:r>
          </a:p>
          <a:p>
            <a:endParaRPr lang="en-US" sz="1600">
              <a:latin typeface="Arial" charset="0"/>
            </a:endParaRPr>
          </a:p>
          <a:p>
            <a:r>
              <a:rPr lang="en-US" sz="1600">
                <a:latin typeface="Arial" charset="0"/>
              </a:rPr>
              <a:t>microlensing = 1 entry, out of a phone book.</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A891F29-737E-A64A-ABEB-783FF8DA777A}" type="datetime1">
              <a:rPr kumimoji="0" lang="en-US" sz="1200"/>
              <a:pPr/>
              <a:t>4/25/17</a:t>
            </a:fld>
            <a:endParaRPr kumimoji="0" lang="en-US" sz="1200"/>
          </a:p>
        </p:txBody>
      </p:sp>
      <p:sp>
        <p:nvSpPr>
          <p:cNvPr id="11059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C07D337-0A99-DC47-947B-A227CE3079D6}" type="slidenum">
              <a:rPr kumimoji="0" lang="en-US" sz="1200"/>
              <a:pPr/>
              <a:t>59</a:t>
            </a:fld>
            <a:endParaRPr kumimoji="0" lang="en-US" sz="1200"/>
          </a:p>
        </p:txBody>
      </p:sp>
      <p:sp>
        <p:nvSpPr>
          <p:cNvPr id="110595" name="Rectangle 2"/>
          <p:cNvSpPr>
            <a:spLocks noGrp="1" noRot="1" noChangeAspect="1" noChangeArrowheads="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3FA40B-5DCD-584F-B4CD-8CE5E1DFC479}" type="slidenum">
              <a:rPr lang="en-US" sz="1200"/>
              <a:pPr/>
              <a:t>60</a:t>
            </a:fld>
            <a:endParaRPr lang="en-US" sz="1200"/>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65F7939A-4667-5442-B513-11F3A2F6DB5C}" type="datetime1">
              <a:rPr kumimoji="0" lang="en-US" sz="1200"/>
              <a:pPr/>
              <a:t>4/25/17</a:t>
            </a:fld>
            <a:endParaRPr kumimoji="0" lang="en-US" sz="1200"/>
          </a:p>
        </p:txBody>
      </p:sp>
      <p:sp>
        <p:nvSpPr>
          <p:cNvPr id="112642"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0B72336-DB0C-8E45-B3CE-3DE16CB282A1}" type="slidenum">
              <a:rPr kumimoji="0" lang="en-US" sz="1200"/>
              <a:pPr/>
              <a:t>61</a:t>
            </a:fld>
            <a:endParaRPr kumimoji="0" lang="en-US" sz="1200"/>
          </a:p>
        </p:txBody>
      </p:sp>
      <p:sp>
        <p:nvSpPr>
          <p:cNvPr id="112643" name="Rectangle 2"/>
          <p:cNvSpPr>
            <a:spLocks noGrp="1" noRot="1" noChangeAspect="1" noChangeArrowheads="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583A99-340E-7943-B1C7-F641CCB7E685}" type="slidenum">
              <a:rPr lang="en-US" sz="1200">
                <a:latin typeface="Times New Roman" charset="0"/>
              </a:rPr>
              <a:pPr/>
              <a:t>62</a:t>
            </a:fld>
            <a:endParaRPr lang="en-US" sz="1200">
              <a:latin typeface="Times New Roman" charset="0"/>
            </a:endParaRPr>
          </a:p>
        </p:txBody>
      </p:sp>
      <p:sp>
        <p:nvSpPr>
          <p:cNvPr id="118786"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F98242D-BCAD-B740-863C-5E3CD6F94D75}" type="slidenum">
              <a:rPr kumimoji="0" lang="en-US" sz="1200">
                <a:latin typeface="Arial" charset="0"/>
              </a:rPr>
              <a:pPr/>
              <a:t>63</a:t>
            </a:fld>
            <a:endParaRPr kumimoji="0" lang="en-US" sz="1200">
              <a:latin typeface="Arial" charset="0"/>
            </a:endParaRPr>
          </a:p>
        </p:txBody>
      </p:sp>
      <p:sp>
        <p:nvSpPr>
          <p:cNvPr id="1208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fld id="{8316B5B5-781A-CC4D-A6BF-F8F70FA1B979}" type="slidenum">
              <a:rPr lang="en-US" sz="1200">
                <a:latin typeface="Arial" charset="0"/>
              </a:rPr>
              <a:pPr algn="r"/>
              <a:t>63</a:t>
            </a:fld>
            <a:endParaRPr lang="en-US" sz="1200">
              <a:latin typeface="Arial" charset="0"/>
            </a:endParaRP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eaLnBrk="1" hangingPunct="1"/>
            <a:fld id="{8EE41E5F-7105-B041-B677-5A47285DC864}" type="slidenum">
              <a:rPr lang="en-US" sz="1200">
                <a:latin typeface="Arial" charset="0"/>
              </a:rPr>
              <a:pPr algn="r" eaLnBrk="1" hangingPunct="1"/>
              <a:t>63</a:t>
            </a:fld>
            <a:endParaRPr lang="en-US" sz="1200">
              <a:latin typeface="Arial" charset="0"/>
            </a:endParaRPr>
          </a:p>
        </p:txBody>
      </p:sp>
      <p:sp>
        <p:nvSpPr>
          <p:cNvPr id="120836" name="Rectangle 2050"/>
          <p:cNvSpPr>
            <a:spLocks noGrp="1" noRot="1" noChangeAspect="1" noChangeArrowheads="1" noTextEdit="1"/>
          </p:cNvSpPr>
          <p:nvPr>
            <p:ph type="sldImg"/>
          </p:nvPr>
        </p:nvSpPr>
        <p:spPr>
          <a:solidFill>
            <a:srgbClr val="FFFFFF"/>
          </a:solidFill>
          <a:ln/>
        </p:spPr>
      </p:sp>
      <p:sp>
        <p:nvSpPr>
          <p:cNvPr id="120837" name="Rectangle 2051"/>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defTabSz="457200" eaLnBrk="1" hangingPunct="1">
              <a:spcBef>
                <a:spcPct val="0"/>
              </a:spcBef>
            </a:pPr>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F98242D-BCAD-B740-863C-5E3CD6F94D75}" type="slidenum">
              <a:rPr kumimoji="0" lang="en-US" sz="1200">
                <a:latin typeface="Arial" charset="0"/>
              </a:rPr>
              <a:pPr/>
              <a:t>64</a:t>
            </a:fld>
            <a:endParaRPr kumimoji="0" lang="en-US" sz="1200">
              <a:latin typeface="Arial" charset="0"/>
            </a:endParaRPr>
          </a:p>
        </p:txBody>
      </p:sp>
      <p:sp>
        <p:nvSpPr>
          <p:cNvPr id="1208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fld id="{8316B5B5-781A-CC4D-A6BF-F8F70FA1B979}" type="slidenum">
              <a:rPr lang="en-US" sz="1200">
                <a:latin typeface="Arial" charset="0"/>
              </a:rPr>
              <a:pPr algn="r"/>
              <a:t>64</a:t>
            </a:fld>
            <a:endParaRPr lang="en-US" sz="1200">
              <a:latin typeface="Arial" charset="0"/>
            </a:endParaRP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eaLnBrk="1" hangingPunct="1"/>
            <a:fld id="{8EE41E5F-7105-B041-B677-5A47285DC864}" type="slidenum">
              <a:rPr lang="en-US" sz="1200">
                <a:latin typeface="Arial" charset="0"/>
              </a:rPr>
              <a:pPr algn="r" eaLnBrk="1" hangingPunct="1"/>
              <a:t>64</a:t>
            </a:fld>
            <a:endParaRPr lang="en-US" sz="1200">
              <a:latin typeface="Arial" charset="0"/>
            </a:endParaRPr>
          </a:p>
        </p:txBody>
      </p:sp>
      <p:sp>
        <p:nvSpPr>
          <p:cNvPr id="120836" name="Rectangle 2050"/>
          <p:cNvSpPr>
            <a:spLocks noGrp="1" noRot="1" noChangeAspect="1" noChangeArrowheads="1" noTextEdit="1"/>
          </p:cNvSpPr>
          <p:nvPr>
            <p:ph type="sldImg"/>
          </p:nvPr>
        </p:nvSpPr>
        <p:spPr>
          <a:solidFill>
            <a:srgbClr val="FFFFFF"/>
          </a:solidFill>
          <a:ln/>
        </p:spPr>
      </p:sp>
      <p:sp>
        <p:nvSpPr>
          <p:cNvPr id="120837" name="Rectangle 2051"/>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defTabSz="457200" eaLnBrk="1" hangingPunct="1">
              <a:spcBef>
                <a:spcPct val="0"/>
              </a:spcBef>
            </a:pPr>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D24F4C9-4C7B-1B43-A476-71A97173B35C}" type="datetime1">
              <a:rPr kumimoji="0" lang="en-US" sz="1200"/>
              <a:pPr/>
              <a:t>4/25/17</a:t>
            </a:fld>
            <a:endParaRPr kumimoji="0" lang="en-US" sz="1200"/>
          </a:p>
        </p:txBody>
      </p:sp>
      <p:sp>
        <p:nvSpPr>
          <p:cNvPr id="107522"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81E8A20-FC09-F14C-8AE9-BD73E465163B}" type="slidenum">
              <a:rPr kumimoji="0" lang="en-US" sz="1200"/>
              <a:pPr/>
              <a:t>6</a:t>
            </a:fld>
            <a:endParaRPr kumimoji="0" lang="en-US" sz="1200"/>
          </a:p>
        </p:txBody>
      </p:sp>
      <p:sp>
        <p:nvSpPr>
          <p:cNvPr id="107523" name="Rectangle 2"/>
          <p:cNvSpPr>
            <a:spLocks noGrp="1" noRot="1" noChangeAspect="1" noChangeArrowheads="1"/>
          </p:cNvSpPr>
          <p:nvPr>
            <p:ph type="sldImg"/>
          </p:nvPr>
        </p:nvSpPr>
        <p:spPr>
          <a:xfrm>
            <a:off x="1150938" y="692150"/>
            <a:ext cx="4556125" cy="3416300"/>
          </a:xfrm>
          <a:ln w="12700" cap="flat">
            <a:solidFill>
              <a:schemeClr val="tx1"/>
            </a:solidFill>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sz="1600">
                <a:latin typeface="Arial" charset="0"/>
              </a:rPr>
              <a:t>Data Firehose</a:t>
            </a:r>
          </a:p>
          <a:p>
            <a:endParaRPr lang="en-US" sz="1600">
              <a:latin typeface="Arial" charset="0"/>
            </a:endParaRPr>
          </a:p>
          <a:p>
            <a:r>
              <a:rPr lang="en-US" sz="1600">
                <a:latin typeface="Arial" charset="0"/>
              </a:rPr>
              <a:t>Single image = 3 phone books, etc.</a:t>
            </a:r>
          </a:p>
          <a:p>
            <a:endParaRPr lang="en-US" sz="1600">
              <a:latin typeface="Arial" charset="0"/>
            </a:endParaRPr>
          </a:p>
          <a:p>
            <a:r>
              <a:rPr lang="en-US" sz="1600">
                <a:latin typeface="Arial" charset="0"/>
              </a:rPr>
              <a:t>Roughly one star equiv to one listing in phone book</a:t>
            </a:r>
          </a:p>
          <a:p>
            <a:endParaRPr lang="en-US" sz="1600">
              <a:latin typeface="Arial" charset="0"/>
            </a:endParaRPr>
          </a:p>
          <a:p>
            <a:r>
              <a:rPr lang="en-US" sz="1600">
                <a:latin typeface="Arial" charset="0"/>
              </a:rPr>
              <a:t>variables = 1 page</a:t>
            </a:r>
          </a:p>
          <a:p>
            <a:endParaRPr lang="en-US" sz="1600">
              <a:latin typeface="Arial" charset="0"/>
            </a:endParaRPr>
          </a:p>
          <a:p>
            <a:r>
              <a:rPr lang="en-US" sz="1600">
                <a:latin typeface="Arial" charset="0"/>
              </a:rPr>
              <a:t>microlensing = 1 entry, out of a phone book.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C07C8AA-8634-4F40-9899-CB9FE1DB11A9}" type="datetime1">
              <a:rPr kumimoji="0" lang="en-US" sz="1200"/>
              <a:pPr/>
              <a:t>4/25/17</a:t>
            </a:fld>
            <a:endParaRPr kumimoji="0" lang="en-US" sz="1200"/>
          </a:p>
        </p:txBody>
      </p:sp>
      <p:sp>
        <p:nvSpPr>
          <p:cNvPr id="109570"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CC59F67-BEA4-9441-BDCE-D8D91C1ACD97}" type="slidenum">
              <a:rPr kumimoji="0" lang="en-US" sz="1200"/>
              <a:pPr/>
              <a:t>7</a:t>
            </a:fld>
            <a:endParaRPr kumimoji="0" lang="en-US" sz="1200"/>
          </a:p>
        </p:txBody>
      </p:sp>
      <p:sp>
        <p:nvSpPr>
          <p:cNvPr id="109571" name="Rectangle 2"/>
          <p:cNvSpPr>
            <a:spLocks noGrp="1" noRot="1" noChangeAspect="1" noChangeArrowheads="1" noTextEdit="1"/>
          </p:cNvSpPr>
          <p:nvPr>
            <p:ph type="sldImg"/>
          </p:nvPr>
        </p:nvSpPr>
        <p:spPr>
          <a:xfrm>
            <a:off x="1133475" y="701675"/>
            <a:ext cx="4589463" cy="3441700"/>
          </a:xfrm>
          <a:solidFill>
            <a:srgbClr val="FFFFFF"/>
          </a:solidFill>
          <a:ln/>
        </p:spPr>
      </p:sp>
      <p:sp>
        <p:nvSpPr>
          <p:cNvPr id="109572" name="Rectangle 3"/>
          <p:cNvSpPr>
            <a:spLocks noGrp="1" noChangeArrowheads="1"/>
          </p:cNvSpPr>
          <p:nvPr>
            <p:ph type="body" idx="1"/>
          </p:nvPr>
        </p:nvSpPr>
        <p:spPr>
          <a:xfrm>
            <a:off x="893763" y="4359275"/>
            <a:ext cx="5068887" cy="40878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AF2A112-4E76-A74F-919B-C998431E70BA}" type="slidenum">
              <a:rPr lang="en-US" sz="1200"/>
              <a:pPr/>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BCAB53F-203C-4C40-B7EF-DDF2C3499B97}" type="slidenum">
              <a:rPr lang="en-US" sz="1200"/>
              <a:pPr/>
              <a:t>10</a:t>
            </a:fld>
            <a:endParaRPr lang="en-US" sz="1200"/>
          </a:p>
        </p:txBody>
      </p:sp>
      <p:sp>
        <p:nvSpPr>
          <p:cNvPr id="25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40A2F0C9-E2EF-E94F-8E67-59932BF6D32E}" type="slidenum">
              <a:rPr lang="en-US" sz="1200"/>
              <a:pPr algn="r"/>
              <a:t>10</a:t>
            </a:fld>
            <a:endParaRPr lang="en-US" sz="12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0B11B7-7C80-6246-B664-4377568A22B5}" type="slidenum">
              <a:rPr lang="en-US"/>
              <a:pPr>
                <a:defRPr/>
              </a:pPr>
              <a:t>‹#›</a:t>
            </a:fld>
            <a:endParaRPr lang="en-US"/>
          </a:p>
        </p:txBody>
      </p:sp>
    </p:spTree>
    <p:extLst>
      <p:ext uri="{BB962C8B-B14F-4D97-AF65-F5344CB8AC3E}">
        <p14:creationId xmlns:p14="http://schemas.microsoft.com/office/powerpoint/2010/main" val="3600246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80411F-E674-0F49-958C-BC4787FA3A60}" type="slidenum">
              <a:rPr lang="en-US"/>
              <a:pPr>
                <a:defRPr/>
              </a:pPr>
              <a:t>‹#›</a:t>
            </a:fld>
            <a:endParaRPr lang="en-US"/>
          </a:p>
        </p:txBody>
      </p:sp>
    </p:spTree>
    <p:extLst>
      <p:ext uri="{BB962C8B-B14F-4D97-AF65-F5344CB8AC3E}">
        <p14:creationId xmlns:p14="http://schemas.microsoft.com/office/powerpoint/2010/main" val="362141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5FF816-4394-CD42-95B7-D6B2F4FE5F4A}" type="slidenum">
              <a:rPr lang="en-US"/>
              <a:pPr>
                <a:defRPr/>
              </a:pPr>
              <a:t>‹#›</a:t>
            </a:fld>
            <a:endParaRPr lang="en-US"/>
          </a:p>
        </p:txBody>
      </p:sp>
    </p:spTree>
    <p:extLst>
      <p:ext uri="{BB962C8B-B14F-4D97-AF65-F5344CB8AC3E}">
        <p14:creationId xmlns:p14="http://schemas.microsoft.com/office/powerpoint/2010/main" val="396572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07409-5D30-C343-B390-78A9D43800A3}" type="slidenum">
              <a:rPr lang="en-US"/>
              <a:pPr>
                <a:defRPr/>
              </a:pPr>
              <a:t>‹#›</a:t>
            </a:fld>
            <a:endParaRPr lang="en-US"/>
          </a:p>
        </p:txBody>
      </p:sp>
    </p:spTree>
    <p:extLst>
      <p:ext uri="{BB962C8B-B14F-4D97-AF65-F5344CB8AC3E}">
        <p14:creationId xmlns:p14="http://schemas.microsoft.com/office/powerpoint/2010/main" val="227193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006E7D-AF30-3747-A10E-E80331B3B3AD}" type="slidenum">
              <a:rPr lang="en-US"/>
              <a:pPr>
                <a:defRPr/>
              </a:pPr>
              <a:t>‹#›</a:t>
            </a:fld>
            <a:endParaRPr lang="en-US"/>
          </a:p>
        </p:txBody>
      </p:sp>
    </p:spTree>
    <p:extLst>
      <p:ext uri="{BB962C8B-B14F-4D97-AF65-F5344CB8AC3E}">
        <p14:creationId xmlns:p14="http://schemas.microsoft.com/office/powerpoint/2010/main" val="183854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FF0205-D78B-5D46-B54D-AE4E44BC6553}" type="slidenum">
              <a:rPr lang="en-US"/>
              <a:pPr>
                <a:defRPr/>
              </a:pPr>
              <a:t>‹#›</a:t>
            </a:fld>
            <a:endParaRPr lang="en-US"/>
          </a:p>
        </p:txBody>
      </p:sp>
    </p:spTree>
    <p:extLst>
      <p:ext uri="{BB962C8B-B14F-4D97-AF65-F5344CB8AC3E}">
        <p14:creationId xmlns:p14="http://schemas.microsoft.com/office/powerpoint/2010/main" val="4059835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2F7465-9218-A241-8299-2A97EFDD80D1}" type="slidenum">
              <a:rPr lang="en-US"/>
              <a:pPr>
                <a:defRPr/>
              </a:pPr>
              <a:t>‹#›</a:t>
            </a:fld>
            <a:endParaRPr lang="en-US"/>
          </a:p>
        </p:txBody>
      </p:sp>
    </p:spTree>
    <p:extLst>
      <p:ext uri="{BB962C8B-B14F-4D97-AF65-F5344CB8AC3E}">
        <p14:creationId xmlns:p14="http://schemas.microsoft.com/office/powerpoint/2010/main" val="2857629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6C7E12-5243-7C48-8CAE-331B93E1B5BC}" type="slidenum">
              <a:rPr lang="en-US"/>
              <a:pPr>
                <a:defRPr/>
              </a:pPr>
              <a:t>‹#›</a:t>
            </a:fld>
            <a:endParaRPr lang="en-US"/>
          </a:p>
        </p:txBody>
      </p:sp>
    </p:spTree>
    <p:extLst>
      <p:ext uri="{BB962C8B-B14F-4D97-AF65-F5344CB8AC3E}">
        <p14:creationId xmlns:p14="http://schemas.microsoft.com/office/powerpoint/2010/main" val="3058153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6D0E15-F7CF-4142-AA9F-3BE89D67DCE7}" type="slidenum">
              <a:rPr lang="en-US"/>
              <a:pPr>
                <a:defRPr/>
              </a:pPr>
              <a:t>‹#›</a:t>
            </a:fld>
            <a:endParaRPr lang="en-US"/>
          </a:p>
        </p:txBody>
      </p:sp>
    </p:spTree>
    <p:extLst>
      <p:ext uri="{BB962C8B-B14F-4D97-AF65-F5344CB8AC3E}">
        <p14:creationId xmlns:p14="http://schemas.microsoft.com/office/powerpoint/2010/main" val="329936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858EB-EBD0-3043-95E1-5DA88AB87B44}" type="slidenum">
              <a:rPr lang="en-US"/>
              <a:pPr>
                <a:defRPr/>
              </a:pPr>
              <a:t>‹#›</a:t>
            </a:fld>
            <a:endParaRPr lang="en-US"/>
          </a:p>
        </p:txBody>
      </p:sp>
    </p:spTree>
    <p:extLst>
      <p:ext uri="{BB962C8B-B14F-4D97-AF65-F5344CB8AC3E}">
        <p14:creationId xmlns:p14="http://schemas.microsoft.com/office/powerpoint/2010/main" val="230935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9747B4-D9DD-2C40-A82A-79FF5FEDF5B3}" type="slidenum">
              <a:rPr lang="en-US"/>
              <a:pPr>
                <a:defRPr/>
              </a:pPr>
              <a:t>‹#›</a:t>
            </a:fld>
            <a:endParaRPr lang="en-US"/>
          </a:p>
        </p:txBody>
      </p:sp>
    </p:spTree>
    <p:extLst>
      <p:ext uri="{BB962C8B-B14F-4D97-AF65-F5344CB8AC3E}">
        <p14:creationId xmlns:p14="http://schemas.microsoft.com/office/powerpoint/2010/main" val="40549308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379B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DF31380-6183-9A40-B341-D17BEA9D57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08" charset="0"/>
        </a:defRPr>
      </a:lvl6pPr>
      <a:lvl7pPr marL="914400" algn="ctr" rtl="0" fontAlgn="base">
        <a:spcBef>
          <a:spcPct val="0"/>
        </a:spcBef>
        <a:spcAft>
          <a:spcPct val="0"/>
        </a:spcAft>
        <a:defRPr sz="4400">
          <a:solidFill>
            <a:schemeClr val="tx2"/>
          </a:solidFill>
          <a:latin typeface="Times" pitchFamily="-108" charset="0"/>
        </a:defRPr>
      </a:lvl7pPr>
      <a:lvl8pPr marL="1371600" algn="ctr" rtl="0" fontAlgn="base">
        <a:spcBef>
          <a:spcPct val="0"/>
        </a:spcBef>
        <a:spcAft>
          <a:spcPct val="0"/>
        </a:spcAft>
        <a:defRPr sz="4400">
          <a:solidFill>
            <a:schemeClr val="tx2"/>
          </a:solidFill>
          <a:latin typeface="Times" pitchFamily="-108" charset="0"/>
        </a:defRPr>
      </a:lvl8pPr>
      <a:lvl9pPr marL="1828800" algn="ctr" rtl="0" fontAlgn="base">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381000"/>
            <a:ext cx="7010400" cy="1066800"/>
          </a:xfrm>
        </p:spPr>
        <p:txBody>
          <a:bodyPr/>
          <a:lstStyle/>
          <a:p>
            <a:r>
              <a:rPr kumimoji="1" lang="en-US">
                <a:solidFill>
                  <a:srgbClr val="FFCC00"/>
                </a:solidFill>
                <a:latin typeface="Times New Roman" charset="0"/>
              </a:rPr>
              <a:t>Are we alone?</a:t>
            </a:r>
            <a:endParaRPr kumimoji="1" lang="en-US">
              <a:latin typeface="Times New Roman" charset="0"/>
            </a:endParaRPr>
          </a:p>
        </p:txBody>
      </p:sp>
      <p:sp>
        <p:nvSpPr>
          <p:cNvPr id="15363" name="Rectangle 3"/>
          <p:cNvSpPr>
            <a:spLocks noGrp="1" noChangeArrowheads="1"/>
          </p:cNvSpPr>
          <p:nvPr>
            <p:ph type="body" idx="1"/>
          </p:nvPr>
        </p:nvSpPr>
        <p:spPr>
          <a:xfrm>
            <a:off x="1143000" y="1676400"/>
            <a:ext cx="7162800" cy="4114800"/>
          </a:xfrm>
        </p:spPr>
        <p:txBody>
          <a:bodyPr/>
          <a:lstStyle/>
          <a:p>
            <a:pPr>
              <a:buClr>
                <a:srgbClr val="FFCC00"/>
              </a:buClr>
            </a:pPr>
            <a:r>
              <a:rPr lang="en-US" sz="2800">
                <a:solidFill>
                  <a:srgbClr val="F2F2F2"/>
                </a:solidFill>
                <a:latin typeface="Arial" charset="0"/>
                <a:cs typeface="Times" charset="0"/>
              </a:rPr>
              <a:t>• It appears likely that life is an emergent property of planetary systems.</a:t>
            </a:r>
          </a:p>
          <a:p>
            <a:pPr>
              <a:buClr>
                <a:srgbClr val="FFCC00"/>
              </a:buClr>
            </a:pPr>
            <a:r>
              <a:rPr lang="en-US" sz="2800">
                <a:solidFill>
                  <a:srgbClr val="F2F2F2"/>
                </a:solidFill>
                <a:latin typeface="Arial" charset="0"/>
                <a:cs typeface="Times" charset="0"/>
              </a:rPr>
              <a:t>• If life is </a:t>
            </a:r>
            <a:r>
              <a:rPr lang="ja-JP" altLang="en-US" sz="2800">
                <a:solidFill>
                  <a:srgbClr val="F2F2F2"/>
                </a:solidFill>
                <a:latin typeface="Arial" charset="0"/>
                <a:cs typeface="Times" charset="0"/>
              </a:rPr>
              <a:t>“</a:t>
            </a:r>
            <a:r>
              <a:rPr lang="en-US" altLang="ja-JP" sz="2800">
                <a:solidFill>
                  <a:srgbClr val="F2F2F2"/>
                </a:solidFill>
                <a:latin typeface="Arial" charset="0"/>
                <a:cs typeface="Times" charset="0"/>
              </a:rPr>
              <a:t>what terrestrial-like planets do,</a:t>
            </a:r>
            <a:r>
              <a:rPr lang="ja-JP" altLang="en-US" sz="2800">
                <a:solidFill>
                  <a:srgbClr val="F2F2F2"/>
                </a:solidFill>
                <a:latin typeface="Arial" charset="0"/>
                <a:cs typeface="Times" charset="0"/>
              </a:rPr>
              <a:t>”</a:t>
            </a:r>
            <a:r>
              <a:rPr lang="en-US" altLang="ja-JP" sz="2800">
                <a:solidFill>
                  <a:srgbClr val="F2F2F2"/>
                </a:solidFill>
                <a:latin typeface="Arial" charset="0"/>
                <a:cs typeface="Times" charset="0"/>
              </a:rPr>
              <a:t> how many planets with life are are out there??</a:t>
            </a:r>
          </a:p>
          <a:p>
            <a:pPr>
              <a:buClr>
                <a:srgbClr val="FFCC00"/>
              </a:buClr>
            </a:pPr>
            <a:r>
              <a:rPr lang="en-US" sz="2800">
                <a:solidFill>
                  <a:srgbClr val="F2F2F2"/>
                </a:solidFill>
                <a:latin typeface="Arial" charset="0"/>
                <a:cs typeface="Times" charset="0"/>
              </a:rPr>
              <a:t>If they are out there, why isn</a:t>
            </a:r>
            <a:r>
              <a:rPr lang="ja-JP" altLang="en-US" sz="2800">
                <a:solidFill>
                  <a:srgbClr val="F2F2F2"/>
                </a:solidFill>
                <a:latin typeface="Arial" charset="0"/>
                <a:cs typeface="Times" charset="0"/>
              </a:rPr>
              <a:t>’</a:t>
            </a:r>
            <a:r>
              <a:rPr lang="en-US" altLang="ja-JP" sz="2800">
                <a:solidFill>
                  <a:srgbClr val="F2F2F2"/>
                </a:solidFill>
                <a:latin typeface="Arial" charset="0"/>
                <a:cs typeface="Times" charset="0"/>
              </a:rPr>
              <a:t>t there clear evidence of communication with them?</a:t>
            </a:r>
          </a:p>
          <a:p>
            <a:pPr>
              <a:buClr>
                <a:srgbClr val="FFCC00"/>
              </a:buClr>
            </a:pPr>
            <a:endParaRPr lang="en-US" sz="2800">
              <a:solidFill>
                <a:srgbClr val="F2F2F2"/>
              </a:solidFill>
              <a:latin typeface="Arial" charset="0"/>
              <a:cs typeface="Times" charset="0"/>
            </a:endParaRPr>
          </a:p>
          <a:p>
            <a:pPr>
              <a:buClr>
                <a:srgbClr val="FFCC00"/>
              </a:buClr>
            </a:pPr>
            <a:r>
              <a:rPr lang="en-US" sz="2800">
                <a:solidFill>
                  <a:srgbClr val="F2F2F2"/>
                </a:solidFill>
                <a:latin typeface="Arial" charset="0"/>
                <a:cs typeface="Times" charset="0"/>
              </a:rPr>
              <a:t>How can we approach these questions scientifically?</a:t>
            </a:r>
          </a:p>
          <a:p>
            <a:pPr>
              <a:lnSpc>
                <a:spcPct val="80000"/>
              </a:lnSpc>
            </a:pPr>
            <a:endParaRPr kumimoji="1" lang="en-US" sz="2800">
              <a:solidFill>
                <a:schemeClr val="bg1"/>
              </a:solidFill>
              <a:latin typeface="Arial" charset="0"/>
            </a:endParaRPr>
          </a:p>
        </p:txBody>
      </p:sp>
    </p:spTree>
    <p:extLst>
      <p:ext uri="{BB962C8B-B14F-4D97-AF65-F5344CB8AC3E}">
        <p14:creationId xmlns:p14="http://schemas.microsoft.com/office/powerpoint/2010/main" val="41777424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idx="4294967295"/>
          </p:nvPr>
        </p:nvSpPr>
        <p:spPr>
          <a:xfrm>
            <a:off x="685800" y="228600"/>
            <a:ext cx="7772400" cy="1143000"/>
          </a:xfrm>
        </p:spPr>
        <p:txBody>
          <a:bodyPr/>
          <a:lstStyle/>
          <a:p>
            <a:pPr eaLnBrk="1" hangingPunct="1"/>
            <a:r>
              <a:rPr lang="en-US">
                <a:solidFill>
                  <a:schemeClr val="tx1"/>
                </a:solidFill>
                <a:latin typeface="Times" charset="0"/>
                <a:ea typeface="ＭＳ Ｐゴシック" charset="0"/>
                <a:cs typeface="ＭＳ Ｐゴシック" charset="0"/>
              </a:rPr>
              <a:t>At the beginning</a:t>
            </a:r>
            <a:r>
              <a:rPr lang="en-US">
                <a:latin typeface="Times" charset="0"/>
                <a:ea typeface="ＭＳ Ｐゴシック" charset="0"/>
                <a:cs typeface="ＭＳ Ｐゴシック" charset="0"/>
              </a:rPr>
              <a:t>…</a:t>
            </a:r>
          </a:p>
        </p:txBody>
      </p:sp>
      <p:sp>
        <p:nvSpPr>
          <p:cNvPr id="24579" name="Rectangle 3"/>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en-US">
              <a:latin typeface="Times" charset="0"/>
              <a:ea typeface="ＭＳ Ｐゴシック" charset="0"/>
              <a:cs typeface="ＭＳ Ｐゴシック" charset="0"/>
            </a:endParaRP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61722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11"/>
          <p:cNvSpPr txBox="1">
            <a:spLocks noChangeArrowheads="1"/>
          </p:cNvSpPr>
          <p:nvPr/>
        </p:nvSpPr>
        <p:spPr bwMode="auto">
          <a:xfrm>
            <a:off x="1295400" y="2819400"/>
            <a:ext cx="1182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ja-JP" altLang="en-US">
                <a:solidFill>
                  <a:srgbClr val="FFFF00"/>
                </a:solidFill>
              </a:rPr>
              <a:t>“</a:t>
            </a:r>
            <a:r>
              <a:rPr lang="en-US" altLang="ja-JP">
                <a:solidFill>
                  <a:srgbClr val="FFFF00"/>
                </a:solidFill>
              </a:rPr>
              <a:t>BIG</a:t>
            </a:r>
          </a:p>
          <a:p>
            <a:r>
              <a:rPr lang="en-US">
                <a:solidFill>
                  <a:srgbClr val="FFFF00"/>
                </a:solidFill>
              </a:rPr>
              <a:t>BANG</a:t>
            </a:r>
            <a:r>
              <a:rPr lang="ja-JP" altLang="en-US">
                <a:solidFill>
                  <a:srgbClr val="FFFF00"/>
                </a:solidFill>
              </a:rPr>
              <a:t>”</a:t>
            </a:r>
            <a:endParaRPr lang="en-US">
              <a:solidFill>
                <a:srgbClr val="FFFF00"/>
              </a:solidFill>
            </a:endParaRPr>
          </a:p>
        </p:txBody>
      </p:sp>
      <p:sp>
        <p:nvSpPr>
          <p:cNvPr id="24582" name="TextBox 13"/>
          <p:cNvSpPr txBox="1">
            <a:spLocks noChangeArrowheads="1"/>
          </p:cNvSpPr>
          <p:nvPr/>
        </p:nvSpPr>
        <p:spPr bwMode="auto">
          <a:xfrm>
            <a:off x="762000" y="5715000"/>
            <a:ext cx="8210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chemeClr val="bg1"/>
                </a:solidFill>
              </a:rPr>
              <a:t>How do we know that the big bang actually happened, and when?</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ctrTitle"/>
          </p:nvPr>
        </p:nvSpPr>
        <p:spPr>
          <a:xfrm>
            <a:off x="762000" y="-228600"/>
            <a:ext cx="7772400" cy="1143000"/>
          </a:xfrm>
        </p:spPr>
        <p:txBody>
          <a:bodyPr/>
          <a:lstStyle/>
          <a:p>
            <a:pPr eaLnBrk="1" hangingPunct="1"/>
            <a:r>
              <a:rPr lang="en-US">
                <a:latin typeface="Times" charset="0"/>
                <a:ea typeface="ＭＳ Ｐゴシック" charset="0"/>
                <a:cs typeface="ＭＳ Ｐゴシック" charset="0"/>
              </a:rPr>
              <a:t>Galaxies</a:t>
            </a:r>
          </a:p>
        </p:txBody>
      </p:sp>
      <p:sp>
        <p:nvSpPr>
          <p:cNvPr id="26627" name="Rectangle 1027"/>
          <p:cNvSpPr>
            <a:spLocks noGrp="1" noChangeArrowheads="1"/>
          </p:cNvSpPr>
          <p:nvPr>
            <p:ph type="subTitle" idx="1"/>
          </p:nvPr>
        </p:nvSpPr>
        <p:spPr/>
        <p:txBody>
          <a:bodyPr/>
          <a:lstStyle/>
          <a:p>
            <a:pPr eaLnBrk="1" hangingPunct="1"/>
            <a:endParaRPr lang="en-US">
              <a:latin typeface="Times" charset="0"/>
              <a:ea typeface="ＭＳ Ｐゴシック" charset="0"/>
              <a:cs typeface="ＭＳ Ｐゴシック" charset="0"/>
            </a:endParaRPr>
          </a:p>
        </p:txBody>
      </p:sp>
      <p:pic>
        <p:nvPicPr>
          <p:cNvPr id="26628"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4"/>
          <p:cNvSpPr txBox="1">
            <a:spLocks noChangeArrowheads="1"/>
          </p:cNvSpPr>
          <p:nvPr/>
        </p:nvSpPr>
        <p:spPr bwMode="auto">
          <a:xfrm>
            <a:off x="1295400" y="5867400"/>
            <a:ext cx="6399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The Big Bang only makes hydrogen and helium…</a:t>
            </a:r>
          </a:p>
          <a:p>
            <a:r>
              <a:rPr lang="en-US"/>
              <a:t>Early galaxies have no planets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4800"/>
            <a:ext cx="67056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76400" y="5181600"/>
            <a:ext cx="5334000" cy="1200328"/>
          </a:xfrm>
          <a:prstGeom prst="rect">
            <a:avLst/>
          </a:prstGeom>
          <a:noFill/>
        </p:spPr>
        <p:txBody>
          <a:bodyPr wrap="square" rtlCol="0">
            <a:spAutoFit/>
          </a:bodyPr>
          <a:lstStyle/>
          <a:p>
            <a:r>
              <a:rPr lang="en-US" dirty="0" smtClean="0">
                <a:solidFill>
                  <a:schemeClr val="bg1"/>
                </a:solidFill>
              </a:rPr>
              <a:t>Spectra from galaxies show that they  contain all the elements in the Periodic Table.  How were these elements made?</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9030" t="16096" r="5275" b="12637"/>
          <a:stretch>
            <a:fillRect/>
          </a:stretch>
        </p:blipFill>
        <p:spPr bwMode="auto">
          <a:xfrm>
            <a:off x="609600" y="1017588"/>
            <a:ext cx="7772400"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381000" y="304800"/>
            <a:ext cx="8809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dirty="0" smtClean="0">
                <a:solidFill>
                  <a:srgbClr val="FFFF00"/>
                </a:solidFill>
              </a:rPr>
              <a:t>From </a:t>
            </a:r>
            <a:r>
              <a:rPr lang="en-US" b="1" dirty="0" smtClean="0">
                <a:solidFill>
                  <a:schemeClr val="bg1">
                    <a:lumMod val="95000"/>
                  </a:schemeClr>
                </a:solidFill>
              </a:rPr>
              <a:t>Nuclear</a:t>
            </a:r>
            <a:r>
              <a:rPr lang="en-US" dirty="0" smtClean="0">
                <a:solidFill>
                  <a:srgbClr val="FFFF00"/>
                </a:solidFill>
              </a:rPr>
              <a:t> (star) Chemistry to </a:t>
            </a:r>
            <a:r>
              <a:rPr lang="ja-JP" altLang="en-US" dirty="0" smtClean="0">
                <a:solidFill>
                  <a:srgbClr val="FFFF00"/>
                </a:solidFill>
              </a:rPr>
              <a:t>“</a:t>
            </a:r>
            <a:r>
              <a:rPr lang="en-US" altLang="ja-JP" b="1" dirty="0" smtClean="0">
                <a:solidFill>
                  <a:schemeClr val="bg1">
                    <a:lumMod val="95000"/>
                  </a:schemeClr>
                </a:solidFill>
              </a:rPr>
              <a:t>Elemental</a:t>
            </a:r>
            <a:r>
              <a:rPr lang="ja-JP" altLang="en-US" dirty="0" smtClean="0">
                <a:solidFill>
                  <a:srgbClr val="FFFF00"/>
                </a:solidFill>
              </a:rPr>
              <a:t>”</a:t>
            </a:r>
            <a:r>
              <a:rPr lang="en-US" dirty="0" smtClean="0">
                <a:solidFill>
                  <a:srgbClr val="FFFF00"/>
                </a:solidFill>
              </a:rPr>
              <a:t> (planetary) Chemistry</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838200" y="762000"/>
            <a:ext cx="7772400" cy="1143000"/>
          </a:xfrm>
        </p:spPr>
        <p:txBody>
          <a:bodyPr/>
          <a:lstStyle/>
          <a:p>
            <a:pPr eaLnBrk="1" hangingPunct="1"/>
            <a:r>
              <a:rPr lang="en-US" dirty="0" smtClean="0">
                <a:solidFill>
                  <a:srgbClr val="FFEA18"/>
                </a:solidFill>
                <a:latin typeface="Times" charset="0"/>
                <a:ea typeface="ＭＳ Ｐゴシック" charset="0"/>
                <a:cs typeface="ＭＳ Ｐゴシック" charset="0"/>
              </a:rPr>
              <a:t>What is the role of stars of different sizes and lifetimes?</a:t>
            </a:r>
            <a:endParaRPr lang="en-US" dirty="0">
              <a:latin typeface="Times" charset="0"/>
              <a:ea typeface="ＭＳ Ｐゴシック" charset="0"/>
              <a:cs typeface="ＭＳ Ｐゴシック" charset="0"/>
            </a:endParaRPr>
          </a:p>
        </p:txBody>
      </p:sp>
      <p:sp>
        <p:nvSpPr>
          <p:cNvPr id="38915" name="Rectangle 3"/>
          <p:cNvSpPr>
            <a:spLocks noGrp="1" noChangeArrowheads="1"/>
          </p:cNvSpPr>
          <p:nvPr>
            <p:ph type="subTitle" idx="4294967295"/>
          </p:nvPr>
        </p:nvSpPr>
        <p:spPr>
          <a:xfrm>
            <a:off x="1371600" y="2667000"/>
            <a:ext cx="6400800" cy="1752600"/>
          </a:xfrm>
        </p:spPr>
        <p:txBody>
          <a:bodyPr/>
          <a:lstStyle/>
          <a:p>
            <a:pPr marL="0" indent="0" algn="ctr" eaLnBrk="1" hangingPunct="1">
              <a:buFontTx/>
              <a:buNone/>
            </a:pPr>
            <a:r>
              <a:rPr lang="en-US" dirty="0">
                <a:solidFill>
                  <a:srgbClr val="FFEA18"/>
                </a:solidFill>
                <a:latin typeface="Times" charset="0"/>
                <a:ea typeface="ＭＳ Ｐゴシック" charset="0"/>
                <a:cs typeface="ＭＳ Ｐゴシック" charset="0"/>
              </a:rPr>
              <a:t>Small stars like our Sun, just fuse hydrogen to make helium, and can last for a long time, 10 billion years</a:t>
            </a:r>
            <a:r>
              <a:rPr lang="en-US" dirty="0" smtClean="0">
                <a:solidFill>
                  <a:srgbClr val="FFEA18"/>
                </a:solidFill>
                <a:latin typeface="Times" charset="0"/>
                <a:ea typeface="ＭＳ Ｐゴシック" charset="0"/>
                <a:cs typeface="ＭＳ Ｐゴシック" charset="0"/>
              </a:rPr>
              <a:t>.</a:t>
            </a:r>
          </a:p>
          <a:p>
            <a:pPr marL="0" indent="0" algn="ctr" eaLnBrk="1" hangingPunct="1">
              <a:buFontTx/>
              <a:buNone/>
            </a:pPr>
            <a:endParaRPr lang="en-US" dirty="0">
              <a:solidFill>
                <a:srgbClr val="FFEA18"/>
              </a:solidFill>
              <a:latin typeface="Times" charset="0"/>
              <a:ea typeface="ＭＳ Ｐゴシック" charset="0"/>
              <a:cs typeface="ＭＳ Ｐゴシック" charset="0"/>
            </a:endParaRPr>
          </a:p>
          <a:p>
            <a:pPr marL="0" indent="0" algn="ctr" eaLnBrk="1" hangingPunct="1">
              <a:buFontTx/>
              <a:buNone/>
            </a:pPr>
            <a:r>
              <a:rPr lang="en-US" dirty="0" smtClean="0">
                <a:solidFill>
                  <a:srgbClr val="FFEA18"/>
                </a:solidFill>
                <a:latin typeface="Times" charset="0"/>
                <a:ea typeface="ＭＳ Ｐゴシック" charset="0"/>
                <a:cs typeface="ＭＳ Ｐゴシック" charset="0"/>
              </a:rPr>
              <a:t>  </a:t>
            </a:r>
            <a:endParaRPr lang="en-US" dirty="0">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idx="4294967295"/>
          </p:nvPr>
        </p:nvSpPr>
        <p:spPr>
          <a:xfrm>
            <a:off x="685800" y="228600"/>
            <a:ext cx="7772400" cy="1143000"/>
          </a:xfrm>
        </p:spPr>
        <p:txBody>
          <a:bodyPr/>
          <a:lstStyle/>
          <a:p>
            <a:pPr eaLnBrk="1" hangingPunct="1"/>
            <a:r>
              <a:rPr lang="en-US">
                <a:solidFill>
                  <a:srgbClr val="FFDB89"/>
                </a:solidFill>
                <a:latin typeface="Times" charset="0"/>
                <a:ea typeface="ＭＳ Ｐゴシック" charset="0"/>
                <a:cs typeface="ＭＳ Ｐゴシック" charset="0"/>
              </a:rPr>
              <a:t>Timeline</a:t>
            </a:r>
          </a:p>
        </p:txBody>
      </p:sp>
      <p:sp>
        <p:nvSpPr>
          <p:cNvPr id="40963" name="Rectangle 3"/>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en-US">
              <a:latin typeface="Times" charset="0"/>
              <a:ea typeface="ＭＳ Ｐゴシック" charset="0"/>
              <a:cs typeface="ＭＳ Ｐゴシック" charset="0"/>
            </a:endParaRP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61722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Line 5"/>
          <p:cNvSpPr>
            <a:spLocks noChangeShapeType="1"/>
          </p:cNvSpPr>
          <p:nvPr/>
        </p:nvSpPr>
        <p:spPr bwMode="auto">
          <a:xfrm flipV="1">
            <a:off x="5334000" y="4800600"/>
            <a:ext cx="0" cy="990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66" name="Text Box 6"/>
          <p:cNvSpPr txBox="1">
            <a:spLocks noChangeArrowheads="1"/>
          </p:cNvSpPr>
          <p:nvPr/>
        </p:nvSpPr>
        <p:spPr bwMode="auto">
          <a:xfrm>
            <a:off x="4800600" y="5867400"/>
            <a:ext cx="2505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EA18"/>
                </a:solidFill>
              </a:rPr>
              <a:t>Our solar system</a:t>
            </a:r>
          </a:p>
          <a:p>
            <a:r>
              <a:rPr lang="en-US">
                <a:solidFill>
                  <a:srgbClr val="FFEA18"/>
                </a:solidFill>
              </a:rPr>
              <a:t>forms at this time</a:t>
            </a:r>
            <a:endParaRPr lang="en-US"/>
          </a:p>
        </p:txBody>
      </p:sp>
      <p:sp>
        <p:nvSpPr>
          <p:cNvPr id="40967" name="Text Box 7"/>
          <p:cNvSpPr txBox="1">
            <a:spLocks noChangeArrowheads="1"/>
          </p:cNvSpPr>
          <p:nvPr/>
        </p:nvSpPr>
        <p:spPr bwMode="auto">
          <a:xfrm>
            <a:off x="2286000" y="5638800"/>
            <a:ext cx="2471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EA18"/>
                </a:solidFill>
              </a:rPr>
              <a:t>Big </a:t>
            </a:r>
          </a:p>
          <a:p>
            <a:r>
              <a:rPr lang="en-US">
                <a:solidFill>
                  <a:srgbClr val="FFEA18"/>
                </a:solidFill>
              </a:rPr>
              <a:t>Bang</a:t>
            </a:r>
          </a:p>
          <a:p>
            <a:r>
              <a:rPr lang="en-US">
                <a:solidFill>
                  <a:srgbClr val="FFEA18"/>
                </a:solidFill>
              </a:rPr>
              <a:t>13.7 billion years</a:t>
            </a:r>
            <a:endParaRPr lang="en-US"/>
          </a:p>
        </p:txBody>
      </p:sp>
      <p:sp>
        <p:nvSpPr>
          <p:cNvPr id="40968" name="Line 8"/>
          <p:cNvSpPr>
            <a:spLocks noChangeShapeType="1"/>
          </p:cNvSpPr>
          <p:nvPr/>
        </p:nvSpPr>
        <p:spPr bwMode="auto">
          <a:xfrm flipV="1">
            <a:off x="2667000" y="4267200"/>
            <a:ext cx="0" cy="1447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69" name="Text Box 9"/>
          <p:cNvSpPr txBox="1">
            <a:spLocks noChangeArrowheads="1"/>
          </p:cNvSpPr>
          <p:nvPr/>
        </p:nvSpPr>
        <p:spPr bwMode="auto">
          <a:xfrm>
            <a:off x="3108325" y="5200650"/>
            <a:ext cx="1681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rgbClr val="FFEA18"/>
                </a:solidFill>
              </a:rPr>
              <a:t>Formation of </a:t>
            </a:r>
          </a:p>
          <a:p>
            <a:r>
              <a:rPr lang="en-US" sz="2000">
                <a:solidFill>
                  <a:srgbClr val="FFEA18"/>
                </a:solidFill>
              </a:rPr>
              <a:t>the elements</a:t>
            </a:r>
            <a:endParaRPr lang="en-US"/>
          </a:p>
        </p:txBody>
      </p:sp>
      <p:sp>
        <p:nvSpPr>
          <p:cNvPr id="40970" name="Line 10"/>
          <p:cNvSpPr>
            <a:spLocks noChangeShapeType="1"/>
          </p:cNvSpPr>
          <p:nvPr/>
        </p:nvSpPr>
        <p:spPr bwMode="auto">
          <a:xfrm flipV="1">
            <a:off x="4572000" y="5562600"/>
            <a:ext cx="7620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1"/>
          <p:cNvSpPr>
            <a:spLocks noChangeShapeType="1"/>
          </p:cNvSpPr>
          <p:nvPr/>
        </p:nvSpPr>
        <p:spPr bwMode="auto">
          <a:xfrm flipH="1" flipV="1">
            <a:off x="2971800" y="5562600"/>
            <a:ext cx="5334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2" name="Text Box 6"/>
          <p:cNvSpPr txBox="1">
            <a:spLocks noChangeArrowheads="1"/>
          </p:cNvSpPr>
          <p:nvPr/>
        </p:nvSpPr>
        <p:spPr bwMode="auto">
          <a:xfrm>
            <a:off x="6477000" y="4800600"/>
            <a:ext cx="1620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EA18"/>
                </a:solidFill>
              </a:rPr>
              <a:t>We observe</a:t>
            </a:r>
          </a:p>
          <a:p>
            <a:r>
              <a:rPr lang="en-US">
                <a:solidFill>
                  <a:srgbClr val="FFEA18"/>
                </a:solidFill>
              </a:rPr>
              <a:t>now</a:t>
            </a:r>
            <a:endParaRPr lang="en-US"/>
          </a:p>
        </p:txBody>
      </p:sp>
      <p:sp>
        <p:nvSpPr>
          <p:cNvPr id="40973" name="Line 5"/>
          <p:cNvSpPr>
            <a:spLocks noChangeShapeType="1"/>
          </p:cNvSpPr>
          <p:nvPr/>
        </p:nvSpPr>
        <p:spPr bwMode="auto">
          <a:xfrm flipV="1">
            <a:off x="6858000" y="3733800"/>
            <a:ext cx="0" cy="990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0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0211" name="Arc 1027"/>
          <p:cNvSpPr>
            <a:spLocks/>
          </p:cNvSpPr>
          <p:nvPr/>
        </p:nvSpPr>
        <p:spPr bwMode="auto">
          <a:xfrm>
            <a:off x="2743200" y="2362200"/>
            <a:ext cx="533400" cy="838200"/>
          </a:xfrm>
          <a:custGeom>
            <a:avLst/>
            <a:gdLst>
              <a:gd name="G0" fmla="+- 0 0 0"/>
              <a:gd name="G1" fmla="+- 21495 0 0"/>
              <a:gd name="G2" fmla="+- 21600 0 0"/>
              <a:gd name="T0" fmla="*/ 2131 w 21600"/>
              <a:gd name="T1" fmla="*/ 0 h 29375"/>
              <a:gd name="T2" fmla="*/ 20111 w 21600"/>
              <a:gd name="T3" fmla="*/ 29375 h 29375"/>
              <a:gd name="T4" fmla="*/ 0 w 21600"/>
              <a:gd name="T5" fmla="*/ 21495 h 29375"/>
            </a:gdLst>
            <a:ahLst/>
            <a:cxnLst>
              <a:cxn ang="0">
                <a:pos x="T0" y="T1"/>
              </a:cxn>
              <a:cxn ang="0">
                <a:pos x="T2" y="T3"/>
              </a:cxn>
              <a:cxn ang="0">
                <a:pos x="T4" y="T5"/>
              </a:cxn>
            </a:cxnLst>
            <a:rect l="0" t="0" r="r" b="b"/>
            <a:pathLst>
              <a:path w="21600" h="29375" fill="none" extrusionOk="0">
                <a:moveTo>
                  <a:pt x="2130" y="0"/>
                </a:moveTo>
                <a:cubicBezTo>
                  <a:pt x="13180" y="1095"/>
                  <a:pt x="21600" y="10390"/>
                  <a:pt x="21600" y="21495"/>
                </a:cubicBezTo>
                <a:cubicBezTo>
                  <a:pt x="21600" y="24191"/>
                  <a:pt x="21095" y="26864"/>
                  <a:pt x="20111" y="29375"/>
                </a:cubicBezTo>
              </a:path>
              <a:path w="21600" h="29375" stroke="0" extrusionOk="0">
                <a:moveTo>
                  <a:pt x="2130" y="0"/>
                </a:moveTo>
                <a:cubicBezTo>
                  <a:pt x="13180" y="1095"/>
                  <a:pt x="21600" y="10390"/>
                  <a:pt x="21600" y="21495"/>
                </a:cubicBezTo>
                <a:cubicBezTo>
                  <a:pt x="21600" y="24191"/>
                  <a:pt x="21095" y="26864"/>
                  <a:pt x="20111" y="29375"/>
                </a:cubicBezTo>
                <a:lnTo>
                  <a:pt x="0" y="21495"/>
                </a:lnTo>
                <a:close/>
              </a:path>
            </a:pathLst>
          </a:custGeom>
          <a:noFill/>
          <a:ln w="25400" cap="rnd">
            <a:solidFill>
              <a:srgbClr val="FFFF00"/>
            </a:solidFill>
            <a:round/>
            <a:headEnd type="none" w="sm" len="sm"/>
            <a:tailEnd type="stealth" w="med" len="lg"/>
          </a:ln>
          <a:effectLst>
            <a:outerShdw blurRad="63500" dist="38099" dir="2700000" algn="ctr" rotWithShape="0">
              <a:schemeClr val="bg2">
                <a:alpha val="50000"/>
              </a:schemeClr>
            </a:outerShdw>
          </a:effectLst>
        </p:spPr>
        <p:txBody>
          <a:bodyPr wrap="none" anchor="ctr"/>
          <a:lstStyle/>
          <a:p>
            <a:pPr algn="ctr">
              <a:defRPr/>
            </a:pPr>
            <a:endParaRPr lang="en-US" sz="4400">
              <a:solidFill>
                <a:srgbClr val="FFFF00"/>
              </a:solidFill>
              <a:latin typeface="Times New Roman" pitchFamily="-112" charset="0"/>
              <a:ea typeface="ＭＳ Ｐゴシック" pitchFamily="-112" charset="-128"/>
              <a:cs typeface="ＭＳ Ｐゴシック" pitchFamily="-112" charset="-128"/>
            </a:endParaRPr>
          </a:p>
        </p:txBody>
      </p:sp>
      <p:sp>
        <p:nvSpPr>
          <p:cNvPr id="43011" name="Rectangle 1028"/>
          <p:cNvSpPr>
            <a:spLocks noChangeArrowheads="1"/>
          </p:cNvSpPr>
          <p:nvPr/>
        </p:nvSpPr>
        <p:spPr bwMode="auto">
          <a:xfrm>
            <a:off x="1116013" y="2057400"/>
            <a:ext cx="15509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r">
              <a:lnSpc>
                <a:spcPct val="40000"/>
              </a:lnSpc>
            </a:pPr>
            <a:r>
              <a:rPr lang="en-US">
                <a:solidFill>
                  <a:srgbClr val="FFFF00"/>
                </a:solidFill>
                <a:latin typeface="Times New Roman" charset="0"/>
              </a:rPr>
              <a:t>You are</a:t>
            </a:r>
          </a:p>
          <a:p>
            <a:pPr algn="r"/>
            <a:r>
              <a:rPr lang="en-US">
                <a:solidFill>
                  <a:srgbClr val="FFFF00"/>
                </a:solidFill>
                <a:latin typeface="Times New Roman" charset="0"/>
              </a:rPr>
              <a:t>here</a:t>
            </a:r>
          </a:p>
        </p:txBody>
      </p:sp>
      <p:sp>
        <p:nvSpPr>
          <p:cNvPr id="350213" name="Text Box 1029"/>
          <p:cNvSpPr txBox="1">
            <a:spLocks noChangeArrowheads="1"/>
          </p:cNvSpPr>
          <p:nvPr/>
        </p:nvSpPr>
        <p:spPr bwMode="auto">
          <a:xfrm>
            <a:off x="1066800" y="4953000"/>
            <a:ext cx="7467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4400">
                <a:solidFill>
                  <a:srgbClr val="FFFF00"/>
                </a:solidFill>
                <a:latin typeface="Times New Roman" charset="0"/>
              </a:rPr>
              <a:t>There are ~400 Billion Stars in our Galaxy. </a:t>
            </a:r>
          </a:p>
        </p:txBody>
      </p:sp>
      <p:sp>
        <p:nvSpPr>
          <p:cNvPr id="43013" name="Text Box 1030"/>
          <p:cNvSpPr txBox="1">
            <a:spLocks noChangeArrowheads="1"/>
          </p:cNvSpPr>
          <p:nvPr/>
        </p:nvSpPr>
        <p:spPr bwMode="auto">
          <a:xfrm>
            <a:off x="228600" y="304800"/>
            <a:ext cx="56562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Ten Billion Years After the Big Bang……</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0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7924800" cy="4894263"/>
          </a:xfrm>
          <a:prstGeom prst="rect">
            <a:avLst/>
          </a:prstGeom>
          <a:noFill/>
        </p:spPr>
        <p:txBody>
          <a:bodyPr>
            <a:spAutoFit/>
          </a:bodyPr>
          <a:lstStyle/>
          <a:p>
            <a:pPr>
              <a:defRPr/>
            </a:pPr>
            <a:r>
              <a:rPr lang="en-US" dirty="0">
                <a:solidFill>
                  <a:schemeClr val="bg1">
                    <a:lumMod val="95000"/>
                  </a:schemeClr>
                </a:solidFill>
              </a:rPr>
              <a:t>Let’s pause for a moment to return to scale</a:t>
            </a:r>
          </a:p>
          <a:p>
            <a:pPr>
              <a:defRPr/>
            </a:pPr>
            <a:endParaRPr lang="en-US" dirty="0">
              <a:solidFill>
                <a:schemeClr val="bg1">
                  <a:lumMod val="95000"/>
                </a:schemeClr>
              </a:solidFill>
            </a:endParaRPr>
          </a:p>
          <a:p>
            <a:pPr>
              <a:defRPr/>
            </a:pPr>
            <a:r>
              <a:rPr lang="en-US" dirty="0">
                <a:solidFill>
                  <a:schemeClr val="bg1">
                    <a:lumMod val="95000"/>
                  </a:schemeClr>
                </a:solidFill>
              </a:rPr>
              <a:t>The Big Bang creates everything– maybe 400 billion galaxies</a:t>
            </a:r>
          </a:p>
          <a:p>
            <a:pPr>
              <a:defRPr/>
            </a:pPr>
            <a:endParaRPr lang="en-US" dirty="0">
              <a:solidFill>
                <a:schemeClr val="bg1">
                  <a:lumMod val="95000"/>
                </a:schemeClr>
              </a:solidFill>
            </a:endParaRPr>
          </a:p>
          <a:p>
            <a:pPr>
              <a:defRPr/>
            </a:pPr>
            <a:r>
              <a:rPr lang="en-US" dirty="0">
                <a:solidFill>
                  <a:schemeClr val="bg1">
                    <a:lumMod val="95000"/>
                  </a:schemeClr>
                </a:solidFill>
              </a:rPr>
              <a:t>Then we passed to a single galaxy where elements are created (this must have happened in the other </a:t>
            </a:r>
            <a:r>
              <a:rPr lang="en-US" dirty="0" smtClean="0">
                <a:solidFill>
                  <a:schemeClr val="bg1">
                    <a:lumMod val="95000"/>
                  </a:schemeClr>
                </a:solidFill>
              </a:rPr>
              <a:t>399,999,999,999 galaxies </a:t>
            </a:r>
            <a:r>
              <a:rPr lang="en-US" dirty="0">
                <a:solidFill>
                  <a:schemeClr val="bg1">
                    <a:lumMod val="95000"/>
                  </a:schemeClr>
                </a:solidFill>
              </a:rPr>
              <a:t>as well </a:t>
            </a:r>
          </a:p>
          <a:p>
            <a:pPr>
              <a:defRPr/>
            </a:pPr>
            <a:endParaRPr lang="en-US" dirty="0">
              <a:solidFill>
                <a:schemeClr val="bg1">
                  <a:lumMod val="95000"/>
                </a:schemeClr>
              </a:solidFill>
            </a:endParaRPr>
          </a:p>
          <a:p>
            <a:pPr>
              <a:defRPr/>
            </a:pPr>
            <a:r>
              <a:rPr lang="en-US" dirty="0">
                <a:solidFill>
                  <a:schemeClr val="bg1">
                    <a:lumMod val="95000"/>
                  </a:schemeClr>
                </a:solidFill>
              </a:rPr>
              <a:t>There are 400 billion stars in the Milky Way, and now we are talking about one of those stars, our Sun.  Around that Sun, a solar system forms.</a:t>
            </a:r>
          </a:p>
          <a:p>
            <a:pPr>
              <a:defRPr/>
            </a:pPr>
            <a:endParaRPr lang="en-US" dirty="0">
              <a:solidFill>
                <a:schemeClr val="bg1">
                  <a:lumMod val="95000"/>
                </a:schemeClr>
              </a:solidFill>
            </a:endParaRPr>
          </a:p>
          <a:p>
            <a:pPr>
              <a:defRPr/>
            </a:pPr>
            <a:r>
              <a:rPr lang="en-US" dirty="0">
                <a:solidFill>
                  <a:schemeClr val="bg1">
                    <a:lumMod val="95000"/>
                  </a:schemeClr>
                </a:solidFill>
              </a:rPr>
              <a:t>Roughly how many stars might be in the universe?</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endParaRPr lang="en-US">
              <a:latin typeface="Arial" charset="0"/>
              <a:ea typeface="ＭＳ Ｐゴシック" charset="0"/>
              <a:cs typeface="ＭＳ Ｐゴシック" charset="0"/>
            </a:endParaRPr>
          </a:p>
        </p:txBody>
      </p:sp>
      <p:sp>
        <p:nvSpPr>
          <p:cNvPr id="132099" name="Content Placeholder 2"/>
          <p:cNvSpPr>
            <a:spLocks noGrp="1"/>
          </p:cNvSpPr>
          <p:nvPr>
            <p:ph idx="4294967295"/>
          </p:nvPr>
        </p:nvSpPr>
        <p:spPr/>
        <p:txBody>
          <a:bodyPr/>
          <a:lstStyle/>
          <a:p>
            <a:pPr defTabSz="457200" eaLnBrk="1" hangingPunct="1"/>
            <a:endParaRPr lang="en-US">
              <a:latin typeface="Arial" charset="0"/>
              <a:ea typeface="ＭＳ Ｐゴシック" charset="0"/>
              <a:cs typeface="ＭＳ Ｐゴシック" charset="0"/>
            </a:endParaRPr>
          </a:p>
        </p:txBody>
      </p:sp>
      <p:pic>
        <p:nvPicPr>
          <p:cNvPr id="13210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0"/>
            <a:ext cx="710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Box 6"/>
          <p:cNvSpPr txBox="1">
            <a:spLocks noChangeArrowheads="1"/>
          </p:cNvSpPr>
          <p:nvPr/>
        </p:nvSpPr>
        <p:spPr bwMode="auto">
          <a:xfrm>
            <a:off x="4343400" y="990600"/>
            <a:ext cx="3048000" cy="4619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Arial" charset="0"/>
              </a:rPr>
              <a:t>Our Sun, a little star</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2100263"/>
            <a:ext cx="85359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1027"/>
          <p:cNvSpPr txBox="1">
            <a:spLocks noChangeArrowheads="1"/>
          </p:cNvSpPr>
          <p:nvPr/>
        </p:nvSpPr>
        <p:spPr bwMode="auto">
          <a:xfrm>
            <a:off x="762000" y="30480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4400" b="1">
                <a:latin typeface="Helvetica" charset="0"/>
              </a:rPr>
              <a:t>Size of the Planets</a:t>
            </a:r>
            <a:endParaRPr lang="en-US">
              <a:solidFill>
                <a:schemeClr val="tx2"/>
              </a:solidFill>
            </a:endParaRPr>
          </a:p>
        </p:txBody>
      </p:sp>
      <p:sp>
        <p:nvSpPr>
          <p:cNvPr id="47108" name="Text Box 1028"/>
          <p:cNvSpPr txBox="1">
            <a:spLocks noChangeArrowheads="1"/>
          </p:cNvSpPr>
          <p:nvPr/>
        </p:nvSpPr>
        <p:spPr bwMode="auto">
          <a:xfrm>
            <a:off x="7070725" y="6061075"/>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Fig. 1.4</a:t>
            </a:r>
          </a:p>
        </p:txBody>
      </p:sp>
      <p:sp>
        <p:nvSpPr>
          <p:cNvPr id="7" name="TextBox 6"/>
          <p:cNvSpPr txBox="1"/>
          <p:nvPr/>
        </p:nvSpPr>
        <p:spPr>
          <a:xfrm>
            <a:off x="34925" y="762000"/>
            <a:ext cx="9109075" cy="646113"/>
          </a:xfrm>
          <a:prstGeom prst="rect">
            <a:avLst/>
          </a:prstGeom>
          <a:noFill/>
        </p:spPr>
        <p:txBody>
          <a:bodyPr wrap="none">
            <a:spAutoFit/>
          </a:bodyPr>
          <a:lstStyle/>
          <a:p>
            <a:pPr>
              <a:defRPr/>
            </a:pPr>
            <a:r>
              <a:rPr lang="en-US" sz="3600" dirty="0">
                <a:solidFill>
                  <a:schemeClr val="accent3"/>
                </a:solidFill>
                <a:latin typeface="Times" pitchFamily="-108" charset="0"/>
                <a:ea typeface="+mn-ea"/>
                <a:cs typeface="+mn-cs"/>
              </a:rPr>
              <a:t>How do we know how the solar system formed?</a:t>
            </a:r>
          </a:p>
        </p:txBody>
      </p:sp>
      <p:sp>
        <p:nvSpPr>
          <p:cNvPr id="2" name="TextBox 1"/>
          <p:cNvSpPr txBox="1"/>
          <p:nvPr/>
        </p:nvSpPr>
        <p:spPr>
          <a:xfrm>
            <a:off x="381000" y="5257800"/>
            <a:ext cx="8520306" cy="523220"/>
          </a:xfrm>
          <a:prstGeom prst="rect">
            <a:avLst/>
          </a:prstGeom>
          <a:noFill/>
        </p:spPr>
        <p:txBody>
          <a:bodyPr wrap="none" rtlCol="0">
            <a:spAutoFit/>
          </a:bodyPr>
          <a:lstStyle/>
          <a:p>
            <a:r>
              <a:rPr lang="en-US" sz="2800" dirty="0" smtClean="0">
                <a:solidFill>
                  <a:schemeClr val="bg1"/>
                </a:solidFill>
              </a:rPr>
              <a:t>Why are the outer planets big and the inner planets small?</a:t>
            </a:r>
            <a:endParaRPr lang="en-US" sz="2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685800" y="533400"/>
            <a:ext cx="7772400" cy="838200"/>
          </a:xfrm>
          <a:effectLst>
            <a:outerShdw blurRad="63500" dist="35921" dir="2700000" algn="ctr" rotWithShape="0">
              <a:schemeClr val="bg2">
                <a:alpha val="50000"/>
              </a:schemeClr>
            </a:outerShdw>
          </a:effectLst>
        </p:spPr>
        <p:txBody>
          <a:bodyPr lIns="92075" tIns="46038" rIns="92075" bIns="46038"/>
          <a:lstStyle/>
          <a:p>
            <a:pPr>
              <a:defRPr/>
            </a:pPr>
            <a:r>
              <a:rPr kumimoji="1" lang="en-US" sz="3600">
                <a:solidFill>
                  <a:srgbClr val="FFFF66"/>
                </a:solidFill>
                <a:latin typeface="Times New Roman" charset="0"/>
              </a:rPr>
              <a:t>The Drake Equation</a:t>
            </a:r>
            <a:endParaRPr kumimoji="1" lang="en-US" sz="3600">
              <a:latin typeface="Times New Roman" charset="0"/>
            </a:endParaRPr>
          </a:p>
        </p:txBody>
      </p:sp>
      <p:sp>
        <p:nvSpPr>
          <p:cNvPr id="246787" name="Text Box 3"/>
          <p:cNvSpPr txBox="1">
            <a:spLocks noChangeArrowheads="1"/>
          </p:cNvSpPr>
          <p:nvPr/>
        </p:nvSpPr>
        <p:spPr bwMode="auto">
          <a:xfrm>
            <a:off x="609600" y="1676400"/>
            <a:ext cx="8077200" cy="762000"/>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4400" smtClean="0"/>
              <a:t>N = N</a:t>
            </a:r>
            <a:r>
              <a:rPr kumimoji="0" lang="en-US" sz="4400" baseline="-25000" smtClean="0"/>
              <a:t>g</a:t>
            </a:r>
            <a:r>
              <a:rPr kumimoji="0" lang="en-US" sz="4400" smtClean="0"/>
              <a:t> * f</a:t>
            </a:r>
            <a:r>
              <a:rPr kumimoji="0" lang="en-US" sz="4400" baseline="-25000" smtClean="0"/>
              <a:t>p</a:t>
            </a:r>
            <a:r>
              <a:rPr kumimoji="0" lang="en-US" sz="4400" smtClean="0"/>
              <a:t> * n</a:t>
            </a:r>
            <a:r>
              <a:rPr kumimoji="0" lang="en-US" sz="4400" baseline="-25000" smtClean="0"/>
              <a:t>L</a:t>
            </a:r>
            <a:r>
              <a:rPr kumimoji="0" lang="en-US" sz="4400" smtClean="0"/>
              <a:t> * f</a:t>
            </a:r>
            <a:r>
              <a:rPr kumimoji="0" lang="en-US" sz="4400" baseline="-25000" smtClean="0"/>
              <a:t>L</a:t>
            </a:r>
            <a:r>
              <a:rPr kumimoji="0" lang="en-US" sz="4400" smtClean="0"/>
              <a:t> * f</a:t>
            </a:r>
            <a:r>
              <a:rPr kumimoji="0" lang="en-US" sz="4400" baseline="-25000" smtClean="0"/>
              <a:t>I</a:t>
            </a:r>
            <a:r>
              <a:rPr kumimoji="0" lang="en-US" sz="4400" smtClean="0"/>
              <a:t> * f</a:t>
            </a:r>
            <a:r>
              <a:rPr kumimoji="0" lang="en-US" sz="4400" baseline="-25000" smtClean="0"/>
              <a:t>TC</a:t>
            </a:r>
            <a:r>
              <a:rPr kumimoji="0" lang="en-US" sz="4400" smtClean="0"/>
              <a:t> * f</a:t>
            </a:r>
            <a:r>
              <a:rPr kumimoji="0" lang="en-US" sz="4400" baseline="-25000" smtClean="0"/>
              <a:t>TL</a:t>
            </a:r>
            <a:endParaRPr kumimoji="0" lang="en-US" sz="4400" smtClean="0"/>
          </a:p>
        </p:txBody>
      </p:sp>
      <p:sp>
        <p:nvSpPr>
          <p:cNvPr id="246788" name="Text Box 4"/>
          <p:cNvSpPr txBox="1">
            <a:spLocks noChangeArrowheads="1"/>
          </p:cNvSpPr>
          <p:nvPr/>
        </p:nvSpPr>
        <p:spPr bwMode="auto">
          <a:xfrm>
            <a:off x="1143000" y="2743200"/>
            <a:ext cx="6781800" cy="3540125"/>
          </a:xfrm>
          <a:prstGeom prst="rect">
            <a:avLst/>
          </a:prstGeom>
          <a:noFill/>
          <a:ln w="12700">
            <a:solidFill>
              <a:srgbClr val="FFFF66"/>
            </a:solid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3200" dirty="0" smtClean="0">
                <a:latin typeface="Times" charset="0"/>
              </a:rPr>
              <a:t>This </a:t>
            </a:r>
            <a:r>
              <a:rPr kumimoji="0" lang="en-US" sz="3200" dirty="0" smtClean="0"/>
              <a:t>is the </a:t>
            </a:r>
            <a:r>
              <a:rPr kumimoji="0" lang="en-US" sz="3200" dirty="0" smtClean="0">
                <a:solidFill>
                  <a:srgbClr val="FFFF66"/>
                </a:solidFill>
              </a:rPr>
              <a:t>Drake Equation</a:t>
            </a:r>
            <a:r>
              <a:rPr kumimoji="0" lang="en-US" sz="3200" dirty="0" smtClean="0"/>
              <a:t>, which is a way to estimate the number of technical extraterrestrial  civilizations, N, that exist in the Milky Way Galaxy.  Previously it was based largely on speculation. Now there are new data on planets around other stars.</a:t>
            </a:r>
          </a:p>
        </p:txBody>
      </p:sp>
      <p:sp>
        <p:nvSpPr>
          <p:cNvPr id="246789" name="Line 5"/>
          <p:cNvSpPr>
            <a:spLocks noChangeShapeType="1"/>
          </p:cNvSpPr>
          <p:nvPr/>
        </p:nvSpPr>
        <p:spPr bwMode="auto">
          <a:xfrm>
            <a:off x="2819400" y="1295400"/>
            <a:ext cx="3581400" cy="0"/>
          </a:xfrm>
          <a:prstGeom prst="line">
            <a:avLst/>
          </a:prstGeom>
          <a:noFill/>
          <a:ln w="12700">
            <a:solidFill>
              <a:srgbClr val="FFFF66"/>
            </a:solidFill>
            <a:round/>
            <a:headEnd type="none" w="sm" len="sm"/>
            <a:tailEnd type="none" w="sm" len="sm"/>
          </a:ln>
          <a:effectLst>
            <a:outerShdw blurRad="63500" dist="38099" dir="2700000" algn="ctr" rotWithShape="0">
              <a:schemeClr val="bg2">
                <a:alpha val="50000"/>
              </a:schemeClr>
            </a:outerShdw>
          </a:effectLst>
        </p:spPr>
        <p:txBody>
          <a:bodyPr wrap="none" anchor="ctr"/>
          <a:lstStyle/>
          <a:p>
            <a:pPr>
              <a:defRPr/>
            </a:pPr>
            <a:endParaRPr lang="en-US">
              <a:latin typeface="Times New Roman" pitchFamily="-108" charset="0"/>
              <a:ea typeface="+mn-ea"/>
              <a:cs typeface="+mn-cs"/>
            </a:endParaRPr>
          </a:p>
        </p:txBody>
      </p:sp>
    </p:spTree>
    <p:extLst>
      <p:ext uri="{BB962C8B-B14F-4D97-AF65-F5344CB8AC3E}">
        <p14:creationId xmlns:p14="http://schemas.microsoft.com/office/powerpoint/2010/main" val="2623617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
          <p:cNvSpPr>
            <a:spLocks noGrp="1" noChangeArrowheads="1"/>
          </p:cNvSpPr>
          <p:nvPr>
            <p:ph type="subTitle" idx="4294967295"/>
          </p:nvPr>
        </p:nvSpPr>
        <p:spPr>
          <a:xfrm>
            <a:off x="1477963" y="4475163"/>
            <a:ext cx="6045200" cy="1593850"/>
          </a:xfrm>
        </p:spPr>
        <p:txBody>
          <a:bodyPr/>
          <a:lstStyle/>
          <a:p>
            <a:pPr marL="0" indent="0" algn="ctr" defTabSz="457200" eaLnBrk="1" hangingPunct="1">
              <a:buFontTx/>
              <a:buNone/>
            </a:pPr>
            <a:r>
              <a:rPr lang="en-US">
                <a:solidFill>
                  <a:schemeClr val="bg1"/>
                </a:solidFill>
                <a:latin typeface="Arial" charset="0"/>
                <a:ea typeface="ＭＳ Ｐゴシック" charset="0"/>
                <a:cs typeface="ＭＳ Ｐゴシック" charset="0"/>
              </a:rPr>
              <a:t>Charles Langmuir</a:t>
            </a:r>
          </a:p>
          <a:p>
            <a:pPr marL="0" indent="0" algn="ctr" defTabSz="457200" eaLnBrk="1" hangingPunct="1">
              <a:buFontTx/>
              <a:buNone/>
            </a:pPr>
            <a:r>
              <a:rPr lang="en-US">
                <a:solidFill>
                  <a:schemeClr val="bg1"/>
                </a:solidFill>
                <a:latin typeface="Arial" charset="0"/>
                <a:ea typeface="ＭＳ Ｐゴシック" charset="0"/>
                <a:cs typeface="ＭＳ Ｐゴシック" charset="0"/>
              </a:rPr>
              <a:t>Harvard University</a:t>
            </a:r>
            <a:endParaRPr lang="en-US">
              <a:solidFill>
                <a:srgbClr val="898989"/>
              </a:solidFill>
              <a:latin typeface="Arial" charset="0"/>
              <a:ea typeface="ＭＳ Ｐゴシック" charset="0"/>
              <a:cs typeface="ＭＳ Ｐゴシック" charset="0"/>
            </a:endParaRPr>
          </a:p>
        </p:txBody>
      </p:sp>
      <p:pic>
        <p:nvPicPr>
          <p:cNvPr id="133122" name="Picture 4"/>
          <p:cNvPicPr>
            <a:picLocks noChangeAspect="1" noChangeArrowheads="1"/>
          </p:cNvPicPr>
          <p:nvPr/>
        </p:nvPicPr>
        <p:blipFill>
          <a:blip r:embed="rId3">
            <a:extLst>
              <a:ext uri="{28A0092B-C50C-407E-A947-70E740481C1C}">
                <a14:useLocalDpi xmlns:a14="http://schemas.microsoft.com/office/drawing/2010/main" val="0"/>
              </a:ext>
            </a:extLst>
          </a:blip>
          <a:srcRect l="5185" r="5923"/>
          <a:stretch>
            <a:fillRect/>
          </a:stretch>
        </p:blipFill>
        <p:spPr bwMode="auto">
          <a:xfrm>
            <a:off x="-1371600" y="-1828800"/>
            <a:ext cx="12801600"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6"/>
          <p:cNvSpPr>
            <a:spLocks noGrp="1" noChangeArrowheads="1"/>
          </p:cNvSpPr>
          <p:nvPr>
            <p:ph type="ctrTitle" idx="4294967295"/>
          </p:nvPr>
        </p:nvSpPr>
        <p:spPr>
          <a:xfrm>
            <a:off x="685800" y="838200"/>
            <a:ext cx="2438400" cy="914400"/>
          </a:xfrm>
        </p:spPr>
        <p:txBody>
          <a:bodyPr/>
          <a:lstStyle/>
          <a:p>
            <a:pPr eaLnBrk="1" hangingPunct="1"/>
            <a:r>
              <a:rPr lang="en-US" sz="3200">
                <a:solidFill>
                  <a:srgbClr val="F6D738"/>
                </a:solidFill>
                <a:latin typeface="Arial" charset="0"/>
                <a:ea typeface="ＭＳ Ｐゴシック" charset="0"/>
                <a:cs typeface="ＭＳ Ｐゴシック" charset="0"/>
              </a:rPr>
              <a:t>Earth</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idx="4294967295"/>
          </p:nvPr>
        </p:nvSpPr>
        <p:spPr/>
        <p:txBody>
          <a:bodyPr/>
          <a:lstStyle/>
          <a:p>
            <a:pPr eaLnBrk="1" hangingPunct="1"/>
            <a:endParaRPr lang="en-US">
              <a:latin typeface="Arial" charset="0"/>
              <a:ea typeface="ＭＳ Ｐゴシック" charset="0"/>
              <a:cs typeface="ＭＳ Ｐゴシック" charset="0"/>
            </a:endParaRPr>
          </a:p>
        </p:txBody>
      </p:sp>
      <p:pic>
        <p:nvPicPr>
          <p:cNvPr id="1341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7753350"/>
            <a:ext cx="6118225"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7753350"/>
            <a:ext cx="6118225"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7753350"/>
            <a:ext cx="6118225"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875" y="-200025"/>
            <a:ext cx="68961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4957763" y="2795588"/>
            <a:ext cx="46037" cy="4603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cxnSp>
        <p:nvCxnSpPr>
          <p:cNvPr id="10" name="Straight Connector 9"/>
          <p:cNvCxnSpPr/>
          <p:nvPr/>
        </p:nvCxnSpPr>
        <p:spPr>
          <a:xfrm rot="10800000" flipV="1">
            <a:off x="5235575" y="1136650"/>
            <a:ext cx="1462088" cy="1458913"/>
          </a:xfrm>
          <a:prstGeom prst="line">
            <a:avLst/>
          </a:prstGeom>
          <a:ln>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027"/>
          <p:cNvSpPr txBox="1">
            <a:spLocks noChangeArrowheads="1"/>
          </p:cNvSpPr>
          <p:nvPr/>
        </p:nvSpPr>
        <p:spPr bwMode="auto">
          <a:xfrm>
            <a:off x="381001" y="609600"/>
            <a:ext cx="20574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Earth </a:t>
            </a:r>
            <a:r>
              <a:rPr lang="en-US" dirty="0" smtClean="0"/>
              <a:t>Structure:</a:t>
            </a:r>
          </a:p>
          <a:p>
            <a:endParaRPr lang="en-US" dirty="0"/>
          </a:p>
          <a:p>
            <a:r>
              <a:rPr lang="en-US" dirty="0" smtClean="0"/>
              <a:t>How do we know this structure exists?</a:t>
            </a:r>
          </a:p>
          <a:p>
            <a:endParaRPr lang="en-US" dirty="0"/>
          </a:p>
          <a:p>
            <a:r>
              <a:rPr lang="en-US" dirty="0" smtClean="0"/>
              <a:t>When did the layers form, and how?</a:t>
            </a:r>
            <a:endParaRPr lang="en-US" dirty="0"/>
          </a:p>
        </p:txBody>
      </p:sp>
      <p:pic>
        <p:nvPicPr>
          <p:cNvPr id="49154" name="Picture 1028" descr="Earthc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60706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65338"/>
            <a:ext cx="548640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44700"/>
            <a:ext cx="37528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p:cNvSpPr>
            <a:spLocks noChangeArrowheads="1"/>
          </p:cNvSpPr>
          <p:nvPr/>
        </p:nvSpPr>
        <p:spPr bwMode="auto">
          <a:xfrm>
            <a:off x="152400" y="276225"/>
            <a:ext cx="8991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342" tIns="44379" rIns="90342" bIns="44379" anchor="ctr"/>
          <a:lstStyle/>
          <a:p>
            <a:pPr algn="ctr" eaLnBrk="1" hangingPunct="1"/>
            <a:r>
              <a:rPr lang="en-US" sz="4800">
                <a:solidFill>
                  <a:schemeClr val="bg1"/>
                </a:solidFill>
              </a:rPr>
              <a:t>Convection</a:t>
            </a:r>
            <a:endParaRPr lang="en-US" sz="4400">
              <a:solidFill>
                <a:schemeClr val="tx2"/>
              </a:solidFill>
              <a:latin typeface="Palatino" charset="0"/>
            </a:endParaRPr>
          </a:p>
        </p:txBody>
      </p:sp>
      <p:sp>
        <p:nvSpPr>
          <p:cNvPr id="53253" name="Text Box 5"/>
          <p:cNvSpPr txBox="1">
            <a:spLocks noChangeArrowheads="1"/>
          </p:cNvSpPr>
          <p:nvPr/>
        </p:nvSpPr>
        <p:spPr bwMode="auto">
          <a:xfrm>
            <a:off x="533400" y="1143000"/>
            <a:ext cx="2574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600" b="1" i="1">
                <a:solidFill>
                  <a:schemeClr val="bg1"/>
                </a:solidFill>
              </a:rPr>
              <a:t>On the stove</a:t>
            </a:r>
            <a:endParaRPr lang="en-US">
              <a:solidFill>
                <a:schemeClr val="bg1"/>
              </a:solidFill>
            </a:endParaRPr>
          </a:p>
        </p:txBody>
      </p:sp>
      <p:sp>
        <p:nvSpPr>
          <p:cNvPr id="53254" name="Text Box 6"/>
          <p:cNvSpPr txBox="1">
            <a:spLocks noChangeArrowheads="1"/>
          </p:cNvSpPr>
          <p:nvPr/>
        </p:nvSpPr>
        <p:spPr bwMode="auto">
          <a:xfrm>
            <a:off x="5029200" y="1143000"/>
            <a:ext cx="2781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600" b="1" i="1">
                <a:solidFill>
                  <a:schemeClr val="bg1"/>
                </a:solidFill>
              </a:rPr>
              <a:t>In the mantle</a:t>
            </a:r>
            <a:endParaRPr lang="en-US">
              <a:solidFill>
                <a:schemeClr val="bg1"/>
              </a:solidFill>
            </a:endParaRPr>
          </a:p>
        </p:txBody>
      </p:sp>
      <p:sp>
        <p:nvSpPr>
          <p:cNvPr id="53255" name="Line 7"/>
          <p:cNvSpPr>
            <a:spLocks noChangeShapeType="1"/>
          </p:cNvSpPr>
          <p:nvPr/>
        </p:nvSpPr>
        <p:spPr bwMode="auto">
          <a:xfrm>
            <a:off x="0" y="20574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6" name="Text Box 8"/>
          <p:cNvSpPr txBox="1">
            <a:spLocks noChangeArrowheads="1"/>
          </p:cNvSpPr>
          <p:nvPr/>
        </p:nvSpPr>
        <p:spPr bwMode="auto">
          <a:xfrm>
            <a:off x="6918325" y="6213475"/>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000000"/>
                </a:solidFill>
              </a:rPr>
              <a:t>Fig. 1.11</a:t>
            </a:r>
          </a:p>
        </p:txBody>
      </p:sp>
      <p:sp>
        <p:nvSpPr>
          <p:cNvPr id="53257" name="TextBox 1"/>
          <p:cNvSpPr txBox="1">
            <a:spLocks noChangeArrowheads="1"/>
          </p:cNvSpPr>
          <p:nvPr/>
        </p:nvSpPr>
        <p:spPr bwMode="auto">
          <a:xfrm>
            <a:off x="152400" y="6096000"/>
            <a:ext cx="88009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600" dirty="0" smtClean="0">
                <a:solidFill>
                  <a:schemeClr val="bg1"/>
                </a:solidFill>
              </a:rPr>
              <a:t>Everything is in movement, how do we know?</a:t>
            </a:r>
            <a:endParaRPr lang="en-US" sz="36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387" y="-76200"/>
            <a:ext cx="4570413"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1752176"/>
            <a:ext cx="3505200" cy="1384995"/>
          </a:xfrm>
          <a:prstGeom prst="rect">
            <a:avLst/>
          </a:prstGeom>
          <a:noFill/>
        </p:spPr>
        <p:txBody>
          <a:bodyPr wrap="square" rtlCol="0">
            <a:spAutoFit/>
          </a:bodyPr>
          <a:lstStyle/>
          <a:p>
            <a:r>
              <a:rPr lang="en-US" sz="2800" dirty="0" smtClean="0">
                <a:solidFill>
                  <a:schemeClr val="bg1"/>
                </a:solidFill>
              </a:rPr>
              <a:t>How do we know for sure that the continents have moved?</a:t>
            </a:r>
            <a:endParaRPr lang="en-US" sz="2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7924800" cy="5262563"/>
          </a:xfrm>
          <a:prstGeom prst="rect">
            <a:avLst/>
          </a:prstGeom>
          <a:noFill/>
        </p:spPr>
        <p:txBody>
          <a:bodyPr>
            <a:spAutoFit/>
          </a:bodyPr>
          <a:lstStyle/>
          <a:p>
            <a:pPr>
              <a:defRPr/>
            </a:pPr>
            <a:r>
              <a:rPr lang="en-US" dirty="0">
                <a:solidFill>
                  <a:schemeClr val="bg1">
                    <a:lumMod val="95000"/>
                  </a:schemeClr>
                </a:solidFill>
              </a:rPr>
              <a:t>Another pause for a moment to return to scale</a:t>
            </a:r>
          </a:p>
          <a:p>
            <a:pPr>
              <a:defRPr/>
            </a:pPr>
            <a:endParaRPr lang="en-US" dirty="0">
              <a:solidFill>
                <a:schemeClr val="bg1">
                  <a:lumMod val="95000"/>
                </a:schemeClr>
              </a:solidFill>
            </a:endParaRPr>
          </a:p>
          <a:p>
            <a:pPr>
              <a:defRPr/>
            </a:pPr>
            <a:r>
              <a:rPr lang="en-US" dirty="0">
                <a:solidFill>
                  <a:schemeClr val="bg1">
                    <a:lumMod val="95000"/>
                  </a:schemeClr>
                </a:solidFill>
              </a:rPr>
              <a:t>The Big Bang creates everything– 13.7 billion years ago</a:t>
            </a:r>
          </a:p>
          <a:p>
            <a:pPr>
              <a:defRPr/>
            </a:pPr>
            <a:endParaRPr lang="en-US" dirty="0">
              <a:solidFill>
                <a:schemeClr val="bg1">
                  <a:lumMod val="95000"/>
                </a:schemeClr>
              </a:solidFill>
            </a:endParaRPr>
          </a:p>
          <a:p>
            <a:pPr>
              <a:defRPr/>
            </a:pPr>
            <a:r>
              <a:rPr lang="en-US" dirty="0">
                <a:solidFill>
                  <a:schemeClr val="bg1">
                    <a:lumMod val="95000"/>
                  </a:schemeClr>
                </a:solidFill>
              </a:rPr>
              <a:t>Earth formed about 4.55 billion years ago</a:t>
            </a:r>
          </a:p>
          <a:p>
            <a:pPr>
              <a:defRPr/>
            </a:pPr>
            <a:endParaRPr lang="en-US" dirty="0">
              <a:solidFill>
                <a:schemeClr val="bg1">
                  <a:lumMod val="95000"/>
                </a:schemeClr>
              </a:solidFill>
            </a:endParaRPr>
          </a:p>
          <a:p>
            <a:pPr>
              <a:defRPr/>
            </a:pPr>
            <a:r>
              <a:rPr lang="en-US" dirty="0">
                <a:solidFill>
                  <a:schemeClr val="bg1">
                    <a:lumMod val="95000"/>
                  </a:schemeClr>
                </a:solidFill>
              </a:rPr>
              <a:t>Multicellular life about 600 million years ago</a:t>
            </a:r>
          </a:p>
          <a:p>
            <a:pPr>
              <a:defRPr/>
            </a:pPr>
            <a:endParaRPr lang="en-US" dirty="0">
              <a:solidFill>
                <a:schemeClr val="bg1">
                  <a:lumMod val="95000"/>
                </a:schemeClr>
              </a:solidFill>
            </a:endParaRPr>
          </a:p>
          <a:p>
            <a:pPr>
              <a:defRPr/>
            </a:pPr>
            <a:r>
              <a:rPr lang="en-US" dirty="0">
                <a:solidFill>
                  <a:schemeClr val="bg1">
                    <a:lumMod val="95000"/>
                  </a:schemeClr>
                </a:solidFill>
              </a:rPr>
              <a:t>Homo Sapiens about 150,000 years ago.</a:t>
            </a:r>
          </a:p>
          <a:p>
            <a:pPr>
              <a:defRPr/>
            </a:pPr>
            <a:endParaRPr lang="en-US" dirty="0">
              <a:solidFill>
                <a:schemeClr val="bg1">
                  <a:lumMod val="95000"/>
                </a:schemeClr>
              </a:solidFill>
            </a:endParaRPr>
          </a:p>
          <a:p>
            <a:pPr>
              <a:defRPr/>
            </a:pPr>
            <a:r>
              <a:rPr lang="en-US" dirty="0">
                <a:solidFill>
                  <a:schemeClr val="bg1">
                    <a:lumMod val="95000"/>
                  </a:schemeClr>
                </a:solidFill>
              </a:rPr>
              <a:t>You about 20 years ago.</a:t>
            </a:r>
          </a:p>
          <a:p>
            <a:pPr>
              <a:defRPr/>
            </a:pPr>
            <a:endParaRPr lang="en-US" dirty="0">
              <a:solidFill>
                <a:schemeClr val="bg1">
                  <a:lumMod val="95000"/>
                </a:schemeClr>
              </a:solidFill>
            </a:endParaRPr>
          </a:p>
          <a:p>
            <a:pPr>
              <a:defRPr/>
            </a:pPr>
            <a:r>
              <a:rPr lang="en-US" dirty="0">
                <a:solidFill>
                  <a:schemeClr val="bg1">
                    <a:lumMod val="95000"/>
                  </a:schemeClr>
                </a:solidFill>
              </a:rPr>
              <a:t>Earth at the beginning was an inert rock.  How do we get from that to </a:t>
            </a:r>
            <a:r>
              <a:rPr lang="en-US" dirty="0" smtClean="0">
                <a:solidFill>
                  <a:schemeClr val="bg1">
                    <a:lumMod val="95000"/>
                  </a:schemeClr>
                </a:solidFill>
              </a:rPr>
              <a:t>you over 4.55 billion years of Earth history?</a:t>
            </a:r>
            <a:endParaRPr lang="en-US" dirty="0">
              <a:solidFill>
                <a:schemeClr val="bg1">
                  <a:lumMod val="9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p:cNvSpPr>
            <a:spLocks noGrp="1" noChangeArrowheads="1"/>
          </p:cNvSpPr>
          <p:nvPr>
            <p:ph type="ctrTitle"/>
          </p:nvPr>
        </p:nvSpPr>
        <p:spPr>
          <a:xfrm>
            <a:off x="685800" y="2286000"/>
            <a:ext cx="7772400" cy="1143000"/>
          </a:xfrm>
        </p:spPr>
        <p:txBody>
          <a:bodyPr/>
          <a:lstStyle/>
          <a:p>
            <a:pPr eaLnBrk="1" hangingPunct="1"/>
            <a:endParaRPr lang="en-US">
              <a:latin typeface="Times" charset="0"/>
              <a:ea typeface="ＭＳ Ｐゴシック" charset="0"/>
              <a:cs typeface="ＭＳ Ｐゴシック" charset="0"/>
            </a:endParaRPr>
          </a:p>
        </p:txBody>
      </p:sp>
      <p:sp>
        <p:nvSpPr>
          <p:cNvPr id="59394" name="Rectangle 1027"/>
          <p:cNvSpPr>
            <a:spLocks noGrp="1" noChangeArrowheads="1"/>
          </p:cNvSpPr>
          <p:nvPr>
            <p:ph type="subTitle" idx="1"/>
          </p:nvPr>
        </p:nvSpPr>
        <p:spPr/>
        <p:txBody>
          <a:bodyPr/>
          <a:lstStyle/>
          <a:p>
            <a:pPr eaLnBrk="1" hangingPunct="1"/>
            <a:endParaRPr lang="en-US">
              <a:latin typeface="Times" charset="0"/>
              <a:ea typeface="ＭＳ Ｐゴシック" charset="0"/>
              <a:cs typeface="ＭＳ Ｐゴシック" charset="0"/>
            </a:endParaRPr>
          </a:p>
        </p:txBody>
      </p:sp>
      <p:pic>
        <p:nvPicPr>
          <p:cNvPr id="59395" name="Picture 1028" descr="greenhouse effect from safeclimate 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1722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1"/>
          <p:cNvSpPr txBox="1">
            <a:spLocks noChangeArrowheads="1"/>
          </p:cNvSpPr>
          <p:nvPr/>
        </p:nvSpPr>
        <p:spPr bwMode="auto">
          <a:xfrm>
            <a:off x="2133600" y="304800"/>
            <a:ext cx="476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600"/>
              <a:t>We need a stable climate</a:t>
            </a:r>
          </a:p>
        </p:txBody>
      </p:sp>
      <p:sp>
        <p:nvSpPr>
          <p:cNvPr id="59397" name="Rectangle 2"/>
          <p:cNvSpPr>
            <a:spLocks noChangeArrowheads="1"/>
          </p:cNvSpPr>
          <p:nvPr/>
        </p:nvSpPr>
        <p:spPr bwMode="auto">
          <a:xfrm>
            <a:off x="228600" y="565785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a:t>Earth’s temperature with no greenhouse effect—    -20°C! </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endParaRPr kumimoji="1" lang="en-US">
              <a:latin typeface="Times New Roman" charset="0"/>
            </a:endParaRPr>
          </a:p>
        </p:txBody>
      </p:sp>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t="6107" r="7312" b="3867"/>
          <a:stretch>
            <a:fillRect/>
          </a:stretch>
        </p:blipFill>
        <p:spPr bwMode="auto">
          <a:xfrm>
            <a:off x="495300" y="762000"/>
            <a:ext cx="816768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5"/>
          <p:cNvSpPr txBox="1">
            <a:spLocks noChangeArrowheads="1"/>
          </p:cNvSpPr>
          <p:nvPr/>
        </p:nvSpPr>
        <p:spPr bwMode="auto">
          <a:xfrm>
            <a:off x="0" y="18891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kumimoji="1" lang="en-US" sz="3200">
                <a:solidFill>
                  <a:srgbClr val="FFCC00"/>
                </a:solidFill>
                <a:latin typeface="Times New Roman" charset="0"/>
              </a:rPr>
              <a:t>Solid earth plate tectonic cycle</a:t>
            </a:r>
          </a:p>
        </p:txBody>
      </p:sp>
      <p:sp>
        <p:nvSpPr>
          <p:cNvPr id="61444" name="TextBox 6"/>
          <p:cNvSpPr txBox="1">
            <a:spLocks noChangeArrowheads="1"/>
          </p:cNvSpPr>
          <p:nvPr/>
        </p:nvSpPr>
        <p:spPr bwMode="auto">
          <a:xfrm>
            <a:off x="2362200" y="13716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CO2 emissions</a:t>
            </a:r>
          </a:p>
        </p:txBody>
      </p:sp>
      <p:cxnSp>
        <p:nvCxnSpPr>
          <p:cNvPr id="61445" name="Straight Connector 8"/>
          <p:cNvCxnSpPr>
            <a:cxnSpLocks noChangeShapeType="1"/>
          </p:cNvCxnSpPr>
          <p:nvPr/>
        </p:nvCxnSpPr>
        <p:spPr bwMode="auto">
          <a:xfrm rot="5400000">
            <a:off x="4572001" y="2286000"/>
            <a:ext cx="152400" cy="31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61446" name="TextBox 9"/>
          <p:cNvSpPr txBox="1">
            <a:spLocks noChangeArrowheads="1"/>
          </p:cNvSpPr>
          <p:nvPr/>
        </p:nvSpPr>
        <p:spPr bwMode="auto">
          <a:xfrm>
            <a:off x="3276600" y="1828800"/>
            <a:ext cx="311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Limestone precipitation</a:t>
            </a:r>
          </a:p>
        </p:txBody>
      </p:sp>
    </p:spTree>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7848600" cy="525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1981200" y="609600"/>
            <a:ext cx="542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kumimoji="1" lang="en-US">
                <a:latin typeface="Times New Roman" charset="0"/>
              </a:rPr>
              <a:t>Linked Cycles of the Solid and Fluid Earth</a:t>
            </a:r>
          </a:p>
        </p:txBody>
      </p:sp>
      <p:sp>
        <p:nvSpPr>
          <p:cNvPr id="63492" name="Rectangle 4"/>
          <p:cNvSpPr>
            <a:spLocks noChangeArrowheads="1"/>
          </p:cNvSpPr>
          <p:nvPr/>
        </p:nvSpPr>
        <p:spPr bwMode="auto">
          <a:xfrm>
            <a:off x="8153400" y="152400"/>
            <a:ext cx="1295400" cy="6705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 name="TextBox 1"/>
          <p:cNvSpPr txBox="1"/>
          <p:nvPr/>
        </p:nvSpPr>
        <p:spPr>
          <a:xfrm>
            <a:off x="1828800" y="5943600"/>
            <a:ext cx="5717856" cy="523220"/>
          </a:xfrm>
          <a:prstGeom prst="rect">
            <a:avLst/>
          </a:prstGeom>
          <a:noFill/>
        </p:spPr>
        <p:txBody>
          <a:bodyPr wrap="none" rtlCol="0">
            <a:spAutoFit/>
          </a:bodyPr>
          <a:lstStyle/>
          <a:p>
            <a:r>
              <a:rPr lang="en-US" sz="2800" dirty="0" smtClean="0">
                <a:solidFill>
                  <a:schemeClr val="accent3"/>
                </a:solidFill>
              </a:rPr>
              <a:t>What are the mechanisms of exchange</a:t>
            </a:r>
            <a:endParaRPr lang="en-US" sz="2800" dirty="0">
              <a:solidFill>
                <a:schemeClr val="accent3"/>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85800" y="609600"/>
            <a:ext cx="7772400" cy="1905000"/>
          </a:xfrm>
        </p:spPr>
        <p:txBody>
          <a:bodyPr/>
          <a:lstStyle/>
          <a:p>
            <a:pPr eaLnBrk="1" hangingPunct="1"/>
            <a:r>
              <a:rPr lang="en-US" sz="3600">
                <a:solidFill>
                  <a:srgbClr val="FFDB89"/>
                </a:solidFill>
                <a:latin typeface="Times" charset="0"/>
                <a:ea typeface="ＭＳ Ｐゴシック" charset="0"/>
                <a:cs typeface="ＭＳ Ｐゴシック" charset="0"/>
              </a:rPr>
              <a:t>After the establishment of Earth</a:t>
            </a:r>
            <a:r>
              <a:rPr lang="ja-JP" altLang="en-US" sz="3600">
                <a:solidFill>
                  <a:srgbClr val="FFDB89"/>
                </a:solidFill>
                <a:latin typeface="Times" charset="0"/>
                <a:ea typeface="ＭＳ Ｐゴシック" charset="0"/>
                <a:cs typeface="ＭＳ Ｐゴシック" charset="0"/>
              </a:rPr>
              <a:t>’</a:t>
            </a:r>
            <a:r>
              <a:rPr lang="en-US" altLang="ja-JP" sz="3600">
                <a:solidFill>
                  <a:srgbClr val="FFDB89"/>
                </a:solidFill>
                <a:latin typeface="Times" charset="0"/>
                <a:ea typeface="ＭＳ Ｐゴシック" charset="0"/>
                <a:cs typeface="ＭＳ Ｐゴシック" charset="0"/>
              </a:rPr>
              <a:t>s physical systems and stable climate, there is still no life</a:t>
            </a:r>
            <a:endParaRPr lang="en-US" sz="3600">
              <a:solidFill>
                <a:srgbClr val="FFDB89"/>
              </a:solidFill>
              <a:latin typeface="Times" charset="0"/>
              <a:ea typeface="ＭＳ Ｐゴシック" charset="0"/>
              <a:cs typeface="ＭＳ Ｐゴシック" charset="0"/>
            </a:endParaRPr>
          </a:p>
        </p:txBody>
      </p:sp>
      <p:sp>
        <p:nvSpPr>
          <p:cNvPr id="65539" name="Content Placeholder 2"/>
          <p:cNvSpPr>
            <a:spLocks noGrp="1"/>
          </p:cNvSpPr>
          <p:nvPr>
            <p:ph idx="1"/>
          </p:nvPr>
        </p:nvSpPr>
        <p:spPr>
          <a:xfrm>
            <a:off x="685800" y="2743200"/>
            <a:ext cx="7772400" cy="3810000"/>
          </a:xfrm>
        </p:spPr>
        <p:txBody>
          <a:bodyPr/>
          <a:lstStyle/>
          <a:p>
            <a:pPr eaLnBrk="1" hangingPunct="1"/>
            <a:endParaRPr lang="en-US" sz="2200">
              <a:solidFill>
                <a:srgbClr val="FFDB89"/>
              </a:solidFill>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685800" y="228600"/>
            <a:ext cx="7772400" cy="838200"/>
          </a:xfrm>
          <a:effectLst>
            <a:outerShdw blurRad="63500" dist="35921" dir="2700000" algn="ctr" rotWithShape="0">
              <a:schemeClr val="bg2">
                <a:alpha val="50000"/>
              </a:schemeClr>
            </a:outerShdw>
          </a:effectLst>
        </p:spPr>
        <p:txBody>
          <a:bodyPr lIns="92075" tIns="46038" rIns="92075" bIns="46038"/>
          <a:lstStyle/>
          <a:p>
            <a:pPr>
              <a:defRPr/>
            </a:pPr>
            <a:r>
              <a:rPr kumimoji="1" lang="en-US" sz="3600">
                <a:solidFill>
                  <a:srgbClr val="FFFF66"/>
                </a:solidFill>
                <a:latin typeface="Times New Roman" charset="0"/>
              </a:rPr>
              <a:t>The Drake Equation</a:t>
            </a:r>
            <a:endParaRPr kumimoji="1" lang="en-US" sz="3600">
              <a:latin typeface="Times New Roman" charset="0"/>
            </a:endParaRPr>
          </a:p>
        </p:txBody>
      </p:sp>
      <p:sp>
        <p:nvSpPr>
          <p:cNvPr id="261123" name="Text Box 3"/>
          <p:cNvSpPr txBox="1">
            <a:spLocks noChangeArrowheads="1"/>
          </p:cNvSpPr>
          <p:nvPr/>
        </p:nvSpPr>
        <p:spPr bwMode="auto">
          <a:xfrm>
            <a:off x="533400" y="1219200"/>
            <a:ext cx="8077200" cy="762000"/>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4400" smtClean="0"/>
              <a:t>N = N</a:t>
            </a:r>
            <a:r>
              <a:rPr kumimoji="0" lang="en-US" sz="4400" baseline="-25000" smtClean="0"/>
              <a:t>g</a:t>
            </a:r>
            <a:r>
              <a:rPr kumimoji="0" lang="en-US" sz="4400" smtClean="0"/>
              <a:t> * f</a:t>
            </a:r>
            <a:r>
              <a:rPr kumimoji="0" lang="en-US" sz="4400" baseline="-25000" smtClean="0"/>
              <a:t>p</a:t>
            </a:r>
            <a:r>
              <a:rPr kumimoji="0" lang="en-US" sz="4400" smtClean="0"/>
              <a:t> * n</a:t>
            </a:r>
            <a:r>
              <a:rPr kumimoji="0" lang="en-US" sz="4400" baseline="-25000" smtClean="0"/>
              <a:t>L</a:t>
            </a:r>
            <a:r>
              <a:rPr kumimoji="0" lang="en-US" sz="4400" smtClean="0"/>
              <a:t> * f</a:t>
            </a:r>
            <a:r>
              <a:rPr kumimoji="0" lang="en-US" sz="4400" baseline="-25000" smtClean="0"/>
              <a:t>L</a:t>
            </a:r>
            <a:r>
              <a:rPr kumimoji="0" lang="en-US" sz="4400" smtClean="0"/>
              <a:t> * f</a:t>
            </a:r>
            <a:r>
              <a:rPr kumimoji="0" lang="en-US" sz="4400" baseline="-25000" smtClean="0"/>
              <a:t>I</a:t>
            </a:r>
            <a:r>
              <a:rPr kumimoji="0" lang="en-US" sz="4400" smtClean="0"/>
              <a:t> * f</a:t>
            </a:r>
            <a:r>
              <a:rPr kumimoji="0" lang="en-US" sz="4400" baseline="-25000" smtClean="0"/>
              <a:t>TC</a:t>
            </a:r>
            <a:r>
              <a:rPr kumimoji="0" lang="en-US" sz="4400" smtClean="0"/>
              <a:t> * </a:t>
            </a:r>
            <a:r>
              <a:rPr kumimoji="0" lang="en-US" sz="4400" smtClean="0">
                <a:solidFill>
                  <a:srgbClr val="FFFF66"/>
                </a:solidFill>
              </a:rPr>
              <a:t>f</a:t>
            </a:r>
            <a:r>
              <a:rPr kumimoji="0" lang="en-US" sz="4400" baseline="-25000" smtClean="0">
                <a:solidFill>
                  <a:srgbClr val="FFFF66"/>
                </a:solidFill>
              </a:rPr>
              <a:t>TL</a:t>
            </a:r>
            <a:endParaRPr kumimoji="0" lang="en-US" sz="4400" smtClean="0"/>
          </a:p>
        </p:txBody>
      </p:sp>
      <p:sp>
        <p:nvSpPr>
          <p:cNvPr id="261124" name="Text Box 4"/>
          <p:cNvSpPr txBox="1">
            <a:spLocks noChangeArrowheads="1"/>
          </p:cNvSpPr>
          <p:nvPr/>
        </p:nvSpPr>
        <p:spPr bwMode="auto">
          <a:xfrm>
            <a:off x="762000" y="3505200"/>
            <a:ext cx="7848600" cy="3390900"/>
          </a:xfrm>
          <a:prstGeom prst="rect">
            <a:avLst/>
          </a:prstGeom>
          <a:noFill/>
          <a:ln w="12700">
            <a:solidFill>
              <a:srgbClr val="FFFF66"/>
            </a:solid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defRPr/>
            </a:pPr>
            <a:r>
              <a:rPr kumimoji="0" lang="en-US" smtClean="0"/>
              <a:t>What portion of a planet</a:t>
            </a:r>
            <a:r>
              <a:rPr kumimoji="0" lang="ja-JP" altLang="en-US" smtClean="0"/>
              <a:t>’</a:t>
            </a:r>
            <a:r>
              <a:rPr kumimoji="0" lang="en-US" smtClean="0"/>
              <a:t>s life will have a techological society? It took 4.5 billion years for ours to emerge ( half the lifetime of the Earth). If this is usual, then </a:t>
            </a:r>
            <a:r>
              <a:rPr kumimoji="0" lang="en-US" smtClean="0">
                <a:solidFill>
                  <a:srgbClr val="FFFF66"/>
                </a:solidFill>
              </a:rPr>
              <a:t>f</a:t>
            </a:r>
            <a:r>
              <a:rPr kumimoji="0" lang="en-US" baseline="-25000" smtClean="0">
                <a:solidFill>
                  <a:srgbClr val="FFFF66"/>
                </a:solidFill>
              </a:rPr>
              <a:t>TL </a:t>
            </a:r>
            <a:r>
              <a:rPr kumimoji="0" lang="en-US" smtClean="0">
                <a:solidFill>
                  <a:srgbClr val="FFFF66"/>
                </a:solidFill>
              </a:rPr>
              <a:t>= 0.5</a:t>
            </a:r>
            <a:r>
              <a:rPr kumimoji="0" lang="en-US" smtClean="0"/>
              <a:t> is an upper value. It seems likely that plague or war could end the human species. It may be that technology will rapidly advance so that such problems are overcome. Average species life is about 10 million years.  Optimistically, assume that on average most technological civilizations last for as long as the average lifetime of a species, or 10 million years  or </a:t>
            </a:r>
            <a:r>
              <a:rPr kumimoji="0" lang="en-US" smtClean="0">
                <a:solidFill>
                  <a:srgbClr val="FFFF66"/>
                </a:solidFill>
              </a:rPr>
              <a:t>f</a:t>
            </a:r>
            <a:r>
              <a:rPr kumimoji="0" lang="en-US" baseline="-25000" smtClean="0">
                <a:solidFill>
                  <a:srgbClr val="FFFF66"/>
                </a:solidFill>
              </a:rPr>
              <a:t>TL</a:t>
            </a:r>
            <a:r>
              <a:rPr kumimoji="0" lang="en-US" smtClean="0">
                <a:solidFill>
                  <a:srgbClr val="FFFF66"/>
                </a:solidFill>
              </a:rPr>
              <a:t> = 0.001</a:t>
            </a:r>
            <a:endParaRPr kumimoji="0" lang="en-US" smtClean="0"/>
          </a:p>
        </p:txBody>
      </p:sp>
      <p:sp>
        <p:nvSpPr>
          <p:cNvPr id="261125" name="Text Box 5"/>
          <p:cNvSpPr txBox="1">
            <a:spLocks noChangeArrowheads="1"/>
          </p:cNvSpPr>
          <p:nvPr/>
        </p:nvSpPr>
        <p:spPr bwMode="auto">
          <a:xfrm>
            <a:off x="457200" y="2209800"/>
            <a:ext cx="8229600" cy="1190625"/>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3600" smtClean="0">
                <a:solidFill>
                  <a:srgbClr val="FFFF66"/>
                </a:solidFill>
              </a:rPr>
              <a:t>f</a:t>
            </a:r>
            <a:r>
              <a:rPr kumimoji="0" lang="en-US" sz="3600" baseline="-25000" smtClean="0">
                <a:solidFill>
                  <a:srgbClr val="FFFF66"/>
                </a:solidFill>
              </a:rPr>
              <a:t>TL</a:t>
            </a:r>
            <a:r>
              <a:rPr kumimoji="0" lang="en-US" sz="3600" smtClean="0">
                <a:solidFill>
                  <a:srgbClr val="FFFF66"/>
                </a:solidFill>
              </a:rPr>
              <a:t> = fraction of a planetary lifetime</a:t>
            </a:r>
            <a:br>
              <a:rPr kumimoji="0" lang="en-US" sz="3600" smtClean="0">
                <a:solidFill>
                  <a:srgbClr val="FFFF66"/>
                </a:solidFill>
              </a:rPr>
            </a:br>
            <a:r>
              <a:rPr kumimoji="0" lang="en-US" sz="3600" smtClean="0">
                <a:solidFill>
                  <a:srgbClr val="FFFF66"/>
                </a:solidFill>
              </a:rPr>
              <a:t>         average technical civilization exists</a:t>
            </a:r>
          </a:p>
        </p:txBody>
      </p:sp>
      <p:sp>
        <p:nvSpPr>
          <p:cNvPr id="261126" name="Line 6"/>
          <p:cNvSpPr>
            <a:spLocks noChangeShapeType="1"/>
          </p:cNvSpPr>
          <p:nvPr/>
        </p:nvSpPr>
        <p:spPr bwMode="auto">
          <a:xfrm>
            <a:off x="2819400" y="914400"/>
            <a:ext cx="3581400" cy="0"/>
          </a:xfrm>
          <a:prstGeom prst="line">
            <a:avLst/>
          </a:prstGeom>
          <a:noFill/>
          <a:ln w="12700">
            <a:solidFill>
              <a:srgbClr val="FFFF66"/>
            </a:solidFill>
            <a:round/>
            <a:headEnd type="none" w="sm" len="sm"/>
            <a:tailEnd type="none" w="sm" len="sm"/>
          </a:ln>
          <a:effectLst>
            <a:outerShdw blurRad="63500" dist="38099" dir="2700000" algn="ctr" rotWithShape="0">
              <a:schemeClr val="bg2">
                <a:alpha val="50000"/>
              </a:schemeClr>
            </a:outerShdw>
          </a:effectLst>
        </p:spPr>
        <p:txBody>
          <a:bodyPr wrap="none" anchor="ctr"/>
          <a:lstStyle/>
          <a:p>
            <a:pPr>
              <a:defRPr/>
            </a:pPr>
            <a:endParaRPr lang="en-US">
              <a:latin typeface="Times New Roman" pitchFamily="-108" charset="0"/>
              <a:ea typeface="+mn-ea"/>
              <a:cs typeface="+mn-cs"/>
            </a:endParaRPr>
          </a:p>
        </p:txBody>
      </p:sp>
    </p:spTree>
    <p:extLst>
      <p:ext uri="{BB962C8B-B14F-4D97-AF65-F5344CB8AC3E}">
        <p14:creationId xmlns:p14="http://schemas.microsoft.com/office/powerpoint/2010/main" val="27560071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1125">
                                            <p:txEl>
                                              <p:pRg st="0" end="0"/>
                                            </p:txEl>
                                          </p:spTgt>
                                        </p:tgtEl>
                                        <p:attrNameLst>
                                          <p:attrName>style.visibility</p:attrName>
                                        </p:attrNameLst>
                                      </p:cBhvr>
                                      <p:to>
                                        <p:strVal val="visible"/>
                                      </p:to>
                                    </p:set>
                                    <p:anim calcmode="lin" valueType="num">
                                      <p:cBhvr additive="base">
                                        <p:cTn id="7" dur="500" fill="hold"/>
                                        <p:tgtEl>
                                          <p:spTgt spid="26112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11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1124"/>
                                        </p:tgtEl>
                                        <p:attrNameLst>
                                          <p:attrName>style.visibility</p:attrName>
                                        </p:attrNameLst>
                                      </p:cBhvr>
                                      <p:to>
                                        <p:strVal val="visible"/>
                                      </p:to>
                                    </p:set>
                                    <p:anim calcmode="lin" valueType="num">
                                      <p:cBhvr additive="base">
                                        <p:cTn id="13" dur="500" fill="hold"/>
                                        <p:tgtEl>
                                          <p:spTgt spid="261124"/>
                                        </p:tgtEl>
                                        <p:attrNameLst>
                                          <p:attrName>ppt_x</p:attrName>
                                        </p:attrNameLst>
                                      </p:cBhvr>
                                      <p:tavLst>
                                        <p:tav tm="0">
                                          <p:val>
                                            <p:strVal val="1+#ppt_w/2"/>
                                          </p:val>
                                        </p:tav>
                                        <p:tav tm="100000">
                                          <p:val>
                                            <p:strVal val="#ppt_x"/>
                                          </p:val>
                                        </p:tav>
                                      </p:tavLst>
                                    </p:anim>
                                    <p:anim calcmode="lin" valueType="num">
                                      <p:cBhvr additive="base">
                                        <p:cTn id="14" dur="500" fill="hold"/>
                                        <p:tgtEl>
                                          <p:spTgt spid="261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4" grpId="0" animBg="1" autoUpdateAnimBg="0"/>
      <p:bldP spid="26112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62000"/>
            <a:ext cx="4191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2"/>
          <p:cNvSpPr txBox="1">
            <a:spLocks noChangeArrowheads="1"/>
          </p:cNvSpPr>
          <p:nvPr/>
        </p:nvSpPr>
        <p:spPr bwMode="auto">
          <a:xfrm>
            <a:off x="381000" y="152400"/>
            <a:ext cx="78724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solidFill>
                  <a:schemeClr val="bg1"/>
                </a:solidFill>
              </a:rPr>
              <a:t>How did life begin?  We can break it down to a series of steps.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p:txBody>
          <a:bodyPr/>
          <a:lstStyle/>
          <a:p>
            <a:pPr eaLnBrk="1" hangingPunct="1"/>
            <a:r>
              <a:rPr lang="en-US">
                <a:solidFill>
                  <a:srgbClr val="FFEA18"/>
                </a:solidFill>
                <a:latin typeface="Times" charset="0"/>
                <a:ea typeface="ＭＳ Ｐゴシック" charset="0"/>
                <a:cs typeface="ＭＳ Ｐゴシック" charset="0"/>
              </a:rPr>
              <a:t>Earth History</a:t>
            </a:r>
            <a:endParaRPr lang="en-US">
              <a:latin typeface="Times" charset="0"/>
              <a:ea typeface="ＭＳ Ｐゴシック" charset="0"/>
              <a:cs typeface="ＭＳ Ｐゴシック" charset="0"/>
            </a:endParaRPr>
          </a:p>
        </p:txBody>
      </p:sp>
      <p:sp>
        <p:nvSpPr>
          <p:cNvPr id="67587" name="Content Placeholder 2"/>
          <p:cNvSpPr>
            <a:spLocks noGrp="1"/>
          </p:cNvSpPr>
          <p:nvPr>
            <p:ph idx="4294967295"/>
          </p:nvPr>
        </p:nvSpPr>
        <p:spPr/>
        <p:txBody>
          <a:bodyPr/>
          <a:lstStyle/>
          <a:p>
            <a:pPr defTabSz="457200" eaLnBrk="1" hangingPunct="1">
              <a:buFontTx/>
              <a:buNone/>
            </a:pPr>
            <a:endParaRPr lang="en-US">
              <a:solidFill>
                <a:srgbClr val="FFEA18"/>
              </a:solidFill>
              <a:latin typeface="Times" charset="0"/>
              <a:ea typeface="ＭＳ Ｐゴシック" charset="0"/>
              <a:cs typeface="ＭＳ Ｐゴシック" charset="0"/>
            </a:endParaRPr>
          </a:p>
          <a:p>
            <a:pPr defTabSz="457200" eaLnBrk="1" hangingPunct="1"/>
            <a:r>
              <a:rPr lang="en-US">
                <a:solidFill>
                  <a:srgbClr val="FFEA18"/>
                </a:solidFill>
                <a:latin typeface="Times" charset="0"/>
                <a:ea typeface="ＭＳ Ｐゴシック" charset="0"/>
                <a:cs typeface="ＭＳ Ｐゴシック" charset="0"/>
              </a:rPr>
              <a:t>Earth is transformed by life through a series of </a:t>
            </a:r>
            <a:r>
              <a:rPr lang="ja-JP" altLang="en-US">
                <a:solidFill>
                  <a:srgbClr val="FFEA18"/>
                </a:solidFill>
                <a:latin typeface="Times" charset="0"/>
                <a:ea typeface="ＭＳ Ｐゴシック" charset="0"/>
                <a:cs typeface="ＭＳ Ｐゴシック" charset="0"/>
              </a:rPr>
              <a:t>“</a:t>
            </a:r>
            <a:r>
              <a:rPr lang="en-US" altLang="ja-JP">
                <a:solidFill>
                  <a:srgbClr val="FFEA18"/>
                </a:solidFill>
                <a:latin typeface="Times" charset="0"/>
                <a:ea typeface="ＭＳ Ｐゴシック" charset="0"/>
                <a:cs typeface="ＭＳ Ｐゴシック" charset="0"/>
              </a:rPr>
              <a:t>energy revolutions</a:t>
            </a:r>
            <a:r>
              <a:rPr lang="ja-JP" altLang="en-US">
                <a:solidFill>
                  <a:srgbClr val="FFEA18"/>
                </a:solidFill>
                <a:latin typeface="Times" charset="0"/>
                <a:ea typeface="ＭＳ Ｐゴシック" charset="0"/>
                <a:cs typeface="ＭＳ Ｐゴシック" charset="0"/>
              </a:rPr>
              <a:t>”</a:t>
            </a:r>
            <a:r>
              <a:rPr lang="en-US" altLang="ja-JP">
                <a:solidFill>
                  <a:srgbClr val="FFEA18"/>
                </a:solidFill>
                <a:latin typeface="Times" charset="0"/>
                <a:ea typeface="ＭＳ Ｐゴシック" charset="0"/>
                <a:cs typeface="ＭＳ Ｐゴシック" charset="0"/>
              </a:rPr>
              <a:t> where the planet evolves from a lifeless surface that reflected sunlight, to a living surface that transforms solar energy into life.</a:t>
            </a:r>
            <a:endParaRPr lang="en-US">
              <a:solidFill>
                <a:srgbClr val="FFEA18"/>
              </a:solidFill>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685800" y="609600"/>
            <a:ext cx="2057400" cy="5486400"/>
          </a:xfrm>
        </p:spPr>
        <p:txBody>
          <a:bodyPr/>
          <a:lstStyle/>
          <a:p>
            <a:pPr eaLnBrk="1" hangingPunct="1"/>
            <a:r>
              <a:rPr lang="en-US" sz="3200">
                <a:solidFill>
                  <a:schemeClr val="bg1"/>
                </a:solidFill>
                <a:latin typeface="Times" charset="0"/>
                <a:ea typeface="ＭＳ Ｐゴシック" charset="0"/>
                <a:cs typeface="ＭＳ Ｐゴシック" charset="0"/>
              </a:rPr>
              <a:t>The Moon tells us about the conditions of the early Earth</a:t>
            </a:r>
            <a:endParaRPr lang="en-US">
              <a:solidFill>
                <a:schemeClr val="bg1"/>
              </a:solidFill>
              <a:latin typeface="Times" charset="0"/>
              <a:ea typeface="ＭＳ Ｐゴシック" charset="0"/>
              <a:cs typeface="ＭＳ Ｐゴシック" charset="0"/>
            </a:endParaRPr>
          </a:p>
        </p:txBody>
      </p:sp>
      <p:pic>
        <p:nvPicPr>
          <p:cNvPr id="69635" name="Picture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276600" y="533400"/>
            <a:ext cx="5492750" cy="5638800"/>
          </a:xfr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685800" y="304800"/>
            <a:ext cx="7772400" cy="1143000"/>
          </a:xfrm>
        </p:spPr>
        <p:txBody>
          <a:bodyPr/>
          <a:lstStyle/>
          <a:p>
            <a:pPr eaLnBrk="1" hangingPunct="1"/>
            <a:r>
              <a:rPr lang="en-US" sz="3200">
                <a:solidFill>
                  <a:srgbClr val="CFC443"/>
                </a:solidFill>
                <a:latin typeface="Times" charset="0"/>
                <a:ea typeface="ＭＳ Ｐゴシック" charset="0"/>
                <a:cs typeface="ＭＳ Ｐゴシック" charset="0"/>
              </a:rPr>
              <a:t>Meteorites that make up planets or reveal their interior have minerals that are unstable in the presence of oxygen</a:t>
            </a:r>
            <a:endParaRPr lang="en-US">
              <a:solidFill>
                <a:schemeClr val="accent1"/>
              </a:solidFill>
              <a:latin typeface="Times" charset="0"/>
              <a:ea typeface="ＭＳ Ｐゴシック" charset="0"/>
              <a:cs typeface="ＭＳ Ｐゴシック" charset="0"/>
            </a:endParaRPr>
          </a:p>
        </p:txBody>
      </p:sp>
      <p:sp>
        <p:nvSpPr>
          <p:cNvPr id="71683" name="Rectangle 3"/>
          <p:cNvSpPr>
            <a:spLocks noGrp="1" noChangeArrowheads="1"/>
          </p:cNvSpPr>
          <p:nvPr>
            <p:ph type="body" idx="4294967295"/>
          </p:nvPr>
        </p:nvSpPr>
        <p:spPr>
          <a:xfrm>
            <a:off x="533400" y="5486400"/>
            <a:ext cx="7772400" cy="762000"/>
          </a:xfrm>
        </p:spPr>
        <p:txBody>
          <a:bodyPr/>
          <a:lstStyle/>
          <a:p>
            <a:pPr lvl="1" eaLnBrk="1" hangingPunct="1">
              <a:buFontTx/>
              <a:buNone/>
            </a:pPr>
            <a:r>
              <a:rPr lang="en-US">
                <a:solidFill>
                  <a:srgbClr val="CFC443"/>
                </a:solidFill>
                <a:latin typeface="Times" charset="0"/>
                <a:ea typeface="ＭＳ Ｐゴシック" charset="0"/>
              </a:rPr>
              <a:t>            Bright spots are iron-nickel metal</a:t>
            </a:r>
          </a:p>
        </p:txBody>
      </p:sp>
      <p:pic>
        <p:nvPicPr>
          <p:cNvPr id="71684" name="Picture 4" descr="Carbonaceous_chondr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4196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457200" y="1676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CFC443"/>
                </a:solidFill>
              </a:rPr>
              <a:t>Carbonaceous chondrite</a:t>
            </a:r>
            <a:endParaRPr lang="en-US"/>
          </a:p>
        </p:txBody>
      </p:sp>
      <p:sp>
        <p:nvSpPr>
          <p:cNvPr id="71686" name="Text Box 6"/>
          <p:cNvSpPr txBox="1">
            <a:spLocks noChangeArrowheads="1"/>
          </p:cNvSpPr>
          <p:nvPr/>
        </p:nvSpPr>
        <p:spPr bwMode="auto">
          <a:xfrm>
            <a:off x="5943600" y="1676400"/>
            <a:ext cx="133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CFC443"/>
                </a:solidFill>
              </a:rPr>
              <a:t>Pallasite</a:t>
            </a:r>
            <a:endParaRPr lang="en-US"/>
          </a:p>
        </p:txBody>
      </p:sp>
      <p:pic>
        <p:nvPicPr>
          <p:cNvPr id="71687" name="Picture 7" descr="Palla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11388"/>
            <a:ext cx="4037013"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Line 1032"/>
          <p:cNvSpPr>
            <a:spLocks noChangeShapeType="1"/>
          </p:cNvSpPr>
          <p:nvPr/>
        </p:nvSpPr>
        <p:spPr bwMode="auto">
          <a:xfrm flipH="1" flipV="1">
            <a:off x="1447800" y="3352800"/>
            <a:ext cx="1219200" cy="2133600"/>
          </a:xfrm>
          <a:prstGeom prst="line">
            <a:avLst/>
          </a:prstGeom>
          <a:noFill/>
          <a:ln w="38100">
            <a:solidFill>
              <a:schemeClr val="bg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76200"/>
            <a:ext cx="92583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0" y="5867400"/>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dirty="0">
                <a:solidFill>
                  <a:schemeClr val="bg1"/>
                </a:solidFill>
              </a:rPr>
              <a:t>Today iron at the surface is fully oxidized, and hence </a:t>
            </a:r>
            <a:r>
              <a:rPr lang="en-US" dirty="0" smtClean="0">
                <a:solidFill>
                  <a:schemeClr val="bg1"/>
                </a:solidFill>
              </a:rPr>
              <a:t>red.  When and how did the oxidation happen?</a:t>
            </a:r>
            <a:endParaRPr lang="en-US" dirty="0"/>
          </a:p>
        </p:txBody>
      </p:sp>
      <p:sp>
        <p:nvSpPr>
          <p:cNvPr id="73732" name="Text Box 4"/>
          <p:cNvSpPr txBox="1">
            <a:spLocks noChangeArrowheads="1"/>
          </p:cNvSpPr>
          <p:nvPr/>
        </p:nvSpPr>
        <p:spPr bwMode="auto">
          <a:xfrm>
            <a:off x="457200" y="762000"/>
            <a:ext cx="266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t>Iron mine in Australia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4294967295"/>
          </p:nvPr>
        </p:nvSpPr>
        <p:spPr/>
        <p:txBody>
          <a:bodyPr/>
          <a:lstStyle/>
          <a:p>
            <a:pPr eaLnBrk="1" hangingPunct="1"/>
            <a:endParaRPr lang="en-US">
              <a:latin typeface="Times" charset="0"/>
              <a:ea typeface="ＭＳ Ｐゴシック" charset="0"/>
              <a:cs typeface="ＭＳ Ｐゴシック" charset="0"/>
            </a:endParaRPr>
          </a:p>
        </p:txBody>
      </p:sp>
      <p:pic>
        <p:nvPicPr>
          <p:cNvPr id="77827" name="Picture 3" descr="hydrogen-fuel-cell-how-i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5867400" cy="48148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28" name="Text Box 4"/>
          <p:cNvSpPr txBox="1">
            <a:spLocks noChangeArrowheads="1"/>
          </p:cNvSpPr>
          <p:nvPr/>
        </p:nvSpPr>
        <p:spPr bwMode="auto">
          <a:xfrm>
            <a:off x="1752600" y="381000"/>
            <a:ext cx="525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600">
                <a:solidFill>
                  <a:schemeClr val="bg1"/>
                </a:solidFill>
              </a:rPr>
              <a:t>Modern Earth</a:t>
            </a:r>
            <a:r>
              <a:rPr lang="ja-JP" altLang="en-US" sz="3600">
                <a:solidFill>
                  <a:schemeClr val="bg1"/>
                </a:solidFill>
              </a:rPr>
              <a:t>’</a:t>
            </a:r>
            <a:r>
              <a:rPr lang="en-US" altLang="ja-JP" sz="3600">
                <a:solidFill>
                  <a:schemeClr val="bg1"/>
                </a:solidFill>
              </a:rPr>
              <a:t>s Fuel Cell</a:t>
            </a:r>
            <a:endParaRPr lang="en-US">
              <a:solidFill>
                <a:schemeClr val="bg1"/>
              </a:solidFill>
            </a:endParaRPr>
          </a:p>
        </p:txBody>
      </p:sp>
      <p:sp>
        <p:nvSpPr>
          <p:cNvPr id="77829" name="Text Box 5"/>
          <p:cNvSpPr txBox="1">
            <a:spLocks noChangeArrowheads="1"/>
          </p:cNvSpPr>
          <p:nvPr/>
        </p:nvSpPr>
        <p:spPr bwMode="auto">
          <a:xfrm>
            <a:off x="1736725" y="4130675"/>
            <a:ext cx="1404938"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Reduced</a:t>
            </a:r>
          </a:p>
          <a:p>
            <a:r>
              <a:rPr lang="en-US"/>
              <a:t>C, Fe, S</a:t>
            </a:r>
          </a:p>
        </p:txBody>
      </p:sp>
      <p:sp>
        <p:nvSpPr>
          <p:cNvPr id="77830" name="Text Box 6"/>
          <p:cNvSpPr txBox="1">
            <a:spLocks noChangeArrowheads="1"/>
          </p:cNvSpPr>
          <p:nvPr/>
        </p:nvSpPr>
        <p:spPr bwMode="auto">
          <a:xfrm>
            <a:off x="3810000" y="1371600"/>
            <a:ext cx="1971675"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Aerobic Life,</a:t>
            </a:r>
          </a:p>
          <a:p>
            <a:r>
              <a:rPr lang="en-US"/>
              <a:t>Weathering</a:t>
            </a:r>
          </a:p>
        </p:txBody>
      </p:sp>
      <p:sp>
        <p:nvSpPr>
          <p:cNvPr id="77831" name="Line 9"/>
          <p:cNvSpPr>
            <a:spLocks noChangeShapeType="1"/>
          </p:cNvSpPr>
          <p:nvPr/>
        </p:nvSpPr>
        <p:spPr bwMode="auto">
          <a:xfrm>
            <a:off x="2743200" y="18288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2" name="Line 10"/>
          <p:cNvSpPr>
            <a:spLocks noChangeShapeType="1"/>
          </p:cNvSpPr>
          <p:nvPr/>
        </p:nvSpPr>
        <p:spPr bwMode="auto">
          <a:xfrm>
            <a:off x="6400800" y="23622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3" name="Line 11"/>
          <p:cNvSpPr>
            <a:spLocks noChangeShapeType="1"/>
          </p:cNvSpPr>
          <p:nvPr/>
        </p:nvSpPr>
        <p:spPr bwMode="auto">
          <a:xfrm>
            <a:off x="5943600" y="19812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4" name="Line 12"/>
          <p:cNvSpPr>
            <a:spLocks noChangeShapeType="1"/>
          </p:cNvSpPr>
          <p:nvPr/>
        </p:nvSpPr>
        <p:spPr bwMode="auto">
          <a:xfrm>
            <a:off x="3124200" y="16764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5" name="Line 13"/>
          <p:cNvSpPr>
            <a:spLocks noChangeShapeType="1"/>
          </p:cNvSpPr>
          <p:nvPr/>
        </p:nvSpPr>
        <p:spPr bwMode="auto">
          <a:xfrm>
            <a:off x="3657600" y="17526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6" name="Line 14"/>
          <p:cNvSpPr>
            <a:spLocks noChangeShapeType="1"/>
          </p:cNvSpPr>
          <p:nvPr/>
        </p:nvSpPr>
        <p:spPr bwMode="auto">
          <a:xfrm>
            <a:off x="2819400" y="21336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7" name="Line 15"/>
          <p:cNvSpPr>
            <a:spLocks noChangeShapeType="1"/>
          </p:cNvSpPr>
          <p:nvPr/>
        </p:nvSpPr>
        <p:spPr bwMode="auto">
          <a:xfrm>
            <a:off x="2819400" y="25146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16"/>
          <p:cNvSpPr>
            <a:spLocks noChangeShapeType="1"/>
          </p:cNvSpPr>
          <p:nvPr/>
        </p:nvSpPr>
        <p:spPr bwMode="auto">
          <a:xfrm>
            <a:off x="6324600" y="29718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earth_cross_section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5"/>
          <p:cNvSpPr txBox="1">
            <a:spLocks noChangeArrowheads="1"/>
          </p:cNvSpPr>
          <p:nvPr/>
        </p:nvSpPr>
        <p:spPr bwMode="auto">
          <a:xfrm>
            <a:off x="3657600" y="5562600"/>
            <a:ext cx="7016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4200" b="1"/>
              <a:t>+</a:t>
            </a:r>
            <a:endParaRPr lang="en-US"/>
          </a:p>
        </p:txBody>
      </p:sp>
      <p:sp>
        <p:nvSpPr>
          <p:cNvPr id="79876" name="Line 6"/>
          <p:cNvSpPr>
            <a:spLocks noChangeShapeType="1"/>
          </p:cNvSpPr>
          <p:nvPr/>
        </p:nvSpPr>
        <p:spPr bwMode="auto">
          <a:xfrm>
            <a:off x="2438400" y="3124200"/>
            <a:ext cx="3302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77" name="Text Box 7"/>
          <p:cNvSpPr txBox="1">
            <a:spLocks noChangeArrowheads="1"/>
          </p:cNvSpPr>
          <p:nvPr/>
        </p:nvSpPr>
        <p:spPr bwMode="auto">
          <a:xfrm>
            <a:off x="762000" y="381000"/>
            <a:ext cx="7553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600">
                <a:solidFill>
                  <a:schemeClr val="bg1"/>
                </a:solidFill>
              </a:rPr>
              <a:t>Modern Earth as Planetary Fuel Cell</a:t>
            </a:r>
            <a:endParaRPr lang="en-US" sz="2000"/>
          </a:p>
        </p:txBody>
      </p:sp>
      <p:sp>
        <p:nvSpPr>
          <p:cNvPr id="79878" name="Rectangle 8"/>
          <p:cNvSpPr>
            <a:spLocks noChangeArrowheads="1"/>
          </p:cNvSpPr>
          <p:nvPr/>
        </p:nvSpPr>
        <p:spPr bwMode="auto">
          <a:xfrm>
            <a:off x="1676400" y="2362200"/>
            <a:ext cx="6445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t>+ </a:t>
            </a:r>
          </a:p>
        </p:txBody>
      </p:sp>
      <p:sp>
        <p:nvSpPr>
          <p:cNvPr id="79879" name="Rectangle 9"/>
          <p:cNvSpPr>
            <a:spLocks noChangeArrowheads="1"/>
          </p:cNvSpPr>
          <p:nvPr/>
        </p:nvSpPr>
        <p:spPr bwMode="auto">
          <a:xfrm>
            <a:off x="4648200" y="1600200"/>
            <a:ext cx="495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t>+</a:t>
            </a:r>
          </a:p>
        </p:txBody>
      </p:sp>
      <p:sp>
        <p:nvSpPr>
          <p:cNvPr id="79880" name="Line 10"/>
          <p:cNvSpPr>
            <a:spLocks noChangeShapeType="1"/>
          </p:cNvSpPr>
          <p:nvPr/>
        </p:nvSpPr>
        <p:spPr bwMode="auto">
          <a:xfrm>
            <a:off x="3810000" y="5181600"/>
            <a:ext cx="2921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1" name="Line 11"/>
          <p:cNvSpPr>
            <a:spLocks noChangeShapeType="1"/>
          </p:cNvSpPr>
          <p:nvPr/>
        </p:nvSpPr>
        <p:spPr bwMode="auto">
          <a:xfrm>
            <a:off x="4876800" y="3657600"/>
            <a:ext cx="2921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2" name="Rectangle 12"/>
          <p:cNvSpPr>
            <a:spLocks noChangeArrowheads="1"/>
          </p:cNvSpPr>
          <p:nvPr/>
        </p:nvSpPr>
        <p:spPr bwMode="auto">
          <a:xfrm>
            <a:off x="1143000" y="1219200"/>
            <a:ext cx="2133600" cy="228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9883" name="Rectangle 13"/>
          <p:cNvSpPr>
            <a:spLocks noChangeArrowheads="1"/>
          </p:cNvSpPr>
          <p:nvPr/>
        </p:nvSpPr>
        <p:spPr bwMode="auto">
          <a:xfrm>
            <a:off x="5029200" y="1981200"/>
            <a:ext cx="595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t>O</a:t>
            </a:r>
            <a:r>
              <a:rPr lang="en-US" sz="2800" b="1" baseline="-25000"/>
              <a:t>2</a:t>
            </a:r>
          </a:p>
        </p:txBody>
      </p:sp>
      <p:sp>
        <p:nvSpPr>
          <p:cNvPr id="79884" name="Text Box 14"/>
          <p:cNvSpPr txBox="1">
            <a:spLocks noChangeArrowheads="1"/>
          </p:cNvSpPr>
          <p:nvPr/>
        </p:nvSpPr>
        <p:spPr bwMode="auto">
          <a:xfrm>
            <a:off x="3581400" y="2209800"/>
            <a:ext cx="1652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baseline="-25000"/>
          </a:p>
          <a:p>
            <a:r>
              <a:rPr lang="en-US"/>
              <a:t>C and CO</a:t>
            </a:r>
            <a:r>
              <a:rPr lang="en-US" baseline="-25000"/>
              <a:t>2</a:t>
            </a:r>
            <a:endParaRPr lang="en-US"/>
          </a:p>
        </p:txBody>
      </p:sp>
      <p:sp>
        <p:nvSpPr>
          <p:cNvPr id="79885" name="Text Box 15"/>
          <p:cNvSpPr txBox="1">
            <a:spLocks noChangeArrowheads="1"/>
          </p:cNvSpPr>
          <p:nvPr/>
        </p:nvSpPr>
        <p:spPr bwMode="auto">
          <a:xfrm>
            <a:off x="3657600" y="3505200"/>
            <a:ext cx="663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t>Fe, Ni</a:t>
            </a:r>
          </a:p>
        </p:txBody>
      </p:sp>
      <p:sp>
        <p:nvSpPr>
          <p:cNvPr id="79886" name="Rectangle 17"/>
          <p:cNvSpPr>
            <a:spLocks noChangeArrowheads="1"/>
          </p:cNvSpPr>
          <p:nvPr/>
        </p:nvSpPr>
        <p:spPr bwMode="auto">
          <a:xfrm>
            <a:off x="4191000" y="2819400"/>
            <a:ext cx="8556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FeO</a:t>
            </a:r>
          </a:p>
          <a:p>
            <a:r>
              <a:rPr lang="en-US"/>
              <a:t>FeS</a:t>
            </a:r>
            <a:r>
              <a:rPr lang="en-US" baseline="-25000"/>
              <a:t>2</a:t>
            </a:r>
          </a:p>
        </p:txBody>
      </p:sp>
      <p:sp>
        <p:nvSpPr>
          <p:cNvPr id="79887" name="Text Box 18"/>
          <p:cNvSpPr txBox="1">
            <a:spLocks noChangeArrowheads="1"/>
          </p:cNvSpPr>
          <p:nvPr/>
        </p:nvSpPr>
        <p:spPr bwMode="auto">
          <a:xfrm>
            <a:off x="533400" y="6400800"/>
            <a:ext cx="807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CFC443"/>
                </a:solidFill>
              </a:rPr>
              <a:t>Permits far greater energy flow than earlier in Earth history</a:t>
            </a:r>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p:txBody>
          <a:bodyPr/>
          <a:lstStyle/>
          <a:p>
            <a:pPr eaLnBrk="1" hangingPunct="1"/>
            <a:r>
              <a:rPr lang="en-US" sz="4100">
                <a:solidFill>
                  <a:srgbClr val="FFEA18"/>
                </a:solidFill>
                <a:latin typeface="Geneva" charset="0"/>
                <a:ea typeface="ＭＳ Ｐゴシック" charset="0"/>
                <a:cs typeface="ＭＳ Ｐゴシック" charset="0"/>
              </a:rPr>
              <a:t>Life is an Electric Current that Makes Organic Carbon</a:t>
            </a:r>
            <a:br>
              <a:rPr lang="en-US" sz="4100">
                <a:solidFill>
                  <a:srgbClr val="FFEA18"/>
                </a:solidFill>
                <a:latin typeface="Geneva" charset="0"/>
                <a:ea typeface="ＭＳ Ｐゴシック" charset="0"/>
                <a:cs typeface="ＭＳ Ｐゴシック" charset="0"/>
              </a:rPr>
            </a:br>
            <a:r>
              <a:rPr lang="en-US" sz="4100">
                <a:solidFill>
                  <a:srgbClr val="FFEA18"/>
                </a:solidFill>
                <a:latin typeface="Geneva" charset="0"/>
                <a:ea typeface="ＭＳ Ｐゴシック" charset="0"/>
                <a:cs typeface="ＭＳ Ｐゴシック" charset="0"/>
              </a:rPr>
              <a:t>and an Oxidized Complement; this charges the fuel cell</a:t>
            </a:r>
            <a:endParaRPr lang="en-US">
              <a:solidFill>
                <a:srgbClr val="FFEA18"/>
              </a:solidFill>
              <a:latin typeface="Myriad Pro" charset="0"/>
              <a:ea typeface="ＭＳ Ｐゴシック" charset="0"/>
              <a:cs typeface="ＭＳ Ｐゴシック" charset="0"/>
            </a:endParaRPr>
          </a:p>
        </p:txBody>
      </p:sp>
      <p:sp>
        <p:nvSpPr>
          <p:cNvPr id="81923" name="Rectangle 3"/>
          <p:cNvSpPr>
            <a:spLocks noGrp="1" noChangeArrowheads="1"/>
          </p:cNvSpPr>
          <p:nvPr>
            <p:ph type="body" idx="4294967295"/>
          </p:nvPr>
        </p:nvSpPr>
        <p:spPr>
          <a:xfrm>
            <a:off x="685800" y="2286000"/>
            <a:ext cx="7772400" cy="4114800"/>
          </a:xfrm>
        </p:spPr>
        <p:txBody>
          <a:bodyPr/>
          <a:lstStyle/>
          <a:p>
            <a:pPr algn="ctr" eaLnBrk="1" hangingPunct="1">
              <a:lnSpc>
                <a:spcPct val="90000"/>
              </a:lnSpc>
              <a:spcBef>
                <a:spcPts val="1200"/>
              </a:spcBef>
              <a:spcAft>
                <a:spcPts val="300"/>
              </a:spcAft>
            </a:pPr>
            <a:endParaRPr lang="en-GB" sz="1800">
              <a:solidFill>
                <a:srgbClr val="FFEA18"/>
              </a:solidFill>
              <a:latin typeface="Myriad Pro" charset="0"/>
              <a:ea typeface="ＭＳ Ｐゴシック" charset="0"/>
              <a:cs typeface="ＭＳ Ｐゴシック" charset="0"/>
            </a:endParaRPr>
          </a:p>
          <a:p>
            <a:pPr algn="ctr" eaLnBrk="1" hangingPunct="1">
              <a:lnSpc>
                <a:spcPct val="90000"/>
              </a:lnSpc>
              <a:spcBef>
                <a:spcPts val="1200"/>
              </a:spcBef>
              <a:spcAft>
                <a:spcPts val="300"/>
              </a:spcAft>
            </a:pPr>
            <a:r>
              <a:rPr lang="en-GB" sz="1800">
                <a:solidFill>
                  <a:srgbClr val="FFEA18"/>
                </a:solidFill>
                <a:latin typeface="Myriad Pro" charset="0"/>
                <a:ea typeface="ＭＳ Ｐゴシック" charset="0"/>
                <a:cs typeface="ＭＳ Ｐゴシック" charset="0"/>
              </a:rPr>
              <a:t>For example:</a:t>
            </a:r>
          </a:p>
          <a:p>
            <a:pPr algn="ctr" eaLnBrk="1" hangingPunct="1">
              <a:lnSpc>
                <a:spcPct val="90000"/>
              </a:lnSpc>
              <a:spcBef>
                <a:spcPts val="1200"/>
              </a:spcBef>
              <a:spcAft>
                <a:spcPts val="300"/>
              </a:spcAft>
            </a:pPr>
            <a:r>
              <a:rPr lang="en-GB" sz="2000">
                <a:solidFill>
                  <a:srgbClr val="FFEA18"/>
                </a:solidFill>
                <a:latin typeface="Myriad Pro" charset="0"/>
                <a:ea typeface="ＭＳ Ｐゴシック" charset="0"/>
                <a:cs typeface="ＭＳ Ｐゴシック" charset="0"/>
              </a:rPr>
              <a:t>CO</a:t>
            </a:r>
            <a:r>
              <a:rPr lang="en-GB" sz="2000" baseline="-25000">
                <a:solidFill>
                  <a:srgbClr val="FFEA18"/>
                </a:solidFill>
                <a:latin typeface="Myriad Pro" charset="0"/>
                <a:ea typeface="ＭＳ Ｐゴシック" charset="0"/>
                <a:cs typeface="ＭＳ Ｐゴシック" charset="0"/>
              </a:rPr>
              <a:t>2</a:t>
            </a:r>
            <a:r>
              <a:rPr lang="en-GB" sz="2000">
                <a:solidFill>
                  <a:srgbClr val="FFEA18"/>
                </a:solidFill>
                <a:latin typeface="Myriad Pro" charset="0"/>
                <a:ea typeface="ＭＳ Ｐゴシック" charset="0"/>
                <a:cs typeface="ＭＳ Ｐゴシック" charset="0"/>
              </a:rPr>
              <a:t> + H</a:t>
            </a:r>
            <a:r>
              <a:rPr lang="en-GB" sz="2000" baseline="-25000">
                <a:solidFill>
                  <a:srgbClr val="FFEA18"/>
                </a:solidFill>
                <a:latin typeface="Myriad Pro" charset="0"/>
                <a:ea typeface="ＭＳ Ｐゴシック" charset="0"/>
                <a:cs typeface="ＭＳ Ｐゴシック" charset="0"/>
              </a:rPr>
              <a:t>2</a:t>
            </a:r>
            <a:r>
              <a:rPr lang="en-GB" sz="2000">
                <a:solidFill>
                  <a:srgbClr val="FFEA18"/>
                </a:solidFill>
                <a:latin typeface="Myriad Pro" charset="0"/>
                <a:ea typeface="ＭＳ Ｐゴシック" charset="0"/>
                <a:cs typeface="ＭＳ Ｐゴシック" charset="0"/>
              </a:rPr>
              <a:t>O         CH</a:t>
            </a:r>
            <a:r>
              <a:rPr lang="en-GB" sz="2000" baseline="-25000">
                <a:solidFill>
                  <a:srgbClr val="FFEA18"/>
                </a:solidFill>
                <a:latin typeface="Myriad Pro" charset="0"/>
                <a:ea typeface="ＭＳ Ｐゴシック" charset="0"/>
                <a:cs typeface="ＭＳ Ｐゴシック" charset="0"/>
              </a:rPr>
              <a:t>2</a:t>
            </a:r>
            <a:r>
              <a:rPr lang="en-GB" sz="2000">
                <a:solidFill>
                  <a:srgbClr val="FFEA18"/>
                </a:solidFill>
                <a:latin typeface="Myriad Pro" charset="0"/>
                <a:ea typeface="ＭＳ Ｐゴシック" charset="0"/>
                <a:cs typeface="ＭＳ Ｐゴシック" charset="0"/>
              </a:rPr>
              <a:t>O + O</a:t>
            </a:r>
            <a:r>
              <a:rPr lang="en-GB" sz="2000" baseline="-25000">
                <a:solidFill>
                  <a:srgbClr val="FFEA18"/>
                </a:solidFill>
                <a:latin typeface="Myriad Pro" charset="0"/>
                <a:ea typeface="ＭＳ Ｐゴシック" charset="0"/>
                <a:cs typeface="ＭＳ Ｐゴシック" charset="0"/>
              </a:rPr>
              <a:t>2</a:t>
            </a:r>
            <a:endParaRPr lang="en-GB" sz="1800">
              <a:solidFill>
                <a:srgbClr val="FFEA18"/>
              </a:solidFill>
              <a:latin typeface="Myriad Pro" charset="0"/>
              <a:ea typeface="ＭＳ Ｐゴシック" charset="0"/>
              <a:cs typeface="ＭＳ Ｐゴシック" charset="0"/>
            </a:endParaRPr>
          </a:p>
          <a:p>
            <a:pPr algn="ctr" eaLnBrk="1" hangingPunct="1">
              <a:lnSpc>
                <a:spcPct val="90000"/>
              </a:lnSpc>
              <a:spcBef>
                <a:spcPts val="1200"/>
              </a:spcBef>
              <a:spcAft>
                <a:spcPts val="300"/>
              </a:spcAft>
            </a:pPr>
            <a:r>
              <a:rPr lang="en-GB" sz="1800">
                <a:solidFill>
                  <a:srgbClr val="FFEA18"/>
                </a:solidFill>
                <a:latin typeface="Myriad Pro" charset="0"/>
                <a:ea typeface="ＭＳ Ｐゴシック" charset="0"/>
                <a:cs typeface="ＭＳ Ｐゴシック" charset="0"/>
              </a:rPr>
              <a:t>Oxygen goes from 2 O</a:t>
            </a:r>
            <a:r>
              <a:rPr lang="en-GB" sz="1800" baseline="30000">
                <a:solidFill>
                  <a:srgbClr val="FFEA18"/>
                </a:solidFill>
                <a:latin typeface="Myriad Pro" charset="0"/>
                <a:ea typeface="ＭＳ Ｐゴシック" charset="0"/>
                <a:cs typeface="ＭＳ Ｐゴシック" charset="0"/>
              </a:rPr>
              <a:t>2-</a:t>
            </a:r>
            <a:r>
              <a:rPr lang="en-GB" sz="1800">
                <a:solidFill>
                  <a:srgbClr val="FFEA18"/>
                </a:solidFill>
                <a:latin typeface="Myriad Pro" charset="0"/>
                <a:ea typeface="ＭＳ Ｐゴシック" charset="0"/>
                <a:cs typeface="ＭＳ Ｐゴシック" charset="0"/>
              </a:rPr>
              <a:t> to O</a:t>
            </a:r>
            <a:r>
              <a:rPr lang="en-GB" sz="1800" baseline="-25000">
                <a:solidFill>
                  <a:srgbClr val="FFEA18"/>
                </a:solidFill>
                <a:latin typeface="Myriad Pro" charset="0"/>
                <a:ea typeface="ＭＳ Ｐゴシック" charset="0"/>
                <a:cs typeface="ＭＳ Ｐゴシック" charset="0"/>
              </a:rPr>
              <a:t>2</a:t>
            </a:r>
            <a:r>
              <a:rPr lang="en-GB" sz="1800">
                <a:solidFill>
                  <a:srgbClr val="FFEA18"/>
                </a:solidFill>
                <a:latin typeface="Myriad Pro" charset="0"/>
                <a:ea typeface="ＭＳ Ｐゴシック" charset="0"/>
                <a:cs typeface="ＭＳ Ｐゴシック" charset="0"/>
              </a:rPr>
              <a:t>, giving up electrons to carbon</a:t>
            </a:r>
          </a:p>
          <a:p>
            <a:pPr algn="ctr" eaLnBrk="1" hangingPunct="1">
              <a:lnSpc>
                <a:spcPct val="90000"/>
              </a:lnSpc>
              <a:spcBef>
                <a:spcPts val="1200"/>
              </a:spcBef>
              <a:spcAft>
                <a:spcPts val="300"/>
              </a:spcAft>
            </a:pPr>
            <a:endParaRPr lang="en-GB" sz="1800">
              <a:solidFill>
                <a:srgbClr val="FFEA18"/>
              </a:solidFill>
              <a:latin typeface="Myriad Pro" charset="0"/>
              <a:ea typeface="ＭＳ Ｐゴシック" charset="0"/>
              <a:cs typeface="ＭＳ Ｐゴシック" charset="0"/>
            </a:endParaRPr>
          </a:p>
          <a:p>
            <a:pPr algn="ctr" eaLnBrk="1" hangingPunct="1">
              <a:lnSpc>
                <a:spcPct val="90000"/>
              </a:lnSpc>
              <a:spcBef>
                <a:spcPts val="1200"/>
              </a:spcBef>
              <a:spcAft>
                <a:spcPts val="300"/>
              </a:spcAft>
            </a:pPr>
            <a:r>
              <a:rPr lang="en-GB" sz="2000">
                <a:solidFill>
                  <a:srgbClr val="FFEA18"/>
                </a:solidFill>
                <a:latin typeface="Myriad Pro" charset="0"/>
                <a:ea typeface="ＭＳ Ｐゴシック" charset="0"/>
                <a:cs typeface="ＭＳ Ｐゴシック" charset="0"/>
              </a:rPr>
              <a:t>Over Earth history this current has created larges masses of organic matter and a complementary oxidized surface reservoir</a:t>
            </a:r>
          </a:p>
          <a:p>
            <a:pPr eaLnBrk="1" hangingPunct="1">
              <a:lnSpc>
                <a:spcPct val="90000"/>
              </a:lnSpc>
            </a:pPr>
            <a:endParaRPr lang="en-US" sz="2000">
              <a:solidFill>
                <a:srgbClr val="FFEA18"/>
              </a:solidFill>
              <a:latin typeface="Myriad Pro" charset="0"/>
              <a:ea typeface="ＭＳ Ｐゴシック" charset="0"/>
              <a:cs typeface="ＭＳ Ｐゴシック" charset="0"/>
            </a:endParaRPr>
          </a:p>
        </p:txBody>
      </p:sp>
      <p:sp>
        <p:nvSpPr>
          <p:cNvPr id="81924" name="Line 4"/>
          <p:cNvSpPr>
            <a:spLocks noChangeShapeType="1"/>
          </p:cNvSpPr>
          <p:nvPr/>
        </p:nvSpPr>
        <p:spPr bwMode="auto">
          <a:xfrm>
            <a:off x="4648200" y="3352800"/>
            <a:ext cx="304800" cy="0"/>
          </a:xfrm>
          <a:prstGeom prst="line">
            <a:avLst/>
          </a:prstGeom>
          <a:noFill/>
          <a:ln w="317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idx="4294967295"/>
          </p:nvPr>
        </p:nvSpPr>
        <p:spPr>
          <a:xfrm>
            <a:off x="685800" y="457200"/>
            <a:ext cx="7772400" cy="1143000"/>
          </a:xfrm>
        </p:spPr>
        <p:txBody>
          <a:bodyPr/>
          <a:lstStyle/>
          <a:p>
            <a:pPr eaLnBrk="1" hangingPunct="1"/>
            <a:r>
              <a:rPr lang="en-US" dirty="0" smtClean="0">
                <a:solidFill>
                  <a:srgbClr val="FFEA18"/>
                </a:solidFill>
                <a:latin typeface="Times" charset="0"/>
                <a:ea typeface="ＭＳ Ｐゴシック" charset="0"/>
                <a:cs typeface="ＭＳ Ｐゴシック" charset="0"/>
              </a:rPr>
              <a:t>Life</a:t>
            </a:r>
            <a:r>
              <a:rPr lang="en-US" altLang="ja-JP" dirty="0" smtClean="0">
                <a:solidFill>
                  <a:srgbClr val="FFEA18"/>
                </a:solidFill>
                <a:latin typeface="Times" charset="0"/>
                <a:ea typeface="ＭＳ Ｐゴシック" charset="0"/>
                <a:cs typeface="ＭＳ Ｐゴシック" charset="0"/>
              </a:rPr>
              <a:t> transformed the surface by </a:t>
            </a:r>
            <a:r>
              <a:rPr lang="en-US" altLang="ja-JP" dirty="0">
                <a:solidFill>
                  <a:srgbClr val="FFEA18"/>
                </a:solidFill>
                <a:latin typeface="Times" charset="0"/>
                <a:ea typeface="ＭＳ Ｐゴシック" charset="0"/>
                <a:cs typeface="ＭＳ Ｐゴシック" charset="0"/>
              </a:rPr>
              <a:t>a series of </a:t>
            </a:r>
            <a:r>
              <a:rPr lang="ja-JP" altLang="en-US" dirty="0">
                <a:solidFill>
                  <a:srgbClr val="FFEA18"/>
                </a:solidFill>
                <a:latin typeface="Times" charset="0"/>
                <a:ea typeface="ＭＳ Ｐゴシック" charset="0"/>
                <a:cs typeface="ＭＳ Ｐゴシック" charset="0"/>
              </a:rPr>
              <a:t>“</a:t>
            </a:r>
            <a:r>
              <a:rPr lang="en-US" altLang="ja-JP" dirty="0">
                <a:solidFill>
                  <a:srgbClr val="FFEA18"/>
                </a:solidFill>
                <a:latin typeface="Times" charset="0"/>
                <a:ea typeface="ＭＳ Ｐゴシック" charset="0"/>
                <a:cs typeface="ＭＳ Ｐゴシック" charset="0"/>
              </a:rPr>
              <a:t>energy revolutions</a:t>
            </a:r>
            <a:r>
              <a:rPr lang="ja-JP" altLang="en-US" dirty="0">
                <a:solidFill>
                  <a:srgbClr val="FFEA18"/>
                </a:solidFill>
                <a:latin typeface="Times" charset="0"/>
                <a:ea typeface="ＭＳ Ｐゴシック" charset="0"/>
                <a:cs typeface="ＭＳ Ｐゴシック" charset="0"/>
              </a:rPr>
              <a:t>”</a:t>
            </a:r>
            <a:endParaRPr lang="en-US" dirty="0">
              <a:latin typeface="Times" charset="0"/>
              <a:ea typeface="ＭＳ Ｐゴシック" charset="0"/>
              <a:cs typeface="ＭＳ Ｐゴシック" charset="0"/>
            </a:endParaRPr>
          </a:p>
        </p:txBody>
      </p:sp>
      <p:sp>
        <p:nvSpPr>
          <p:cNvPr id="83971" name="Rectangle 3"/>
          <p:cNvSpPr>
            <a:spLocks noGrp="1" noChangeArrowheads="1"/>
          </p:cNvSpPr>
          <p:nvPr>
            <p:ph type="subTitle" idx="4294967295"/>
          </p:nvPr>
        </p:nvSpPr>
        <p:spPr>
          <a:xfrm>
            <a:off x="1371600" y="2362200"/>
            <a:ext cx="6400800" cy="4038600"/>
          </a:xfrm>
        </p:spPr>
        <p:txBody>
          <a:bodyPr/>
          <a:lstStyle/>
          <a:p>
            <a:pPr marL="514350" indent="-514350" eaLnBrk="1" hangingPunct="1">
              <a:buFontTx/>
              <a:buAutoNum type="arabicParenBoth"/>
            </a:pPr>
            <a:r>
              <a:rPr lang="en-GB" sz="2800">
                <a:solidFill>
                  <a:srgbClr val="FFEA18"/>
                </a:solidFill>
                <a:latin typeface="Myriad Pro" charset="0"/>
                <a:ea typeface="ＭＳ Ｐゴシック" charset="0"/>
                <a:cs typeface="ＭＳ Ｐゴシック" charset="0"/>
              </a:rPr>
              <a:t>Eat what the planet makes available– 3.5 Ga</a:t>
            </a:r>
          </a:p>
          <a:p>
            <a:pPr marL="514350" indent="-514350" eaLnBrk="1" hangingPunct="1">
              <a:buFontTx/>
              <a:buAutoNum type="arabicParenBoth"/>
            </a:pPr>
            <a:r>
              <a:rPr lang="en-GB" sz="2800">
                <a:solidFill>
                  <a:srgbClr val="FFEA18"/>
                </a:solidFill>
                <a:latin typeface="Myriad Pro" charset="0"/>
                <a:ea typeface="ＭＳ Ｐゴシック" charset="0"/>
                <a:cs typeface="ＭＳ Ｐゴシック" charset="0"/>
              </a:rPr>
              <a:t>Make your own food using sunlight (~ 3.4 Ga)</a:t>
            </a:r>
          </a:p>
          <a:p>
            <a:pPr marL="514350" indent="-514350" eaLnBrk="1" hangingPunct="1">
              <a:buFontTx/>
              <a:buAutoNum type="arabicParenBoth"/>
            </a:pPr>
            <a:r>
              <a:rPr lang="en-GB" sz="2800">
                <a:solidFill>
                  <a:srgbClr val="FFEA18"/>
                </a:solidFill>
                <a:latin typeface="Myriad Pro" charset="0"/>
                <a:ea typeface="ＭＳ Ｐゴシック" charset="0"/>
                <a:cs typeface="ＭＳ Ｐゴシック" charset="0"/>
              </a:rPr>
              <a:t>Photosynthesis (~2.6 Ga) but this makes the poisonous pollutant O</a:t>
            </a:r>
            <a:r>
              <a:rPr lang="en-GB" sz="2800" baseline="-25000">
                <a:solidFill>
                  <a:srgbClr val="FFEA18"/>
                </a:solidFill>
                <a:latin typeface="Myriad Pro" charset="0"/>
                <a:ea typeface="ＭＳ Ｐゴシック" charset="0"/>
                <a:cs typeface="ＭＳ Ｐゴシック" charset="0"/>
              </a:rPr>
              <a:t>2</a:t>
            </a:r>
          </a:p>
          <a:p>
            <a:pPr marL="514350" indent="-514350" eaLnBrk="1" hangingPunct="1">
              <a:buFontTx/>
              <a:buAutoNum type="arabicParenBoth"/>
            </a:pPr>
            <a:r>
              <a:rPr lang="en-GB" sz="2800">
                <a:solidFill>
                  <a:srgbClr val="FFEA18"/>
                </a:solidFill>
                <a:latin typeface="Myriad Pro" charset="0"/>
                <a:ea typeface="ＭＳ Ｐゴシック" charset="0"/>
                <a:cs typeface="ＭＳ Ｐゴシック" charset="0"/>
              </a:rPr>
              <a:t>Use the oxygen for “aerobic respiration”</a:t>
            </a:r>
          </a:p>
          <a:p>
            <a:pPr marL="514350" indent="-514350" eaLnBrk="1" hangingPunct="1">
              <a:buFontTx/>
              <a:buAutoNum type="arabicParenBoth"/>
            </a:pPr>
            <a:endParaRPr lang="en-GB">
              <a:solidFill>
                <a:srgbClr val="FFEA18"/>
              </a:solidFill>
              <a:latin typeface="Myriad Pro" charset="0"/>
              <a:ea typeface="ＭＳ Ｐゴシック" charset="0"/>
              <a:cs typeface="ＭＳ Ｐゴシック" charset="0"/>
            </a:endParaRPr>
          </a:p>
          <a:p>
            <a:pPr marL="514350" indent="-514350" eaLnBrk="1" hangingPunct="1">
              <a:buFontTx/>
              <a:buAutoNum type="arabicParenBoth"/>
            </a:pPr>
            <a:endParaRPr lang="en-GB">
              <a:solidFill>
                <a:srgbClr val="FFEA18"/>
              </a:solidFill>
              <a:latin typeface="Myriad Pro" charset="0"/>
              <a:ea typeface="ＭＳ Ｐゴシック" charset="0"/>
              <a:cs typeface="ＭＳ Ｐゴシック" charset="0"/>
            </a:endParaRPr>
          </a:p>
          <a:p>
            <a:pPr marL="514350" indent="-514350" eaLnBrk="1" hangingPunct="1">
              <a:buFontTx/>
              <a:buNone/>
            </a:pPr>
            <a:endParaRPr lang="en-GB">
              <a:solidFill>
                <a:srgbClr val="FFEA18"/>
              </a:solidFill>
              <a:latin typeface="Myriad Pro"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Fig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525" y="1357313"/>
            <a:ext cx="5959475"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4"/>
          <p:cNvSpPr txBox="1">
            <a:spLocks noChangeArrowheads="1"/>
          </p:cNvSpPr>
          <p:nvPr/>
        </p:nvSpPr>
        <p:spPr bwMode="auto">
          <a:xfrm>
            <a:off x="3209925" y="3733800"/>
            <a:ext cx="2505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PROKARYOTES</a:t>
            </a:r>
          </a:p>
        </p:txBody>
      </p:sp>
      <p:sp>
        <p:nvSpPr>
          <p:cNvPr id="92164" name="Text Box 5"/>
          <p:cNvSpPr>
            <a:spLocks noGrp="1" noChangeArrowheads="1"/>
          </p:cNvSpPr>
          <p:nvPr>
            <p:ph type="body" idx="4294967295"/>
          </p:nvPr>
        </p:nvSpPr>
        <p:spPr>
          <a:xfrm>
            <a:off x="3276600" y="1447800"/>
            <a:ext cx="2362200" cy="457200"/>
          </a:xfrm>
          <a:solidFill>
            <a:schemeClr val="bg1"/>
          </a:solidFill>
        </p:spPr>
        <p:txBody>
          <a:bodyPr/>
          <a:lstStyle/>
          <a:p>
            <a:pPr eaLnBrk="1" hangingPunct="1">
              <a:spcBef>
                <a:spcPct val="0"/>
              </a:spcBef>
              <a:buFontTx/>
              <a:buNone/>
            </a:pPr>
            <a:r>
              <a:rPr lang="en-US" sz="2000">
                <a:latin typeface="Times" charset="0"/>
                <a:ea typeface="ＭＳ Ｐゴシック" charset="0"/>
                <a:cs typeface="ＭＳ Ｐゴシック" charset="0"/>
              </a:rPr>
              <a:t>EUKARYOTES</a:t>
            </a:r>
            <a:endParaRPr lang="en-US" sz="1800">
              <a:latin typeface="Times" charset="0"/>
              <a:ea typeface="ＭＳ Ｐゴシック" charset="0"/>
              <a:cs typeface="ＭＳ Ｐゴシック" charset="0"/>
            </a:endParaRPr>
          </a:p>
        </p:txBody>
      </p:sp>
      <p:sp>
        <p:nvSpPr>
          <p:cNvPr id="92165" name="Text Box 7"/>
          <p:cNvSpPr txBox="1">
            <a:spLocks noChangeArrowheads="1"/>
          </p:cNvSpPr>
          <p:nvPr/>
        </p:nvSpPr>
        <p:spPr bwMode="auto">
          <a:xfrm>
            <a:off x="152400" y="838200"/>
            <a:ext cx="2990850" cy="5262979"/>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Times" charset="0"/>
              <a:buNone/>
            </a:pPr>
            <a:r>
              <a:rPr kumimoji="1" lang="en-US" dirty="0" smtClean="0">
                <a:solidFill>
                  <a:srgbClr val="F8EF45"/>
                </a:solidFill>
                <a:latin typeface="Times New Roman" charset="0"/>
              </a:rPr>
              <a:t>About 2-1.5 billion years:</a:t>
            </a:r>
          </a:p>
          <a:p>
            <a:pPr>
              <a:buFont typeface="Times" charset="0"/>
              <a:buNone/>
            </a:pPr>
            <a:endParaRPr kumimoji="1" lang="en-US" dirty="0">
              <a:solidFill>
                <a:srgbClr val="F8EF45"/>
              </a:solidFill>
              <a:latin typeface="Times New Roman" charset="0"/>
            </a:endParaRPr>
          </a:p>
          <a:p>
            <a:pPr>
              <a:buFont typeface="Times" charset="0"/>
              <a:buNone/>
            </a:pPr>
            <a:r>
              <a:rPr kumimoji="1" lang="en-US" dirty="0">
                <a:solidFill>
                  <a:srgbClr val="F8EF45"/>
                </a:solidFill>
                <a:latin typeface="Times New Roman" charset="0"/>
              </a:rPr>
              <a:t>Eukaryotes</a:t>
            </a:r>
          </a:p>
          <a:p>
            <a:pPr>
              <a:buFont typeface="Times" charset="0"/>
              <a:buNone/>
            </a:pPr>
            <a:endParaRPr kumimoji="1" lang="en-US" dirty="0">
              <a:solidFill>
                <a:srgbClr val="F8EF45"/>
              </a:solidFill>
              <a:latin typeface="Times New Roman" charset="0"/>
            </a:endParaRPr>
          </a:p>
          <a:p>
            <a:pPr>
              <a:buFont typeface="Times" charset="0"/>
              <a:buNone/>
            </a:pPr>
            <a:r>
              <a:rPr kumimoji="1" lang="en-US" dirty="0">
                <a:solidFill>
                  <a:srgbClr val="F8EF45"/>
                </a:solidFill>
                <a:latin typeface="Times New Roman" charset="0"/>
              </a:rPr>
              <a:t>1000 times more DNA</a:t>
            </a:r>
          </a:p>
          <a:p>
            <a:pPr>
              <a:buFont typeface="Times" charset="0"/>
              <a:buChar char="•"/>
            </a:pPr>
            <a:endParaRPr kumimoji="1" lang="en-US" dirty="0">
              <a:solidFill>
                <a:srgbClr val="F8EF45"/>
              </a:solidFill>
              <a:latin typeface="Times New Roman" charset="0"/>
            </a:endParaRPr>
          </a:p>
          <a:p>
            <a:pPr>
              <a:buFont typeface="Times" charset="0"/>
              <a:buNone/>
            </a:pPr>
            <a:r>
              <a:rPr kumimoji="1" lang="en-US" dirty="0">
                <a:solidFill>
                  <a:srgbClr val="F8EF45"/>
                </a:solidFill>
                <a:latin typeface="Times New Roman" charset="0"/>
              </a:rPr>
              <a:t>Division in 24 hours</a:t>
            </a:r>
          </a:p>
          <a:p>
            <a:pPr>
              <a:buFont typeface="Times" charset="0"/>
              <a:buNone/>
            </a:pPr>
            <a:endParaRPr kumimoji="1" lang="en-US" dirty="0">
              <a:solidFill>
                <a:srgbClr val="F8EF45"/>
              </a:solidFill>
              <a:latin typeface="Times New Roman" charset="0"/>
            </a:endParaRPr>
          </a:p>
          <a:p>
            <a:pPr>
              <a:buFont typeface="Times" charset="0"/>
              <a:buNone/>
            </a:pPr>
            <a:r>
              <a:rPr kumimoji="1" lang="en-US" dirty="0">
                <a:solidFill>
                  <a:srgbClr val="F8EF45"/>
                </a:solidFill>
                <a:latin typeface="Times New Roman" charset="0"/>
              </a:rPr>
              <a:t>Normally aerobic  So they do not become important until about 1.5Ga</a:t>
            </a:r>
          </a:p>
          <a:p>
            <a:pPr>
              <a:buFont typeface="Times" charset="0"/>
              <a:buNone/>
            </a:pPr>
            <a:endParaRPr kumimoji="1" lang="en-US" dirty="0">
              <a:solidFill>
                <a:srgbClr val="F8EF45"/>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228600"/>
            <a:ext cx="7772400" cy="838200"/>
          </a:xfrm>
          <a:effectLst>
            <a:outerShdw blurRad="63500" dist="35921" dir="2700000" algn="ctr" rotWithShape="0">
              <a:schemeClr val="bg2">
                <a:alpha val="50000"/>
              </a:schemeClr>
            </a:outerShdw>
          </a:effectLst>
        </p:spPr>
        <p:txBody>
          <a:bodyPr lIns="92075" tIns="46038" rIns="92075" bIns="46038"/>
          <a:lstStyle/>
          <a:p>
            <a:pPr>
              <a:defRPr/>
            </a:pPr>
            <a:r>
              <a:rPr kumimoji="1" lang="en-US" sz="3600">
                <a:solidFill>
                  <a:srgbClr val="FFFF66"/>
                </a:solidFill>
                <a:latin typeface="Times New Roman" charset="0"/>
              </a:rPr>
              <a:t>The Drake Equation</a:t>
            </a:r>
            <a:endParaRPr kumimoji="1" lang="en-US" sz="3600">
              <a:latin typeface="Times New Roman" charset="0"/>
            </a:endParaRPr>
          </a:p>
        </p:txBody>
      </p:sp>
      <p:sp>
        <p:nvSpPr>
          <p:cNvPr id="263171" name="Text Box 3"/>
          <p:cNvSpPr txBox="1">
            <a:spLocks noChangeArrowheads="1"/>
          </p:cNvSpPr>
          <p:nvPr/>
        </p:nvSpPr>
        <p:spPr bwMode="auto">
          <a:xfrm>
            <a:off x="533400" y="1219200"/>
            <a:ext cx="8077200" cy="762000"/>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4400" smtClean="0"/>
              <a:t>N = N</a:t>
            </a:r>
            <a:r>
              <a:rPr kumimoji="0" lang="en-US" sz="4400" baseline="-25000" smtClean="0"/>
              <a:t>g</a:t>
            </a:r>
            <a:r>
              <a:rPr kumimoji="0" lang="en-US" sz="4400" smtClean="0"/>
              <a:t> * f</a:t>
            </a:r>
            <a:r>
              <a:rPr kumimoji="0" lang="en-US" sz="4400" baseline="-25000" smtClean="0"/>
              <a:t>p</a:t>
            </a:r>
            <a:r>
              <a:rPr kumimoji="0" lang="en-US" sz="4400" smtClean="0"/>
              <a:t> * n</a:t>
            </a:r>
            <a:r>
              <a:rPr kumimoji="0" lang="en-US" sz="4400" baseline="-25000" smtClean="0"/>
              <a:t>L</a:t>
            </a:r>
            <a:r>
              <a:rPr kumimoji="0" lang="en-US" sz="4400" smtClean="0"/>
              <a:t> * f</a:t>
            </a:r>
            <a:r>
              <a:rPr kumimoji="0" lang="en-US" sz="4400" baseline="-25000" smtClean="0"/>
              <a:t>L</a:t>
            </a:r>
            <a:r>
              <a:rPr kumimoji="0" lang="en-US" sz="4400" smtClean="0"/>
              <a:t> * f</a:t>
            </a:r>
            <a:r>
              <a:rPr kumimoji="0" lang="en-US" sz="4400" baseline="-25000" smtClean="0"/>
              <a:t>I</a:t>
            </a:r>
            <a:r>
              <a:rPr kumimoji="0" lang="en-US" sz="4400" smtClean="0"/>
              <a:t> * f</a:t>
            </a:r>
            <a:r>
              <a:rPr kumimoji="0" lang="en-US" sz="4400" baseline="-25000" smtClean="0"/>
              <a:t>TC</a:t>
            </a:r>
            <a:r>
              <a:rPr kumimoji="0" lang="en-US" sz="4400" smtClean="0"/>
              <a:t> * f</a:t>
            </a:r>
            <a:r>
              <a:rPr kumimoji="0" lang="en-US" sz="4400" baseline="-25000" smtClean="0"/>
              <a:t>TL</a:t>
            </a:r>
            <a:endParaRPr kumimoji="0" lang="en-US" sz="4400" smtClean="0"/>
          </a:p>
        </p:txBody>
      </p:sp>
      <p:sp>
        <p:nvSpPr>
          <p:cNvPr id="263172" name="Text Box 4"/>
          <p:cNvSpPr txBox="1">
            <a:spLocks noChangeArrowheads="1"/>
          </p:cNvSpPr>
          <p:nvPr/>
        </p:nvSpPr>
        <p:spPr bwMode="auto">
          <a:xfrm>
            <a:off x="685800" y="2209800"/>
            <a:ext cx="7315200" cy="641350"/>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p>
            <a:pPr>
              <a:spcBef>
                <a:spcPct val="50000"/>
              </a:spcBef>
              <a:defRPr/>
            </a:pPr>
            <a:r>
              <a:rPr kumimoji="0" lang="en-US" sz="3600">
                <a:solidFill>
                  <a:srgbClr val="FFFF66"/>
                </a:solidFill>
                <a:latin typeface="Times New Roman" pitchFamily="-108" charset="0"/>
                <a:ea typeface="+mn-ea"/>
                <a:cs typeface="+mn-cs"/>
              </a:rPr>
              <a:t>Putting all this together we find ...</a:t>
            </a:r>
          </a:p>
        </p:txBody>
      </p:sp>
      <p:sp>
        <p:nvSpPr>
          <p:cNvPr id="263173" name="Text Box 5"/>
          <p:cNvSpPr txBox="1">
            <a:spLocks noChangeArrowheads="1"/>
          </p:cNvSpPr>
          <p:nvPr/>
        </p:nvSpPr>
        <p:spPr bwMode="auto">
          <a:xfrm>
            <a:off x="685800" y="2971800"/>
            <a:ext cx="7543800" cy="2563813"/>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3600" dirty="0" smtClean="0"/>
              <a:t>N = (400 x 10</a:t>
            </a:r>
            <a:r>
              <a:rPr kumimoji="0" lang="en-US" sz="3600" baseline="30000" dirty="0" smtClean="0"/>
              <a:t>9</a:t>
            </a:r>
            <a:r>
              <a:rPr kumimoji="0" lang="en-US" sz="3600" dirty="0" smtClean="0"/>
              <a:t>) * (.1) * (0.01) * (0.1)</a:t>
            </a:r>
            <a:br>
              <a:rPr kumimoji="0" lang="en-US" sz="3600" dirty="0" smtClean="0"/>
            </a:br>
            <a:r>
              <a:rPr kumimoji="0" lang="en-US" sz="3600" dirty="0" smtClean="0"/>
              <a:t>                * (0.1) * (0.01) * (0.001)</a:t>
            </a:r>
          </a:p>
          <a:p>
            <a:pPr>
              <a:spcBef>
                <a:spcPct val="50000"/>
              </a:spcBef>
              <a:defRPr/>
            </a:pPr>
            <a:r>
              <a:rPr kumimoji="0" lang="en-US" sz="3600" dirty="0" smtClean="0"/>
              <a:t>    =  </a:t>
            </a:r>
            <a:r>
              <a:rPr kumimoji="0" lang="en-US" sz="3600" dirty="0" smtClean="0">
                <a:solidFill>
                  <a:srgbClr val="FFFF66"/>
                </a:solidFill>
              </a:rPr>
              <a:t>40 to 4 million intelligent civilizations in our galaxy alone. </a:t>
            </a:r>
            <a:endParaRPr kumimoji="0" lang="en-US" sz="3600" baseline="-25000" dirty="0" smtClean="0"/>
          </a:p>
        </p:txBody>
      </p:sp>
      <p:sp>
        <p:nvSpPr>
          <p:cNvPr id="263174" name="Text Box 6"/>
          <p:cNvSpPr txBox="1">
            <a:spLocks noChangeArrowheads="1"/>
          </p:cNvSpPr>
          <p:nvPr/>
        </p:nvSpPr>
        <p:spPr bwMode="auto">
          <a:xfrm>
            <a:off x="457200" y="5638800"/>
            <a:ext cx="8153400" cy="654050"/>
          </a:xfrm>
          <a:prstGeom prst="rect">
            <a:avLst/>
          </a:prstGeom>
          <a:noFill/>
          <a:ln w="12700">
            <a:solidFill>
              <a:srgbClr val="FFFF66"/>
            </a:solidFill>
            <a:miter lim="800000"/>
            <a:headEnd type="none" w="sm" len="sm"/>
            <a:tailEnd type="none" w="sm" len="sm"/>
          </a:ln>
          <a:effectLst>
            <a:outerShdw blurRad="63500" dist="38099" dir="2700000" algn="ctr" rotWithShape="0">
              <a:schemeClr val="bg2">
                <a:alpha val="50000"/>
              </a:schemeClr>
            </a:outerShdw>
          </a:effectLst>
        </p:spPr>
        <p:txBody>
          <a:bodyPr>
            <a:spAutoFit/>
          </a:bodyPr>
          <a:lstStyle/>
          <a:p>
            <a:pPr>
              <a:spcBef>
                <a:spcPct val="50000"/>
              </a:spcBef>
              <a:defRPr/>
            </a:pPr>
            <a:r>
              <a:rPr kumimoji="0" lang="en-US" sz="3600">
                <a:solidFill>
                  <a:srgbClr val="FFFF66"/>
                </a:solidFill>
                <a:latin typeface="Times New Roman" pitchFamily="-108" charset="0"/>
                <a:ea typeface="+mn-ea"/>
                <a:cs typeface="+mn-cs"/>
              </a:rPr>
              <a:t>Estimates range from 1 (us) to 400 million.</a:t>
            </a:r>
          </a:p>
        </p:txBody>
      </p:sp>
      <p:sp>
        <p:nvSpPr>
          <p:cNvPr id="263175" name="Line 7"/>
          <p:cNvSpPr>
            <a:spLocks noChangeShapeType="1"/>
          </p:cNvSpPr>
          <p:nvPr/>
        </p:nvSpPr>
        <p:spPr bwMode="auto">
          <a:xfrm>
            <a:off x="2819400" y="914400"/>
            <a:ext cx="3581400" cy="0"/>
          </a:xfrm>
          <a:prstGeom prst="line">
            <a:avLst/>
          </a:prstGeom>
          <a:noFill/>
          <a:ln w="12700">
            <a:solidFill>
              <a:srgbClr val="FFFF66"/>
            </a:solidFill>
            <a:round/>
            <a:headEnd type="none" w="sm" len="sm"/>
            <a:tailEnd type="none" w="sm" len="sm"/>
          </a:ln>
          <a:effectLst>
            <a:outerShdw blurRad="63500" dist="38099" dir="2700000" algn="ctr" rotWithShape="0">
              <a:schemeClr val="bg2">
                <a:alpha val="50000"/>
              </a:schemeClr>
            </a:outerShdw>
          </a:effectLst>
        </p:spPr>
        <p:txBody>
          <a:bodyPr wrap="none" anchor="ctr"/>
          <a:lstStyle/>
          <a:p>
            <a:pPr>
              <a:defRPr/>
            </a:pPr>
            <a:endParaRPr lang="en-US">
              <a:latin typeface="Times New Roman" pitchFamily="-108" charset="0"/>
              <a:ea typeface="+mn-ea"/>
              <a:cs typeface="+mn-cs"/>
            </a:endParaRPr>
          </a:p>
        </p:txBody>
      </p:sp>
      <p:sp>
        <p:nvSpPr>
          <p:cNvPr id="263176" name="Line 8"/>
          <p:cNvSpPr>
            <a:spLocks noChangeShapeType="1"/>
          </p:cNvSpPr>
          <p:nvPr/>
        </p:nvSpPr>
        <p:spPr bwMode="auto">
          <a:xfrm>
            <a:off x="1752600" y="4953000"/>
            <a:ext cx="1143000" cy="0"/>
          </a:xfrm>
          <a:prstGeom prst="line">
            <a:avLst/>
          </a:prstGeom>
          <a:noFill/>
          <a:ln w="38100" cmpd="dbl">
            <a:solidFill>
              <a:srgbClr val="FFFF66"/>
            </a:solidFill>
            <a:round/>
            <a:headEnd type="none" w="sm" len="sm"/>
            <a:tailEnd type="none" w="sm" len="sm"/>
          </a:ln>
          <a:effectLst>
            <a:outerShdw blurRad="63500" dist="38099" dir="2700000" algn="ctr" rotWithShape="0">
              <a:schemeClr val="bg2">
                <a:alpha val="50000"/>
              </a:schemeClr>
            </a:outerShdw>
          </a:effectLst>
        </p:spPr>
        <p:txBody>
          <a:bodyPr wrap="none" anchor="ctr"/>
          <a:lstStyle/>
          <a:p>
            <a:pPr>
              <a:defRPr/>
            </a:pPr>
            <a:endParaRPr lang="en-US">
              <a:latin typeface="Times New Roman" pitchFamily="-108" charset="0"/>
              <a:ea typeface="+mn-ea"/>
              <a:cs typeface="+mn-cs"/>
            </a:endParaRPr>
          </a:p>
        </p:txBody>
      </p:sp>
    </p:spTree>
    <p:extLst>
      <p:ext uri="{BB962C8B-B14F-4D97-AF65-F5344CB8AC3E}">
        <p14:creationId xmlns:p14="http://schemas.microsoft.com/office/powerpoint/2010/main" val="18736889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3172">
                                            <p:txEl>
                                              <p:pRg st="0" end="0"/>
                                            </p:txEl>
                                          </p:spTgt>
                                        </p:tgtEl>
                                        <p:attrNameLst>
                                          <p:attrName>style.visibility</p:attrName>
                                        </p:attrNameLst>
                                      </p:cBhvr>
                                      <p:to>
                                        <p:strVal val="visible"/>
                                      </p:to>
                                    </p:set>
                                    <p:anim calcmode="lin" valueType="num">
                                      <p:cBhvr additive="base">
                                        <p:cTn id="7" dur="500" fill="hold"/>
                                        <p:tgtEl>
                                          <p:spTgt spid="26317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31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63174"/>
                                        </p:tgtEl>
                                        <p:attrNameLst>
                                          <p:attrName>style.visibility</p:attrName>
                                        </p:attrNameLst>
                                      </p:cBhvr>
                                      <p:to>
                                        <p:strVal val="visible"/>
                                      </p:to>
                                    </p:set>
                                    <p:animEffect transition="in" filter="box(out)">
                                      <p:cBhvr>
                                        <p:cTn id="13" dur="500"/>
                                        <p:tgtEl>
                                          <p:spTgt spid="2631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63173">
                                            <p:txEl>
                                              <p:pRg st="0" end="0"/>
                                            </p:txEl>
                                          </p:spTgt>
                                        </p:tgtEl>
                                        <p:attrNameLst>
                                          <p:attrName>style.visibility</p:attrName>
                                        </p:attrNameLst>
                                      </p:cBhvr>
                                      <p:to>
                                        <p:strVal val="visible"/>
                                      </p:to>
                                    </p:set>
                                    <p:anim calcmode="lin" valueType="num">
                                      <p:cBhvr additive="base">
                                        <p:cTn id="18" dur="500" fill="hold"/>
                                        <p:tgtEl>
                                          <p:spTgt spid="26317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631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63173">
                                            <p:txEl>
                                              <p:pRg st="1" end="1"/>
                                            </p:txEl>
                                          </p:spTgt>
                                        </p:tgtEl>
                                        <p:attrNameLst>
                                          <p:attrName>style.visibility</p:attrName>
                                        </p:attrNameLst>
                                      </p:cBhvr>
                                      <p:to>
                                        <p:strVal val="visible"/>
                                      </p:to>
                                    </p:set>
                                    <p:anim calcmode="lin" valueType="num">
                                      <p:cBhvr additive="base">
                                        <p:cTn id="24" dur="500" fill="hold"/>
                                        <p:tgtEl>
                                          <p:spTgt spid="26317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6317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build="p" autoUpdateAnimBg="0"/>
      <p:bldP spid="263173" grpId="0" build="p" autoUpdateAnimBg="0"/>
      <p:bldP spid="263174"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38200"/>
            <a:ext cx="48196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3"/>
          <p:cNvSpPr txBox="1">
            <a:spLocks noChangeArrowheads="1"/>
          </p:cNvSpPr>
          <p:nvPr/>
        </p:nvSpPr>
        <p:spPr bwMode="auto">
          <a:xfrm>
            <a:off x="838200" y="152400"/>
            <a:ext cx="726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EA18"/>
                </a:solidFill>
              </a:rPr>
              <a:t>Endosymbiosis-- increasing partnership and network</a:t>
            </a:r>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381000" y="228600"/>
            <a:ext cx="7252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solidFill>
                  <a:srgbClr val="FFEA18"/>
                </a:solidFill>
              </a:rPr>
              <a:t>About 0.54 billion years ago: Multi</a:t>
            </a:r>
            <a:r>
              <a:rPr lang="en-US" dirty="0">
                <a:solidFill>
                  <a:srgbClr val="FFEA18"/>
                </a:solidFill>
              </a:rPr>
              <a:t>-</a:t>
            </a:r>
            <a:r>
              <a:rPr lang="en-US" dirty="0" smtClean="0">
                <a:solidFill>
                  <a:srgbClr val="FFEA18"/>
                </a:solidFill>
              </a:rPr>
              <a:t>cellularity, </a:t>
            </a:r>
            <a:endParaRPr lang="en-US" dirty="0">
              <a:solidFill>
                <a:srgbClr val="FFEA18"/>
              </a:solidFill>
            </a:endParaRPr>
          </a:p>
          <a:p>
            <a:r>
              <a:rPr lang="en-US" dirty="0">
                <a:solidFill>
                  <a:srgbClr val="FFEA18"/>
                </a:solidFill>
              </a:rPr>
              <a:t> more extensive ecosystems, </a:t>
            </a:r>
            <a:r>
              <a:rPr lang="en-US" dirty="0" err="1">
                <a:solidFill>
                  <a:srgbClr val="FFEA18"/>
                </a:solidFill>
              </a:rPr>
              <a:t>eukayotic</a:t>
            </a:r>
            <a:r>
              <a:rPr lang="en-US" dirty="0">
                <a:solidFill>
                  <a:srgbClr val="FFEA18"/>
                </a:solidFill>
              </a:rPr>
              <a:t> cell specialization</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Line 1029"/>
          <p:cNvSpPr>
            <a:spLocks noChangeShapeType="1"/>
          </p:cNvSpPr>
          <p:nvPr/>
        </p:nvSpPr>
        <p:spPr bwMode="auto">
          <a:xfrm>
            <a:off x="2895600" y="5867400"/>
            <a:ext cx="0" cy="7620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467600" cy="715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p:cNvSpPr txBox="1">
            <a:spLocks noChangeArrowheads="1"/>
          </p:cNvSpPr>
          <p:nvPr/>
        </p:nvSpPr>
        <p:spPr bwMode="auto">
          <a:xfrm>
            <a:off x="5334000" y="1066800"/>
            <a:ext cx="1189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chemeClr val="bg1"/>
                </a:solidFill>
              </a:rPr>
              <a:t>Early Earth</a:t>
            </a:r>
            <a:endParaRPr lang="en-US"/>
          </a:p>
        </p:txBody>
      </p:sp>
      <p:sp>
        <p:nvSpPr>
          <p:cNvPr id="100357" name="Rectangle 5"/>
          <p:cNvSpPr>
            <a:spLocks noChangeArrowheads="1"/>
          </p:cNvSpPr>
          <p:nvPr/>
        </p:nvSpPr>
        <p:spPr bwMode="auto">
          <a:xfrm>
            <a:off x="6961188" y="2286000"/>
            <a:ext cx="1268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Origin of life</a:t>
            </a:r>
          </a:p>
        </p:txBody>
      </p:sp>
      <p:sp>
        <p:nvSpPr>
          <p:cNvPr id="100358" name="Rectangle 6"/>
          <p:cNvSpPr>
            <a:spLocks noChangeArrowheads="1"/>
          </p:cNvSpPr>
          <p:nvPr/>
        </p:nvSpPr>
        <p:spPr bwMode="auto">
          <a:xfrm>
            <a:off x="7277100" y="3962400"/>
            <a:ext cx="1562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Photosynthesis</a:t>
            </a:r>
          </a:p>
        </p:txBody>
      </p:sp>
      <p:sp>
        <p:nvSpPr>
          <p:cNvPr id="100359" name="Rectangle 7"/>
          <p:cNvSpPr>
            <a:spLocks noChangeArrowheads="1"/>
          </p:cNvSpPr>
          <p:nvPr/>
        </p:nvSpPr>
        <p:spPr bwMode="auto">
          <a:xfrm>
            <a:off x="654050" y="2514600"/>
            <a:ext cx="146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Multicellularity</a:t>
            </a:r>
          </a:p>
        </p:txBody>
      </p:sp>
      <p:sp>
        <p:nvSpPr>
          <p:cNvPr id="100360" name="Rectangle 8"/>
          <p:cNvSpPr>
            <a:spLocks noChangeArrowheads="1"/>
          </p:cNvSpPr>
          <p:nvPr/>
        </p:nvSpPr>
        <p:spPr bwMode="auto">
          <a:xfrm>
            <a:off x="3886200" y="6324600"/>
            <a:ext cx="2025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Initial rise of Oxygen</a:t>
            </a:r>
          </a:p>
        </p:txBody>
      </p:sp>
      <p:sp>
        <p:nvSpPr>
          <p:cNvPr id="100361" name="Rectangle 9"/>
          <p:cNvSpPr>
            <a:spLocks noChangeArrowheads="1"/>
          </p:cNvSpPr>
          <p:nvPr/>
        </p:nvSpPr>
        <p:spPr bwMode="auto">
          <a:xfrm>
            <a:off x="2286000" y="6248400"/>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Eukaryotes</a:t>
            </a:r>
          </a:p>
        </p:txBody>
      </p:sp>
      <p:sp>
        <p:nvSpPr>
          <p:cNvPr id="100362" name="Rectangle 10"/>
          <p:cNvSpPr>
            <a:spLocks noChangeArrowheads="1"/>
          </p:cNvSpPr>
          <p:nvPr/>
        </p:nvSpPr>
        <p:spPr bwMode="auto">
          <a:xfrm>
            <a:off x="730250" y="1752600"/>
            <a:ext cx="1438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Oxygen near</a:t>
            </a:r>
          </a:p>
          <a:p>
            <a:r>
              <a:rPr lang="en-US" sz="1600">
                <a:solidFill>
                  <a:schemeClr val="bg1"/>
                </a:solidFill>
              </a:rPr>
              <a:t>present levels</a:t>
            </a:r>
          </a:p>
        </p:txBody>
      </p:sp>
      <p:sp>
        <p:nvSpPr>
          <p:cNvPr id="100363" name="Rectangle 11"/>
          <p:cNvSpPr>
            <a:spLocks noChangeArrowheads="1"/>
          </p:cNvSpPr>
          <p:nvPr/>
        </p:nvSpPr>
        <p:spPr bwMode="auto">
          <a:xfrm>
            <a:off x="1263650" y="1219200"/>
            <a:ext cx="815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Fossils</a:t>
            </a:r>
          </a:p>
        </p:txBody>
      </p:sp>
      <p:sp>
        <p:nvSpPr>
          <p:cNvPr id="100364" name="Rectangle 12"/>
          <p:cNvSpPr>
            <a:spLocks noChangeArrowheads="1"/>
          </p:cNvSpPr>
          <p:nvPr/>
        </p:nvSpPr>
        <p:spPr bwMode="auto">
          <a:xfrm>
            <a:off x="1263650" y="838200"/>
            <a:ext cx="1235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Vertebrates</a:t>
            </a:r>
          </a:p>
        </p:txBody>
      </p:sp>
      <p:sp>
        <p:nvSpPr>
          <p:cNvPr id="100365" name="Rectangle 13"/>
          <p:cNvSpPr>
            <a:spLocks noChangeArrowheads="1"/>
          </p:cNvSpPr>
          <p:nvPr/>
        </p:nvSpPr>
        <p:spPr bwMode="auto">
          <a:xfrm>
            <a:off x="2362200" y="228600"/>
            <a:ext cx="109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Dinosaurs</a:t>
            </a:r>
          </a:p>
        </p:txBody>
      </p:sp>
      <p:sp>
        <p:nvSpPr>
          <p:cNvPr id="100366" name="Rectangle 14"/>
          <p:cNvSpPr>
            <a:spLocks noChangeArrowheads="1"/>
          </p:cNvSpPr>
          <p:nvPr/>
        </p:nvSpPr>
        <p:spPr bwMode="auto">
          <a:xfrm>
            <a:off x="4011613" y="0"/>
            <a:ext cx="941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bg1"/>
                </a:solidFill>
              </a:rPr>
              <a:t>Humans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idx="4294967295"/>
          </p:nvPr>
        </p:nvSpPr>
        <p:spPr>
          <a:xfrm>
            <a:off x="1143000" y="228600"/>
            <a:ext cx="7772400" cy="1143000"/>
          </a:xfrm>
        </p:spPr>
        <p:txBody>
          <a:bodyPr/>
          <a:lstStyle/>
          <a:p>
            <a:pPr eaLnBrk="1" hangingPunct="1"/>
            <a:r>
              <a:rPr lang="en-US" sz="4000" dirty="0" smtClean="0">
                <a:solidFill>
                  <a:srgbClr val="FFDB89"/>
                </a:solidFill>
                <a:latin typeface="Times" charset="0"/>
                <a:ea typeface="ＭＳ Ｐゴシック" charset="0"/>
                <a:cs typeface="ＭＳ Ｐゴシック" charset="0"/>
              </a:rPr>
              <a:t>Perspective from this course</a:t>
            </a:r>
            <a:endParaRPr lang="en-US" dirty="0">
              <a:latin typeface="Times" charset="0"/>
              <a:ea typeface="ＭＳ Ｐゴシック" charset="0"/>
              <a:cs typeface="ＭＳ Ｐゴシック" charset="0"/>
            </a:endParaRPr>
          </a:p>
        </p:txBody>
      </p:sp>
      <p:sp>
        <p:nvSpPr>
          <p:cNvPr id="106499" name="Rectangle 3"/>
          <p:cNvSpPr>
            <a:spLocks noGrp="1" noChangeArrowheads="1"/>
          </p:cNvSpPr>
          <p:nvPr>
            <p:ph type="subTitle" idx="4294967295"/>
          </p:nvPr>
        </p:nvSpPr>
        <p:spPr>
          <a:xfrm>
            <a:off x="1676400" y="1219200"/>
            <a:ext cx="6400800" cy="4495800"/>
          </a:xfrm>
        </p:spPr>
        <p:txBody>
          <a:bodyPr/>
          <a:lstStyle/>
          <a:p>
            <a:pPr marL="0" indent="0" eaLnBrk="1" hangingPunct="1">
              <a:buFont typeface="Wingdings" charset="0"/>
              <a:buChar char="v"/>
            </a:pPr>
            <a:r>
              <a:rPr lang="en-US" sz="2200" dirty="0" smtClean="0">
                <a:solidFill>
                  <a:srgbClr val="FFDB89"/>
                </a:solidFill>
                <a:latin typeface="Times" charset="0"/>
                <a:ea typeface="ＭＳ Ｐゴシック" charset="0"/>
                <a:cs typeface="ＭＳ Ｐゴシック" charset="0"/>
              </a:rPr>
              <a:t>There is a process of planetary evolution</a:t>
            </a:r>
            <a:endParaRPr lang="en-US" sz="2200" dirty="0">
              <a:solidFill>
                <a:srgbClr val="FFDB89"/>
              </a:solidFill>
              <a:latin typeface="Times" charset="0"/>
              <a:ea typeface="ＭＳ Ｐゴシック" charset="0"/>
              <a:cs typeface="ＭＳ Ｐゴシック" charset="0"/>
            </a:endParaRPr>
          </a:p>
          <a:p>
            <a:pPr marL="0" indent="0" eaLnBrk="1" hangingPunct="1">
              <a:buFont typeface="Wingdings" charset="0"/>
              <a:buChar char="v"/>
            </a:pPr>
            <a:r>
              <a:rPr lang="en-US" sz="2200" dirty="0" smtClean="0">
                <a:solidFill>
                  <a:srgbClr val="FFDB89"/>
                </a:solidFill>
                <a:latin typeface="Times" charset="0"/>
                <a:ea typeface="ＭＳ Ｐゴシック" charset="0"/>
                <a:cs typeface="ＭＳ Ｐゴシック" charset="0"/>
              </a:rPr>
              <a:t>Planetary transformation happens through revolutions in ENERGY and revolutions in RELATIONSHIPS</a:t>
            </a:r>
            <a:endParaRPr lang="en-US" sz="2200" dirty="0">
              <a:solidFill>
                <a:srgbClr val="FFDB89"/>
              </a:solidFill>
              <a:latin typeface="Times" charset="0"/>
              <a:ea typeface="ＭＳ Ｐゴシック" charset="0"/>
              <a:cs typeface="ＭＳ Ｐゴシック" charset="0"/>
            </a:endParaRPr>
          </a:p>
          <a:p>
            <a:pPr marL="0" indent="0" eaLnBrk="1" hangingPunct="1">
              <a:buFont typeface="Wingdings" charset="0"/>
              <a:buChar char="v"/>
            </a:pPr>
            <a:r>
              <a:rPr lang="en-US" sz="2200" dirty="0" smtClean="0">
                <a:solidFill>
                  <a:srgbClr val="FFDB89"/>
                </a:solidFill>
                <a:latin typeface="Times" charset="0"/>
                <a:ea typeface="ＭＳ Ｐゴシック" charset="0"/>
                <a:cs typeface="ＭＳ Ｐゴシック" charset="0"/>
              </a:rPr>
              <a:t>Transformation events are often associated with “catastrophes”, that is, periods of sudden and rapid change </a:t>
            </a:r>
          </a:p>
          <a:p>
            <a:pPr marL="0" indent="0" eaLnBrk="1" hangingPunct="1">
              <a:buFont typeface="Wingdings" charset="0"/>
              <a:buChar char="v"/>
            </a:pPr>
            <a:r>
              <a:rPr lang="en-US" sz="2200" dirty="0" smtClean="0">
                <a:solidFill>
                  <a:srgbClr val="FFDB89"/>
                </a:solidFill>
                <a:latin typeface="Times" charset="0"/>
                <a:ea typeface="ＭＳ Ｐゴシック" charset="0"/>
                <a:cs typeface="ＭＳ Ｐゴシック" charset="0"/>
              </a:rPr>
              <a:t>Planets can either pass through these periods of transformation to evolve to a new level of planetary functioning, or fail, and fall back.  Evolution then stops or goes backwards. </a:t>
            </a:r>
            <a:endParaRPr lang="en-US" sz="2200" dirty="0">
              <a:solidFill>
                <a:srgbClr val="FFDB89"/>
              </a:solidFill>
              <a:latin typeface="Times" charset="0"/>
              <a:ea typeface="ＭＳ Ｐゴシック" charset="0"/>
              <a:cs typeface="ＭＳ Ｐゴシック" charset="0"/>
            </a:endParaRPr>
          </a:p>
          <a:p>
            <a:pPr marL="0" indent="0" eaLnBrk="1" hangingPunct="1">
              <a:buNone/>
            </a:pPr>
            <a:endParaRPr lang="en-US" sz="1800" dirty="0">
              <a:latin typeface="Times" charset="0"/>
              <a:ea typeface="ＭＳ Ｐゴシック" charset="0"/>
              <a:cs typeface="ＭＳ Ｐゴシック" charset="0"/>
            </a:endParaRPr>
          </a:p>
          <a:p>
            <a:pPr marL="0" indent="0" eaLnBrk="1" hangingPunct="1">
              <a:buFont typeface="Wingdings" charset="0"/>
              <a:buChar char="v"/>
            </a:pPr>
            <a:endParaRPr lang="en-US" sz="18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9738464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3"/>
          <p:cNvSpPr txBox="1">
            <a:spLocks noChangeArrowheads="1"/>
          </p:cNvSpPr>
          <p:nvPr/>
        </p:nvSpPr>
        <p:spPr bwMode="auto">
          <a:xfrm>
            <a:off x="1828800" y="1905000"/>
            <a:ext cx="5638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kumimoji="1" lang="en-US" sz="3200" b="1" i="1">
                <a:latin typeface="Times New Roman" charset="0"/>
                <a:cs typeface="Times" charset="0"/>
              </a:rPr>
              <a:t>Human Civilization from the</a:t>
            </a:r>
          </a:p>
          <a:p>
            <a:r>
              <a:rPr kumimoji="1" lang="en-US" sz="3200" b="1" i="1">
                <a:latin typeface="Times New Roman" charset="0"/>
                <a:cs typeface="Times" charset="0"/>
              </a:rPr>
              <a:t>Planetary Energy Perspective</a:t>
            </a:r>
            <a:r>
              <a:rPr kumimoji="1" lang="en-US" sz="3200" b="1" i="1">
                <a:solidFill>
                  <a:srgbClr val="FFCC00"/>
                </a:solidFill>
                <a:latin typeface="Times New Roman" charset="0"/>
                <a:cs typeface="Times" charset="0"/>
              </a:rPr>
              <a:t> </a:t>
            </a:r>
            <a:endParaRPr kumimoji="1" lang="en-US" sz="3200" i="1">
              <a:solidFill>
                <a:srgbClr val="FFCC00"/>
              </a:solidFill>
              <a:latin typeface="Times New Roman" charset="0"/>
              <a:cs typeface="Times" charset="0"/>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93788"/>
            <a:ext cx="7848600"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3"/>
          <p:cNvSpPr txBox="1">
            <a:spLocks noChangeArrowheads="1"/>
          </p:cNvSpPr>
          <p:nvPr/>
        </p:nvSpPr>
        <p:spPr bwMode="auto">
          <a:xfrm>
            <a:off x="2497138" y="304800"/>
            <a:ext cx="5046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a:t>The Human Energy Revolution</a:t>
            </a:r>
          </a:p>
        </p:txBody>
      </p:sp>
      <p:sp>
        <p:nvSpPr>
          <p:cNvPr id="104452" name="Text Box 4"/>
          <p:cNvSpPr txBox="1">
            <a:spLocks noChangeArrowheads="1"/>
          </p:cNvSpPr>
          <p:nvPr/>
        </p:nvSpPr>
        <p:spPr bwMode="auto">
          <a:xfrm>
            <a:off x="4175125" y="1876425"/>
            <a:ext cx="36401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Equivalent to change</a:t>
            </a:r>
          </a:p>
          <a:p>
            <a:r>
              <a:rPr lang="en-US"/>
              <a:t>from anaerobic to aerobic</a:t>
            </a:r>
          </a:p>
          <a:p>
            <a:r>
              <a:rPr lang="en-US"/>
              <a:t>respiration</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idx="4294967295"/>
          </p:nvPr>
        </p:nvSpPr>
        <p:spPr>
          <a:xfrm>
            <a:off x="1143000" y="228600"/>
            <a:ext cx="7772400" cy="1143000"/>
          </a:xfrm>
        </p:spPr>
        <p:txBody>
          <a:bodyPr/>
          <a:lstStyle/>
          <a:p>
            <a:pPr eaLnBrk="1" hangingPunct="1"/>
            <a:r>
              <a:rPr lang="en-US" sz="4000">
                <a:solidFill>
                  <a:srgbClr val="FFDB89"/>
                </a:solidFill>
                <a:latin typeface="Times" charset="0"/>
                <a:ea typeface="ＭＳ Ｐゴシック" charset="0"/>
                <a:cs typeface="ＭＳ Ｐゴシック" charset="0"/>
              </a:rPr>
              <a:t>Human Civilization: A New </a:t>
            </a:r>
            <a:r>
              <a:rPr lang="ja-JP" altLang="en-US" sz="4000">
                <a:solidFill>
                  <a:srgbClr val="FFDB89"/>
                </a:solidFill>
                <a:latin typeface="Times" charset="0"/>
                <a:ea typeface="ＭＳ Ｐゴシック" charset="0"/>
                <a:cs typeface="ＭＳ Ｐゴシック" charset="0"/>
              </a:rPr>
              <a:t>“</a:t>
            </a:r>
            <a:r>
              <a:rPr lang="en-US" altLang="ja-JP" sz="4000">
                <a:solidFill>
                  <a:srgbClr val="FFDB89"/>
                </a:solidFill>
                <a:latin typeface="Times" charset="0"/>
                <a:ea typeface="ＭＳ Ｐゴシック" charset="0"/>
                <a:cs typeface="ＭＳ Ｐゴシック" charset="0"/>
              </a:rPr>
              <a:t>Eon</a:t>
            </a:r>
            <a:r>
              <a:rPr lang="ja-JP" altLang="en-US" sz="4000">
                <a:solidFill>
                  <a:srgbClr val="FFDB89"/>
                </a:solidFill>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
        <p:nvSpPr>
          <p:cNvPr id="106499" name="Rectangle 3"/>
          <p:cNvSpPr>
            <a:spLocks noGrp="1" noChangeArrowheads="1"/>
          </p:cNvSpPr>
          <p:nvPr>
            <p:ph type="subTitle" idx="4294967295"/>
          </p:nvPr>
        </p:nvSpPr>
        <p:spPr>
          <a:xfrm>
            <a:off x="1676400" y="1219200"/>
            <a:ext cx="6400800" cy="4495800"/>
          </a:xfrm>
        </p:spPr>
        <p:txBody>
          <a:bodyPr/>
          <a:lstStyle/>
          <a:p>
            <a:pPr marL="0" indent="0" eaLnBrk="1" hangingPunct="1">
              <a:buFont typeface="Wingdings" charset="0"/>
              <a:buChar char="v"/>
            </a:pPr>
            <a:r>
              <a:rPr lang="en-US" sz="2200">
                <a:solidFill>
                  <a:srgbClr val="FFDB89"/>
                </a:solidFill>
                <a:latin typeface="Times" charset="0"/>
                <a:ea typeface="ＭＳ Ｐゴシック" charset="0"/>
                <a:cs typeface="ＭＳ Ｐゴシック" charset="0"/>
              </a:rPr>
              <a:t>An energy revolution equivalent to aerobic respiration, new access to stellar energy</a:t>
            </a:r>
          </a:p>
          <a:p>
            <a:pPr marL="0" indent="0" eaLnBrk="1" hangingPunct="1">
              <a:buFont typeface="Wingdings" charset="0"/>
              <a:buChar char="v"/>
            </a:pPr>
            <a:r>
              <a:rPr lang="en-US" sz="2200">
                <a:solidFill>
                  <a:srgbClr val="FFDB89"/>
                </a:solidFill>
                <a:latin typeface="Times" charset="0"/>
                <a:ea typeface="ＭＳ Ｐゴシック" charset="0"/>
                <a:cs typeface="ＭＳ Ｐゴシック" charset="0"/>
              </a:rPr>
              <a:t>A mass extinction</a:t>
            </a:r>
          </a:p>
          <a:p>
            <a:pPr marL="0" indent="0" eaLnBrk="1" hangingPunct="1">
              <a:buFont typeface="Wingdings" charset="0"/>
              <a:buChar char="v"/>
            </a:pPr>
            <a:r>
              <a:rPr lang="en-US" sz="2200">
                <a:solidFill>
                  <a:srgbClr val="FFDB89"/>
                </a:solidFill>
                <a:latin typeface="Times" charset="0"/>
                <a:ea typeface="ＭＳ Ｐゴシック" charset="0"/>
                <a:cs typeface="ＭＳ Ｐゴシック" charset="0"/>
              </a:rPr>
              <a:t>Massive global environmental change</a:t>
            </a:r>
          </a:p>
          <a:p>
            <a:pPr marL="0" indent="0" eaLnBrk="1" hangingPunct="1">
              <a:buFont typeface="Wingdings" charset="0"/>
              <a:buChar char="v"/>
            </a:pPr>
            <a:r>
              <a:rPr lang="en-US" sz="2200">
                <a:solidFill>
                  <a:srgbClr val="FFDB89"/>
                </a:solidFill>
                <a:latin typeface="Times" charset="0"/>
                <a:ea typeface="ＭＳ Ｐゴシック" charset="0"/>
                <a:cs typeface="ＭＳ Ｐゴシック" charset="0"/>
              </a:rPr>
              <a:t>Fundamental change in biological evolution through manipulation of DNA</a:t>
            </a:r>
          </a:p>
          <a:p>
            <a:pPr marL="0" indent="0" eaLnBrk="1" hangingPunct="1">
              <a:buFont typeface="Wingdings" charset="0"/>
              <a:buChar char="v"/>
            </a:pPr>
            <a:r>
              <a:rPr lang="en-US" sz="2200">
                <a:solidFill>
                  <a:srgbClr val="FFDB89"/>
                </a:solidFill>
                <a:latin typeface="Times" charset="0"/>
                <a:ea typeface="ＭＳ Ｐゴシック" charset="0"/>
                <a:cs typeface="ＭＳ Ｐゴシック" charset="0"/>
              </a:rPr>
              <a:t>Specialization within a species</a:t>
            </a:r>
          </a:p>
          <a:p>
            <a:pPr marL="0" indent="0" eaLnBrk="1" hangingPunct="1">
              <a:buFont typeface="Wingdings" charset="0"/>
              <a:buChar char="v"/>
            </a:pPr>
            <a:r>
              <a:rPr lang="en-US" sz="2200">
                <a:solidFill>
                  <a:srgbClr val="FFDB89"/>
                </a:solidFill>
                <a:latin typeface="Times" charset="0"/>
                <a:ea typeface="ＭＳ Ｐゴシック" charset="0"/>
                <a:cs typeface="ＭＳ Ｐゴシック" charset="0"/>
              </a:rPr>
              <a:t>Vastly increased global connectivity and relationship, from language to the internet</a:t>
            </a:r>
          </a:p>
          <a:p>
            <a:pPr marL="0" indent="0" eaLnBrk="1" hangingPunct="1">
              <a:buFont typeface="Wingdings" charset="0"/>
              <a:buChar char="v"/>
            </a:pPr>
            <a:endParaRPr lang="en-US" sz="1800">
              <a:latin typeface="Times" charset="0"/>
              <a:ea typeface="ＭＳ Ｐゴシック" charset="0"/>
              <a:cs typeface="ＭＳ Ｐゴシック" charset="0"/>
            </a:endParaRPr>
          </a:p>
          <a:p>
            <a:pPr marL="0" indent="0" eaLnBrk="1" hangingPunct="1">
              <a:buFont typeface="Wingdings" charset="0"/>
              <a:buChar char="v"/>
            </a:pPr>
            <a:endParaRPr lang="en-US" sz="1800">
              <a:latin typeface="Times" charset="0"/>
              <a:ea typeface="ＭＳ Ｐゴシック" charset="0"/>
              <a:cs typeface="ＭＳ Ｐゴシック" charset="0"/>
            </a:endParaRPr>
          </a:p>
          <a:p>
            <a:pPr marL="0" indent="0" eaLnBrk="1" hangingPunct="1">
              <a:buFont typeface="Wingdings" charset="0"/>
              <a:buChar char="v"/>
            </a:pPr>
            <a:r>
              <a:rPr lang="en-US" sz="2800">
                <a:solidFill>
                  <a:schemeClr val="bg1"/>
                </a:solidFill>
                <a:latin typeface="Times" charset="0"/>
                <a:ea typeface="ＭＳ Ｐゴシック" charset="0"/>
                <a:cs typeface="ＭＳ Ｐゴシック" charset="0"/>
              </a:rPr>
              <a:t>It is perhaps the most profound era boundary in planetary history, and it just happened</a:t>
            </a:r>
            <a:endParaRPr lang="en-US" sz="2800">
              <a:latin typeface="Times" charset="0"/>
              <a:ea typeface="ＭＳ Ｐゴシック" charset="0"/>
              <a:cs typeface="ＭＳ Ｐゴシック" charset="0"/>
            </a:endParaRPr>
          </a:p>
          <a:p>
            <a:pPr marL="0" indent="0" eaLnBrk="1" hangingPunct="1">
              <a:buFont typeface="Wingdings" charset="0"/>
              <a:buChar char="v"/>
            </a:pPr>
            <a:endParaRPr lang="en-US" sz="1800">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p:txBody>
          <a:bodyPr/>
          <a:lstStyle/>
          <a:p>
            <a:pPr eaLnBrk="1" hangingPunct="1"/>
            <a:r>
              <a:rPr lang="en-US">
                <a:solidFill>
                  <a:srgbClr val="FFDB89"/>
                </a:solidFill>
                <a:latin typeface="Times" charset="0"/>
                <a:ea typeface="ＭＳ Ｐゴシック" charset="0"/>
                <a:cs typeface="ＭＳ Ｐゴシック" charset="0"/>
              </a:rPr>
              <a:t>Environmental Problems</a:t>
            </a:r>
          </a:p>
        </p:txBody>
      </p:sp>
      <p:sp>
        <p:nvSpPr>
          <p:cNvPr id="108547" name="Content Placeholder 2"/>
          <p:cNvSpPr>
            <a:spLocks noGrp="1"/>
          </p:cNvSpPr>
          <p:nvPr>
            <p:ph idx="4294967295"/>
          </p:nvPr>
        </p:nvSpPr>
        <p:spPr/>
        <p:txBody>
          <a:bodyPr/>
          <a:lstStyle/>
          <a:p>
            <a:pPr defTabSz="457200" eaLnBrk="1" hangingPunct="1">
              <a:buFontTx/>
              <a:buNone/>
            </a:pPr>
            <a:endParaRPr lang="en-US" dirty="0">
              <a:latin typeface="Times" charset="0"/>
              <a:ea typeface="ＭＳ Ｐゴシック" charset="0"/>
              <a:cs typeface="ＭＳ Ｐゴシック" charset="0"/>
            </a:endParaRPr>
          </a:p>
          <a:p>
            <a:pPr defTabSz="457200" eaLnBrk="1" hangingPunct="1"/>
            <a:r>
              <a:rPr lang="en-US" dirty="0">
                <a:solidFill>
                  <a:srgbClr val="FFDB89"/>
                </a:solidFill>
                <a:latin typeface="Times" charset="0"/>
                <a:ea typeface="ＭＳ Ｐゴシック" charset="0"/>
                <a:cs typeface="ＭＳ Ｐゴシック" charset="0"/>
              </a:rPr>
              <a:t>It</a:t>
            </a:r>
            <a:r>
              <a:rPr lang="ja-JP" altLang="en-US" dirty="0">
                <a:solidFill>
                  <a:srgbClr val="FFDB89"/>
                </a:solidFill>
                <a:latin typeface="Times" charset="0"/>
                <a:ea typeface="ＭＳ Ｐゴシック" charset="0"/>
                <a:cs typeface="ＭＳ Ｐゴシック" charset="0"/>
              </a:rPr>
              <a:t>’</a:t>
            </a:r>
            <a:r>
              <a:rPr lang="en-US" altLang="ja-JP" dirty="0">
                <a:solidFill>
                  <a:srgbClr val="FFDB89"/>
                </a:solidFill>
                <a:latin typeface="Times" charset="0"/>
                <a:ea typeface="ＭＳ Ｐゴシック" charset="0"/>
                <a:cs typeface="ＭＳ Ｐゴシック" charset="0"/>
              </a:rPr>
              <a:t>s not just global warming– water resources and biodiversity are equally troubling, and we live on the </a:t>
            </a:r>
            <a:r>
              <a:rPr lang="en-US" altLang="ja-JP" dirty="0" smtClean="0">
                <a:solidFill>
                  <a:srgbClr val="FFDB89"/>
                </a:solidFill>
                <a:latin typeface="Times" charset="0"/>
                <a:ea typeface="ＭＳ Ｐゴシック" charset="0"/>
                <a:cs typeface="ＭＳ Ｐゴシック" charset="0"/>
              </a:rPr>
              <a:t>edge</a:t>
            </a:r>
          </a:p>
          <a:p>
            <a:pPr defTabSz="457200" eaLnBrk="1" hangingPunct="1"/>
            <a:endParaRPr lang="en-US" altLang="ja-JP" dirty="0">
              <a:solidFill>
                <a:srgbClr val="FFDB89"/>
              </a:solidFill>
              <a:latin typeface="Times" charset="0"/>
              <a:ea typeface="ＭＳ Ｐゴシック" charset="0"/>
              <a:cs typeface="ＭＳ Ｐゴシック" charset="0"/>
            </a:endParaRPr>
          </a:p>
          <a:p>
            <a:pPr defTabSz="457200" eaLnBrk="1" hangingPunct="1"/>
            <a:r>
              <a:rPr lang="en-US" altLang="ja-JP" dirty="0" smtClean="0">
                <a:solidFill>
                  <a:schemeClr val="bg1"/>
                </a:solidFill>
                <a:latin typeface="Times" charset="0"/>
                <a:ea typeface="ＭＳ Ｐゴシック" charset="0"/>
                <a:cs typeface="ＭＳ Ｐゴシック" charset="0"/>
              </a:rPr>
              <a:t>What is the evidence for global change in all of Earth’s systems, and is it natural or caused by humans?</a:t>
            </a:r>
            <a:endParaRPr lang="en-US" altLang="ja-JP" dirty="0">
              <a:solidFill>
                <a:schemeClr val="bg1"/>
              </a:solidFill>
              <a:latin typeface="Times" charset="0"/>
              <a:ea typeface="ＭＳ Ｐゴシック" charset="0"/>
              <a:cs typeface="ＭＳ Ｐゴシック" charset="0"/>
            </a:endParaRPr>
          </a:p>
          <a:p>
            <a:pPr defTabSz="457200" eaLnBrk="1" hangingPunct="1">
              <a:buFontTx/>
              <a:buNone/>
            </a:pPr>
            <a:endParaRPr lang="en-US" baseline="-25000" dirty="0">
              <a:solidFill>
                <a:schemeClr val="bg1"/>
              </a:solidFill>
              <a:latin typeface="Times" charset="0"/>
              <a:ea typeface="ＭＳ Ｐゴシック" charset="0"/>
              <a:cs typeface="ＭＳ Ｐゴシック" charset="0"/>
            </a:endParaRPr>
          </a:p>
          <a:p>
            <a:pPr defTabSz="457200" eaLnBrk="1" hangingPunct="1">
              <a:buFontTx/>
              <a:buNone/>
            </a:pPr>
            <a:endParaRPr lang="en-US" baseline="-25000" dirty="0">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idx="4294967295"/>
          </p:nvPr>
        </p:nvSpPr>
        <p:spPr>
          <a:xfrm>
            <a:off x="685800" y="30900"/>
            <a:ext cx="7772400" cy="1143000"/>
          </a:xfrm>
        </p:spPr>
        <p:txBody>
          <a:bodyPr/>
          <a:lstStyle/>
          <a:p>
            <a:pPr eaLnBrk="1" hangingPunct="1"/>
            <a:r>
              <a:rPr lang="en-US" sz="3200" dirty="0">
                <a:solidFill>
                  <a:schemeClr val="bg1"/>
                </a:solidFill>
                <a:latin typeface="Times" charset="0"/>
                <a:ea typeface="ＭＳ Ｐゴシック" charset="0"/>
                <a:cs typeface="ＭＳ Ｐゴシック" charset="0"/>
              </a:rPr>
              <a:t>Economic Growth Depends on Energy</a:t>
            </a:r>
            <a:endParaRPr lang="en-US" sz="4000" dirty="0">
              <a:solidFill>
                <a:schemeClr val="bg1"/>
              </a:solidFill>
              <a:latin typeface="Times" charset="0"/>
              <a:ea typeface="ＭＳ Ｐゴシック" charset="0"/>
              <a:cs typeface="ＭＳ Ｐゴシック" charset="0"/>
            </a:endParaRPr>
          </a:p>
        </p:txBody>
      </p:sp>
      <p:sp>
        <p:nvSpPr>
          <p:cNvPr id="120835" name="Content Placeholder 2"/>
          <p:cNvSpPr>
            <a:spLocks noGrp="1"/>
          </p:cNvSpPr>
          <p:nvPr>
            <p:ph idx="4294967295"/>
          </p:nvPr>
        </p:nvSpPr>
        <p:spPr>
          <a:xfrm>
            <a:off x="685800" y="1905000"/>
            <a:ext cx="7772400" cy="4114800"/>
          </a:xfrm>
        </p:spPr>
        <p:txBody>
          <a:bodyPr/>
          <a:lstStyle/>
          <a:p>
            <a:pPr defTabSz="457200" eaLnBrk="1" hangingPunct="1"/>
            <a:endParaRPr lang="en-US">
              <a:latin typeface="Times" charset="0"/>
              <a:ea typeface="ＭＳ Ｐゴシック" charset="0"/>
              <a:cs typeface="ＭＳ Ｐゴシック" charset="0"/>
            </a:endParaRPr>
          </a:p>
        </p:txBody>
      </p:sp>
      <p:pic>
        <p:nvPicPr>
          <p:cNvPr id="120836" name="Picture 3"/>
          <p:cNvPicPr>
            <a:picLocks noChangeAspect="1"/>
          </p:cNvPicPr>
          <p:nvPr/>
        </p:nvPicPr>
        <p:blipFill>
          <a:blip r:embed="rId3">
            <a:extLst>
              <a:ext uri="{28A0092B-C50C-407E-A947-70E740481C1C}">
                <a14:useLocalDpi xmlns:a14="http://schemas.microsoft.com/office/drawing/2010/main" val="0"/>
              </a:ext>
            </a:extLst>
          </a:blip>
          <a:srcRect b="45461"/>
          <a:stretch>
            <a:fillRect/>
          </a:stretch>
        </p:blipFill>
        <p:spPr bwMode="auto">
          <a:xfrm>
            <a:off x="685800" y="1066800"/>
            <a:ext cx="7772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ctrTitle" idx="4294967295"/>
          </p:nvPr>
        </p:nvSpPr>
        <p:spPr>
          <a:xfrm>
            <a:off x="685800" y="2130425"/>
            <a:ext cx="7772400" cy="1470025"/>
          </a:xfrm>
        </p:spPr>
        <p:txBody>
          <a:bodyPr/>
          <a:lstStyle/>
          <a:p>
            <a:pPr eaLnBrk="1" hangingPunct="1"/>
            <a:endParaRPr lang="en-US">
              <a:latin typeface="Times" charset="0"/>
              <a:ea typeface="ＭＳ Ｐゴシック" charset="0"/>
              <a:cs typeface="ＭＳ Ｐゴシック" charset="0"/>
            </a:endParaRPr>
          </a:p>
        </p:txBody>
      </p:sp>
      <p:sp>
        <p:nvSpPr>
          <p:cNvPr id="122883" name="Subtitle 2"/>
          <p:cNvSpPr>
            <a:spLocks noGrp="1"/>
          </p:cNvSpPr>
          <p:nvPr>
            <p:ph type="subTitle" idx="4294967295"/>
          </p:nvPr>
        </p:nvSpPr>
        <p:spPr>
          <a:xfrm>
            <a:off x="1549400" y="4059238"/>
            <a:ext cx="6045200" cy="1593850"/>
          </a:xfrm>
        </p:spPr>
        <p:txBody>
          <a:bodyPr/>
          <a:lstStyle/>
          <a:p>
            <a:pPr marL="0" indent="0" algn="ctr" defTabSz="457200" eaLnBrk="1" hangingPunct="1">
              <a:buFontTx/>
              <a:buNone/>
            </a:pPr>
            <a:endParaRPr lang="en-US">
              <a:solidFill>
                <a:srgbClr val="898989"/>
              </a:solidFill>
              <a:latin typeface="Times" charset="0"/>
              <a:ea typeface="ＭＳ Ｐゴシック" charset="0"/>
              <a:cs typeface="ＭＳ Ｐゴシック" charset="0"/>
            </a:endParaRPr>
          </a:p>
        </p:txBody>
      </p:sp>
      <p:pic>
        <p:nvPicPr>
          <p:cNvPr id="1228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169863"/>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685800" y="228600"/>
            <a:ext cx="7772400" cy="838200"/>
          </a:xfrm>
          <a:effectLst>
            <a:outerShdw blurRad="63500" dist="35921" dir="2700000" algn="ctr" rotWithShape="0">
              <a:schemeClr val="bg2">
                <a:alpha val="50000"/>
              </a:schemeClr>
            </a:outerShdw>
          </a:effectLst>
        </p:spPr>
        <p:txBody>
          <a:bodyPr lIns="92075" tIns="46038" rIns="92075" bIns="46038"/>
          <a:lstStyle/>
          <a:p>
            <a:pPr>
              <a:defRPr/>
            </a:pPr>
            <a:r>
              <a:rPr kumimoji="1" lang="en-US" sz="3600">
                <a:solidFill>
                  <a:srgbClr val="FFFF66"/>
                </a:solidFill>
                <a:latin typeface="Times New Roman" charset="0"/>
              </a:rPr>
              <a:t>The Drake Equation</a:t>
            </a:r>
            <a:endParaRPr kumimoji="1" lang="en-US" sz="3600">
              <a:latin typeface="Times New Roman" charset="0"/>
            </a:endParaRPr>
          </a:p>
        </p:txBody>
      </p:sp>
      <p:sp>
        <p:nvSpPr>
          <p:cNvPr id="273411" name="Text Box 3"/>
          <p:cNvSpPr txBox="1">
            <a:spLocks noChangeArrowheads="1"/>
          </p:cNvSpPr>
          <p:nvPr/>
        </p:nvSpPr>
        <p:spPr bwMode="auto">
          <a:xfrm>
            <a:off x="533400" y="1219200"/>
            <a:ext cx="8077200" cy="762000"/>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4400" smtClean="0"/>
              <a:t>N = N</a:t>
            </a:r>
            <a:r>
              <a:rPr kumimoji="0" lang="en-US" sz="4400" baseline="-25000" smtClean="0"/>
              <a:t>g</a:t>
            </a:r>
            <a:r>
              <a:rPr kumimoji="0" lang="en-US" sz="4400" smtClean="0"/>
              <a:t> * f</a:t>
            </a:r>
            <a:r>
              <a:rPr kumimoji="0" lang="en-US" sz="4400" baseline="-25000" smtClean="0"/>
              <a:t>p</a:t>
            </a:r>
            <a:r>
              <a:rPr kumimoji="0" lang="en-US" sz="4400" smtClean="0"/>
              <a:t> * n</a:t>
            </a:r>
            <a:r>
              <a:rPr kumimoji="0" lang="en-US" sz="4400" baseline="-25000" smtClean="0"/>
              <a:t>L</a:t>
            </a:r>
            <a:r>
              <a:rPr kumimoji="0" lang="en-US" sz="4400" smtClean="0"/>
              <a:t> * f</a:t>
            </a:r>
            <a:r>
              <a:rPr kumimoji="0" lang="en-US" sz="4400" baseline="-25000" smtClean="0"/>
              <a:t>L</a:t>
            </a:r>
            <a:r>
              <a:rPr kumimoji="0" lang="en-US" sz="4400" smtClean="0"/>
              <a:t> * f</a:t>
            </a:r>
            <a:r>
              <a:rPr kumimoji="0" lang="en-US" sz="4400" baseline="-25000" smtClean="0"/>
              <a:t>I</a:t>
            </a:r>
            <a:r>
              <a:rPr kumimoji="0" lang="en-US" sz="4400" smtClean="0"/>
              <a:t> * f</a:t>
            </a:r>
            <a:r>
              <a:rPr kumimoji="0" lang="en-US" sz="4400" baseline="-25000" smtClean="0"/>
              <a:t>TC</a:t>
            </a:r>
            <a:r>
              <a:rPr kumimoji="0" lang="en-US" sz="4400" smtClean="0"/>
              <a:t> * f</a:t>
            </a:r>
            <a:r>
              <a:rPr kumimoji="0" lang="en-US" sz="4400" baseline="-25000" smtClean="0"/>
              <a:t>TL</a:t>
            </a:r>
            <a:endParaRPr kumimoji="0" lang="en-US" sz="4400" smtClean="0"/>
          </a:p>
        </p:txBody>
      </p:sp>
      <p:sp>
        <p:nvSpPr>
          <p:cNvPr id="273412" name="Text Box 4"/>
          <p:cNvSpPr txBox="1">
            <a:spLocks noChangeArrowheads="1"/>
          </p:cNvSpPr>
          <p:nvPr/>
        </p:nvSpPr>
        <p:spPr bwMode="auto">
          <a:xfrm>
            <a:off x="685800" y="2209800"/>
            <a:ext cx="7315200" cy="1570038"/>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3200" dirty="0" smtClean="0">
                <a:solidFill>
                  <a:srgbClr val="FFFF66"/>
                </a:solidFill>
              </a:rPr>
              <a:t>But if intelligent species are as clueless as we are about our relation to the planet, and last only 100,000 years…</a:t>
            </a:r>
          </a:p>
        </p:txBody>
      </p:sp>
      <p:sp>
        <p:nvSpPr>
          <p:cNvPr id="273413" name="Text Box 5"/>
          <p:cNvSpPr txBox="1">
            <a:spLocks noChangeArrowheads="1"/>
          </p:cNvSpPr>
          <p:nvPr/>
        </p:nvSpPr>
        <p:spPr bwMode="auto">
          <a:xfrm>
            <a:off x="533400" y="3886200"/>
            <a:ext cx="7543800" cy="2586038"/>
          </a:xfrm>
          <a:prstGeom prst="rect">
            <a:avLst/>
          </a:prstGeom>
          <a:noFill/>
          <a:ln w="12700">
            <a:noFill/>
            <a:miter lim="800000"/>
            <a:headEnd type="none" w="sm" len="sm"/>
            <a:tailEnd type="none" w="sm" len="sm"/>
          </a:ln>
          <a:effectLst>
            <a:outerShdw blurRad="63500" dist="38099" dir="2700000" algn="ctr" rotWithShape="0">
              <a:schemeClr val="bg2">
                <a:alpha val="50000"/>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defRPr/>
            </a:pPr>
            <a:r>
              <a:rPr kumimoji="0" lang="en-US" sz="3600" dirty="0" smtClean="0"/>
              <a:t>N =       </a:t>
            </a:r>
            <a:r>
              <a:rPr kumimoji="0" lang="en-US" sz="3600" dirty="0" smtClean="0">
                <a:solidFill>
                  <a:srgbClr val="FFFF66"/>
                </a:solidFill>
              </a:rPr>
              <a:t>0.4</a:t>
            </a:r>
          </a:p>
          <a:p>
            <a:pPr>
              <a:spcBef>
                <a:spcPct val="50000"/>
              </a:spcBef>
              <a:defRPr/>
            </a:pPr>
            <a:r>
              <a:rPr kumimoji="0" lang="en-US" sz="3600" dirty="0" smtClean="0">
                <a:solidFill>
                  <a:srgbClr val="FFFF66"/>
                </a:solidFill>
              </a:rPr>
              <a:t>We are likely alone in the galaxy. </a:t>
            </a:r>
            <a:r>
              <a:rPr kumimoji="0" lang="en-US" sz="3600" dirty="0">
                <a:solidFill>
                  <a:srgbClr val="FFFF66"/>
                </a:solidFill>
              </a:rPr>
              <a:t> </a:t>
            </a:r>
            <a:r>
              <a:rPr kumimoji="0" lang="en-US" sz="3600" dirty="0" smtClean="0">
                <a:solidFill>
                  <a:srgbClr val="FFFF66"/>
                </a:solidFill>
              </a:rPr>
              <a:t>About half the time there is one intelligent civilization that is present</a:t>
            </a:r>
            <a:endParaRPr kumimoji="0" lang="en-US" sz="3600" baseline="-25000" dirty="0" smtClean="0"/>
          </a:p>
        </p:txBody>
      </p:sp>
      <p:sp>
        <p:nvSpPr>
          <p:cNvPr id="273415" name="Line 7"/>
          <p:cNvSpPr>
            <a:spLocks noChangeShapeType="1"/>
          </p:cNvSpPr>
          <p:nvPr/>
        </p:nvSpPr>
        <p:spPr bwMode="auto">
          <a:xfrm>
            <a:off x="2819400" y="914400"/>
            <a:ext cx="3581400" cy="0"/>
          </a:xfrm>
          <a:prstGeom prst="line">
            <a:avLst/>
          </a:prstGeom>
          <a:noFill/>
          <a:ln w="12700">
            <a:solidFill>
              <a:srgbClr val="FFFF66"/>
            </a:solidFill>
            <a:round/>
            <a:headEnd type="none" w="sm" len="sm"/>
            <a:tailEnd type="none" w="sm" len="sm"/>
          </a:ln>
          <a:effectLst>
            <a:outerShdw blurRad="63500" dist="38099" dir="2700000" algn="ctr" rotWithShape="0">
              <a:schemeClr val="bg2">
                <a:alpha val="50000"/>
              </a:schemeClr>
            </a:outerShdw>
          </a:effectLst>
        </p:spPr>
        <p:txBody>
          <a:bodyPr wrap="none" anchor="ctr"/>
          <a:lstStyle/>
          <a:p>
            <a:pPr>
              <a:defRPr/>
            </a:pPr>
            <a:endParaRPr lang="en-US">
              <a:latin typeface="Times New Roman" pitchFamily="-108" charset="0"/>
              <a:ea typeface="+mn-ea"/>
              <a:cs typeface="+mn-cs"/>
            </a:endParaRPr>
          </a:p>
        </p:txBody>
      </p:sp>
    </p:spTree>
    <p:extLst>
      <p:ext uri="{BB962C8B-B14F-4D97-AF65-F5344CB8AC3E}">
        <p14:creationId xmlns:p14="http://schemas.microsoft.com/office/powerpoint/2010/main" val="2730027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3412">
                                            <p:txEl>
                                              <p:pRg st="0" end="0"/>
                                            </p:txEl>
                                          </p:spTgt>
                                        </p:tgtEl>
                                        <p:attrNameLst>
                                          <p:attrName>style.visibility</p:attrName>
                                        </p:attrNameLst>
                                      </p:cBhvr>
                                      <p:to>
                                        <p:strVal val="visible"/>
                                      </p:to>
                                    </p:set>
                                    <p:anim calcmode="lin" valueType="num">
                                      <p:cBhvr additive="base">
                                        <p:cTn id="7" dur="500" fill="hold"/>
                                        <p:tgtEl>
                                          <p:spTgt spid="2734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34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3413">
                                            <p:txEl>
                                              <p:pRg st="0" end="0"/>
                                            </p:txEl>
                                          </p:spTgt>
                                        </p:tgtEl>
                                        <p:attrNameLst>
                                          <p:attrName>style.visibility</p:attrName>
                                        </p:attrNameLst>
                                      </p:cBhvr>
                                      <p:to>
                                        <p:strVal val="visible"/>
                                      </p:to>
                                    </p:set>
                                    <p:anim calcmode="lin" valueType="num">
                                      <p:cBhvr additive="base">
                                        <p:cTn id="13" dur="500" fill="hold"/>
                                        <p:tgtEl>
                                          <p:spTgt spid="2734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34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3413">
                                            <p:txEl>
                                              <p:pRg st="1" end="1"/>
                                            </p:txEl>
                                          </p:spTgt>
                                        </p:tgtEl>
                                        <p:attrNameLst>
                                          <p:attrName>style.visibility</p:attrName>
                                        </p:attrNameLst>
                                      </p:cBhvr>
                                      <p:to>
                                        <p:strVal val="visible"/>
                                      </p:to>
                                    </p:set>
                                    <p:anim calcmode="lin" valueType="num">
                                      <p:cBhvr additive="base">
                                        <p:cTn id="19" dur="500" fill="hold"/>
                                        <p:tgtEl>
                                          <p:spTgt spid="2734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341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build="p" autoUpdateAnimBg="0"/>
      <p:bldP spid="27341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21800"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Line 3"/>
          <p:cNvSpPr>
            <a:spLocks noChangeShapeType="1"/>
          </p:cNvSpPr>
          <p:nvPr/>
        </p:nvSpPr>
        <p:spPr bwMode="auto">
          <a:xfrm flipV="1">
            <a:off x="5791200" y="990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a:extLst>
              <a:ext uri="{28A0092B-C50C-407E-A947-70E740481C1C}">
                <a14:useLocalDpi xmlns:a14="http://schemas.microsoft.com/office/drawing/2010/main" val="0"/>
              </a:ext>
            </a:extLst>
          </a:blip>
          <a:srcRect b="29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3"/>
          <p:cNvSpPr txBox="1">
            <a:spLocks noChangeArrowheads="1"/>
          </p:cNvSpPr>
          <p:nvPr/>
        </p:nvSpPr>
        <p:spPr bwMode="auto">
          <a:xfrm>
            <a:off x="347663" y="304800"/>
            <a:ext cx="333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sz="3200" b="1" i="1">
                <a:solidFill>
                  <a:srgbClr val="0099FF"/>
                </a:solidFill>
                <a:latin typeface="Palatino" charset="0"/>
                <a:cs typeface="Times" charset="0"/>
              </a:rPr>
              <a:t>RELATIVE TIME</a:t>
            </a:r>
            <a:endParaRPr kumimoji="1" lang="en-US" sz="3200" i="1">
              <a:solidFill>
                <a:srgbClr val="FFCC00"/>
              </a:solidFill>
              <a:latin typeface="Times New Roman" charset="0"/>
              <a:cs typeface="Times" charset="0"/>
            </a:endParaRPr>
          </a:p>
        </p:txBody>
      </p:sp>
      <p:sp>
        <p:nvSpPr>
          <p:cNvPr id="153604" name="Line 4"/>
          <p:cNvSpPr>
            <a:spLocks noChangeShapeType="1"/>
          </p:cNvSpPr>
          <p:nvPr/>
        </p:nvSpPr>
        <p:spPr bwMode="auto">
          <a:xfrm>
            <a:off x="457200" y="1447800"/>
            <a:ext cx="8153400"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605" name="Text Box 5"/>
          <p:cNvSpPr txBox="1">
            <a:spLocks noChangeArrowheads="1"/>
          </p:cNvSpPr>
          <p:nvPr/>
        </p:nvSpPr>
        <p:spPr bwMode="auto">
          <a:xfrm>
            <a:off x="479425" y="3644900"/>
            <a:ext cx="77660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CC00"/>
              </a:buClr>
              <a:buFontTx/>
              <a:buChar char="•"/>
            </a:pPr>
            <a:r>
              <a:rPr kumimoji="1" lang="en-US" sz="2800">
                <a:solidFill>
                  <a:schemeClr val="bg1"/>
                </a:solidFill>
                <a:latin typeface="Palatino" charset="0"/>
                <a:cs typeface="Times" charset="0"/>
              </a:rPr>
              <a:t> </a:t>
            </a:r>
            <a:r>
              <a:rPr kumimoji="1" lang="en-US" sz="2800">
                <a:solidFill>
                  <a:srgbClr val="FBC327"/>
                </a:solidFill>
                <a:latin typeface="Palatino" charset="0"/>
                <a:cs typeface="Times" charset="0"/>
              </a:rPr>
              <a:t>e.g A homo-centric view of </a:t>
            </a:r>
            <a:r>
              <a:rPr kumimoji="1" lang="ja-JP" altLang="en-US" sz="2800">
                <a:solidFill>
                  <a:srgbClr val="FBC327"/>
                </a:solidFill>
                <a:latin typeface="Palatino" charset="0"/>
                <a:cs typeface="Times" charset="0"/>
              </a:rPr>
              <a:t>“</a:t>
            </a:r>
            <a:r>
              <a:rPr kumimoji="1" lang="en-US" sz="2800">
                <a:solidFill>
                  <a:srgbClr val="FBC327"/>
                </a:solidFill>
                <a:latin typeface="Palatino" charset="0"/>
                <a:cs typeface="Times" charset="0"/>
              </a:rPr>
              <a:t>Dog Years</a:t>
            </a:r>
            <a:r>
              <a:rPr kumimoji="1" lang="ja-JP" altLang="en-US" sz="2800">
                <a:solidFill>
                  <a:srgbClr val="FBC327"/>
                </a:solidFill>
                <a:latin typeface="Palatino" charset="0"/>
                <a:cs typeface="Times" charset="0"/>
              </a:rPr>
              <a:t>”</a:t>
            </a:r>
            <a:r>
              <a:rPr kumimoji="1" lang="en-US" sz="2800">
                <a:solidFill>
                  <a:srgbClr val="FBC327"/>
                </a:solidFill>
                <a:latin typeface="Palatino" charset="0"/>
                <a:cs typeface="Times" charset="0"/>
              </a:rPr>
              <a:t> </a:t>
            </a:r>
          </a:p>
          <a:p>
            <a:pPr lvl="1">
              <a:buClr>
                <a:srgbClr val="FFCC00"/>
              </a:buClr>
              <a:buFontTx/>
              <a:buChar char="•"/>
            </a:pPr>
            <a:r>
              <a:rPr kumimoji="1" lang="en-US" sz="2800">
                <a:solidFill>
                  <a:srgbClr val="FBC327"/>
                </a:solidFill>
                <a:latin typeface="Palatino" charset="0"/>
                <a:cs typeface="Times" charset="0"/>
              </a:rPr>
              <a:t>Man: Dog is 7:1</a:t>
            </a:r>
          </a:p>
          <a:p>
            <a:pPr>
              <a:buClr>
                <a:srgbClr val="FFCC00"/>
              </a:buClr>
              <a:buFontTx/>
              <a:buChar char="•"/>
            </a:pPr>
            <a:r>
              <a:rPr kumimoji="1" lang="en-US" sz="2800">
                <a:solidFill>
                  <a:srgbClr val="FBC327"/>
                </a:solidFill>
                <a:latin typeface="Palatino" charset="0"/>
                <a:cs typeface="Times" charset="0"/>
              </a:rPr>
              <a:t> </a:t>
            </a:r>
            <a:r>
              <a:rPr kumimoji="1" lang="ja-JP" altLang="en-US" sz="2800">
                <a:solidFill>
                  <a:srgbClr val="FBC327"/>
                </a:solidFill>
                <a:latin typeface="Palatino" charset="0"/>
                <a:cs typeface="Times" charset="0"/>
              </a:rPr>
              <a:t>“</a:t>
            </a:r>
            <a:r>
              <a:rPr kumimoji="1" lang="en-US" sz="2800">
                <a:solidFill>
                  <a:srgbClr val="FBC327"/>
                </a:solidFill>
                <a:latin typeface="Palatino" charset="0"/>
                <a:cs typeface="Times" charset="0"/>
              </a:rPr>
              <a:t>Earth Years</a:t>
            </a:r>
            <a:r>
              <a:rPr kumimoji="1" lang="ja-JP" altLang="en-US" sz="2800">
                <a:solidFill>
                  <a:srgbClr val="FBC327"/>
                </a:solidFill>
                <a:latin typeface="Palatino" charset="0"/>
                <a:cs typeface="Times" charset="0"/>
              </a:rPr>
              <a:t>”</a:t>
            </a:r>
            <a:r>
              <a:rPr kumimoji="1" lang="en-US" sz="2800">
                <a:solidFill>
                  <a:srgbClr val="FBC327"/>
                </a:solidFill>
                <a:latin typeface="Palatino" charset="0"/>
                <a:cs typeface="Times" charset="0"/>
              </a:rPr>
              <a:t>  </a:t>
            </a:r>
          </a:p>
          <a:p>
            <a:pPr lvl="1">
              <a:buClr>
                <a:srgbClr val="FFCC00"/>
              </a:buClr>
              <a:buFontTx/>
              <a:buChar char="•"/>
            </a:pPr>
            <a:r>
              <a:rPr kumimoji="1" lang="en-US" sz="2800">
                <a:solidFill>
                  <a:srgbClr val="FBC327"/>
                </a:solidFill>
                <a:latin typeface="Palatino" charset="0"/>
                <a:cs typeface="Times" charset="0"/>
              </a:rPr>
              <a:t>Earth: Man is 100,000,000:1</a:t>
            </a:r>
          </a:p>
          <a:p>
            <a:pPr>
              <a:buClr>
                <a:srgbClr val="FFCC00"/>
              </a:buClr>
              <a:buFontTx/>
              <a:buChar char="•"/>
            </a:pPr>
            <a:r>
              <a:rPr kumimoji="1" lang="en-US" sz="2800">
                <a:solidFill>
                  <a:srgbClr val="FBC327"/>
                </a:solidFill>
                <a:latin typeface="Palatino" charset="0"/>
                <a:cs typeface="Times" charset="0"/>
              </a:rPr>
              <a:t> One </a:t>
            </a:r>
            <a:r>
              <a:rPr kumimoji="1" lang="ja-JP" altLang="en-US" sz="2800">
                <a:solidFill>
                  <a:srgbClr val="FBC327"/>
                </a:solidFill>
                <a:latin typeface="Palatino" charset="0"/>
                <a:cs typeface="Times" charset="0"/>
              </a:rPr>
              <a:t>“</a:t>
            </a:r>
            <a:r>
              <a:rPr kumimoji="1" lang="en-US" sz="2800">
                <a:solidFill>
                  <a:srgbClr val="FBC327"/>
                </a:solidFill>
                <a:latin typeface="Palatino" charset="0"/>
                <a:cs typeface="Times" charset="0"/>
              </a:rPr>
              <a:t>relative year</a:t>
            </a:r>
            <a:r>
              <a:rPr kumimoji="1" lang="ja-JP" altLang="en-US" sz="2800">
                <a:solidFill>
                  <a:srgbClr val="FBC327"/>
                </a:solidFill>
                <a:latin typeface="Palatino" charset="0"/>
                <a:cs typeface="Times" charset="0"/>
              </a:rPr>
              <a:t>”</a:t>
            </a:r>
            <a:r>
              <a:rPr kumimoji="1" lang="en-US" sz="2800">
                <a:solidFill>
                  <a:srgbClr val="FBC327"/>
                </a:solidFill>
                <a:latin typeface="Palatino" charset="0"/>
                <a:cs typeface="Times" charset="0"/>
              </a:rPr>
              <a:t> for the earth is 100 million  human years</a:t>
            </a:r>
            <a:endParaRPr kumimoji="1" lang="en-US">
              <a:solidFill>
                <a:srgbClr val="FF0066"/>
              </a:solidFill>
              <a:latin typeface="Palatino" charset="0"/>
              <a:cs typeface="Times" charset="0"/>
            </a:endParaRPr>
          </a:p>
        </p:txBody>
      </p:sp>
      <p:sp>
        <p:nvSpPr>
          <p:cNvPr id="153606" name="Text Box 6"/>
          <p:cNvSpPr txBox="1">
            <a:spLocks noChangeArrowheads="1"/>
          </p:cNvSpPr>
          <p:nvPr/>
        </p:nvSpPr>
        <p:spPr bwMode="auto">
          <a:xfrm>
            <a:off x="411163" y="1739900"/>
            <a:ext cx="71850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sz="3200" b="1" i="1">
                <a:solidFill>
                  <a:srgbClr val="FFCC00"/>
                </a:solidFill>
                <a:latin typeface="Palatino" charset="0"/>
                <a:cs typeface="Times" charset="0"/>
              </a:rPr>
              <a:t>What is the duration of events relative</a:t>
            </a:r>
          </a:p>
          <a:p>
            <a:r>
              <a:rPr kumimoji="1" lang="en-US" sz="3200" b="1" i="1">
                <a:solidFill>
                  <a:srgbClr val="FFCC00"/>
                </a:solidFill>
                <a:latin typeface="Palatino" charset="0"/>
                <a:cs typeface="Times" charset="0"/>
              </a:rPr>
              <a:t>to the total lifetime of the system?</a:t>
            </a:r>
          </a:p>
          <a:p>
            <a:endParaRPr kumimoji="1" lang="en-US" sz="3200" b="1" i="1">
              <a:solidFill>
                <a:srgbClr val="FFCC00"/>
              </a:solidFill>
              <a:latin typeface="Times New Roman" charset="0"/>
              <a:cs typeface="Times" charset="0"/>
            </a:endParaRPr>
          </a:p>
        </p:txBody>
      </p:sp>
      <p:sp>
        <p:nvSpPr>
          <p:cNvPr id="153607" name="Line 7"/>
          <p:cNvSpPr>
            <a:spLocks noChangeShapeType="1"/>
          </p:cNvSpPr>
          <p:nvPr/>
        </p:nvSpPr>
        <p:spPr bwMode="auto">
          <a:xfrm>
            <a:off x="393700" y="3352800"/>
            <a:ext cx="8153400"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58878656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b="29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3"/>
          <p:cNvSpPr txBox="1">
            <a:spLocks noChangeArrowheads="1"/>
          </p:cNvSpPr>
          <p:nvPr/>
        </p:nvSpPr>
        <p:spPr bwMode="auto">
          <a:xfrm>
            <a:off x="347663" y="304800"/>
            <a:ext cx="333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sz="3200" b="1" i="1">
                <a:solidFill>
                  <a:srgbClr val="F8EF45"/>
                </a:solidFill>
                <a:latin typeface="Palatino" charset="0"/>
                <a:cs typeface="Times" charset="0"/>
              </a:rPr>
              <a:t>RELATIVE TIME</a:t>
            </a:r>
            <a:endParaRPr kumimoji="1" lang="en-US" sz="3200" i="1">
              <a:solidFill>
                <a:srgbClr val="F8EF45"/>
              </a:solidFill>
              <a:latin typeface="Times New Roman" charset="0"/>
              <a:cs typeface="Times" charset="0"/>
            </a:endParaRPr>
          </a:p>
        </p:txBody>
      </p:sp>
      <p:sp>
        <p:nvSpPr>
          <p:cNvPr id="155652" name="Line 4"/>
          <p:cNvSpPr>
            <a:spLocks noChangeShapeType="1"/>
          </p:cNvSpPr>
          <p:nvPr/>
        </p:nvSpPr>
        <p:spPr bwMode="auto">
          <a:xfrm>
            <a:off x="457200" y="1447800"/>
            <a:ext cx="8153400"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53" name="Text Box 5"/>
          <p:cNvSpPr txBox="1">
            <a:spLocks noChangeArrowheads="1"/>
          </p:cNvSpPr>
          <p:nvPr/>
        </p:nvSpPr>
        <p:spPr bwMode="auto">
          <a:xfrm>
            <a:off x="411163" y="1739900"/>
            <a:ext cx="72088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sz="3200" b="1" i="1">
                <a:solidFill>
                  <a:srgbClr val="F8EF45"/>
                </a:solidFill>
                <a:latin typeface="Palatino" charset="0"/>
                <a:cs typeface="Times" charset="0"/>
              </a:rPr>
              <a:t>What are the relative durations of the stages of life?</a:t>
            </a:r>
          </a:p>
          <a:p>
            <a:endParaRPr kumimoji="1" lang="en-US" sz="3200" b="1" i="1">
              <a:solidFill>
                <a:srgbClr val="F8EF45"/>
              </a:solidFill>
              <a:latin typeface="Times New Roman" charset="0"/>
              <a:cs typeface="Times" charset="0"/>
            </a:endParaRPr>
          </a:p>
        </p:txBody>
      </p:sp>
      <p:sp>
        <p:nvSpPr>
          <p:cNvPr id="155654" name="Line 6"/>
          <p:cNvSpPr>
            <a:spLocks noChangeShapeType="1"/>
          </p:cNvSpPr>
          <p:nvPr/>
        </p:nvSpPr>
        <p:spPr bwMode="auto">
          <a:xfrm>
            <a:off x="393700" y="3352800"/>
            <a:ext cx="8153400"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55" name="Text Box 7"/>
          <p:cNvSpPr txBox="1">
            <a:spLocks noChangeArrowheads="1"/>
          </p:cNvSpPr>
          <p:nvPr/>
        </p:nvSpPr>
        <p:spPr bwMode="auto">
          <a:xfrm>
            <a:off x="746125" y="3546475"/>
            <a:ext cx="7712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chemeClr val="bg1"/>
                </a:solidFill>
                <a:latin typeface="Times New Roman" charset="0"/>
              </a:rPr>
              <a:t>Birth              Youth                  Maturity                      Death</a:t>
            </a:r>
          </a:p>
        </p:txBody>
      </p:sp>
      <p:sp>
        <p:nvSpPr>
          <p:cNvPr id="155656" name="Text Box 8"/>
          <p:cNvSpPr txBox="1">
            <a:spLocks noChangeArrowheads="1"/>
          </p:cNvSpPr>
          <p:nvPr/>
        </p:nvSpPr>
        <p:spPr bwMode="auto">
          <a:xfrm>
            <a:off x="1371600" y="4114800"/>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chemeClr val="bg1"/>
                </a:solidFill>
                <a:latin typeface="Times New Roman" charset="0"/>
              </a:rPr>
              <a:t>0                     10                      50                               100</a:t>
            </a:r>
          </a:p>
        </p:txBody>
      </p:sp>
      <p:sp>
        <p:nvSpPr>
          <p:cNvPr id="155657" name="Text Box 9"/>
          <p:cNvSpPr txBox="1">
            <a:spLocks noChangeArrowheads="1"/>
          </p:cNvSpPr>
          <p:nvPr/>
        </p:nvSpPr>
        <p:spPr bwMode="auto">
          <a:xfrm>
            <a:off x="60325" y="4079875"/>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chemeClr val="bg1"/>
                </a:solidFill>
                <a:latin typeface="Times New Roman" charset="0"/>
              </a:rPr>
              <a:t>Human</a:t>
            </a:r>
          </a:p>
        </p:txBody>
      </p:sp>
      <p:sp>
        <p:nvSpPr>
          <p:cNvPr id="155658" name="Text Box 10"/>
          <p:cNvSpPr txBox="1">
            <a:spLocks noChangeArrowheads="1"/>
          </p:cNvSpPr>
          <p:nvPr/>
        </p:nvSpPr>
        <p:spPr bwMode="auto">
          <a:xfrm>
            <a:off x="152400" y="4800600"/>
            <a:ext cx="785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chemeClr val="bg1"/>
                </a:solidFill>
                <a:latin typeface="Times New Roman" charset="0"/>
              </a:rPr>
              <a:t>Dog </a:t>
            </a:r>
          </a:p>
        </p:txBody>
      </p:sp>
      <p:sp>
        <p:nvSpPr>
          <p:cNvPr id="155659" name="Text Box 11"/>
          <p:cNvSpPr txBox="1">
            <a:spLocks noChangeArrowheads="1"/>
          </p:cNvSpPr>
          <p:nvPr/>
        </p:nvSpPr>
        <p:spPr bwMode="auto">
          <a:xfrm>
            <a:off x="1371600" y="4800600"/>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chemeClr val="bg1"/>
                </a:solidFill>
                <a:latin typeface="Times New Roman" charset="0"/>
              </a:rPr>
              <a:t>0                1                      5                       10                 15</a:t>
            </a:r>
          </a:p>
        </p:txBody>
      </p:sp>
      <p:sp>
        <p:nvSpPr>
          <p:cNvPr id="155660" name="Text Box 12"/>
          <p:cNvSpPr txBox="1">
            <a:spLocks noChangeArrowheads="1"/>
          </p:cNvSpPr>
          <p:nvPr/>
        </p:nvSpPr>
        <p:spPr bwMode="auto">
          <a:xfrm>
            <a:off x="152400" y="55626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chemeClr val="bg1"/>
                </a:solidFill>
                <a:latin typeface="Times New Roman" charset="0"/>
              </a:rPr>
              <a:t>Earth</a:t>
            </a:r>
          </a:p>
        </p:txBody>
      </p:sp>
      <p:sp>
        <p:nvSpPr>
          <p:cNvPr id="155661" name="Text Box 13"/>
          <p:cNvSpPr txBox="1">
            <a:spLocks noChangeArrowheads="1"/>
          </p:cNvSpPr>
          <p:nvPr/>
        </p:nvSpPr>
        <p:spPr bwMode="auto">
          <a:xfrm>
            <a:off x="1371600" y="5486400"/>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chemeClr val="bg1"/>
                </a:solidFill>
                <a:latin typeface="Times New Roman" charset="0"/>
              </a:rPr>
              <a:t>0                 1 Billion                5  billion                 10 Bill.</a:t>
            </a:r>
          </a:p>
        </p:txBody>
      </p:sp>
      <p:sp>
        <p:nvSpPr>
          <p:cNvPr id="155662" name="Rectangle 14"/>
          <p:cNvSpPr>
            <a:spLocks noChangeArrowheads="1"/>
          </p:cNvSpPr>
          <p:nvPr/>
        </p:nvSpPr>
        <p:spPr bwMode="auto">
          <a:xfrm>
            <a:off x="1295400" y="4114800"/>
            <a:ext cx="7239000" cy="4572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155663" name="Rectangle 15"/>
          <p:cNvSpPr>
            <a:spLocks noChangeArrowheads="1"/>
          </p:cNvSpPr>
          <p:nvPr/>
        </p:nvSpPr>
        <p:spPr bwMode="auto">
          <a:xfrm>
            <a:off x="1295400" y="4800600"/>
            <a:ext cx="7239000" cy="4572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155664" name="Line 17"/>
          <p:cNvSpPr>
            <a:spLocks noChangeShapeType="1"/>
          </p:cNvSpPr>
          <p:nvPr/>
        </p:nvSpPr>
        <p:spPr bwMode="auto">
          <a:xfrm>
            <a:off x="5105400" y="5486400"/>
            <a:ext cx="0" cy="457200"/>
          </a:xfrm>
          <a:prstGeom prst="line">
            <a:avLst/>
          </a:prstGeom>
          <a:noFill/>
          <a:ln w="984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65" name="Text Box 18"/>
          <p:cNvSpPr txBox="1">
            <a:spLocks noChangeArrowheads="1"/>
          </p:cNvSpPr>
          <p:nvPr/>
        </p:nvSpPr>
        <p:spPr bwMode="auto">
          <a:xfrm>
            <a:off x="4495800" y="586740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rgbClr val="F8EF45"/>
                </a:solidFill>
                <a:latin typeface="Times New Roman" charset="0"/>
              </a:rPr>
              <a:t>Present</a:t>
            </a:r>
            <a:endParaRPr kumimoji="1" lang="en-US">
              <a:latin typeface="Times New Roman" charset="0"/>
            </a:endParaRPr>
          </a:p>
        </p:txBody>
      </p:sp>
      <p:sp>
        <p:nvSpPr>
          <p:cNvPr id="155666" name="Text Box 19"/>
          <p:cNvSpPr txBox="1">
            <a:spLocks noChangeArrowheads="1"/>
          </p:cNvSpPr>
          <p:nvPr/>
        </p:nvSpPr>
        <p:spPr bwMode="auto">
          <a:xfrm>
            <a:off x="1066800" y="6175375"/>
            <a:ext cx="792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a:solidFill>
                  <a:srgbClr val="F8EF45"/>
                </a:solidFill>
                <a:latin typeface="Times New Roman" charset="0"/>
              </a:rPr>
              <a:t>100 million years for Earth corresponds to one year for humans</a:t>
            </a:r>
          </a:p>
        </p:txBody>
      </p:sp>
      <p:sp>
        <p:nvSpPr>
          <p:cNvPr id="155667" name="Rectangle 20"/>
          <p:cNvSpPr>
            <a:spLocks noChangeArrowheads="1"/>
          </p:cNvSpPr>
          <p:nvPr/>
        </p:nvSpPr>
        <p:spPr bwMode="auto">
          <a:xfrm>
            <a:off x="1295400" y="5486400"/>
            <a:ext cx="7239000" cy="4572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58114827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background_map.jpg                                             0000CB22&#10;Steve Olivier                  B47AB78E:"/>
          <p:cNvPicPr>
            <a:picLocks noChangeAspect="1" noChangeArrowheads="1"/>
          </p:cNvPicPr>
          <p:nvPr/>
        </p:nvPicPr>
        <p:blipFill>
          <a:blip r:embed="rId2">
            <a:extLst>
              <a:ext uri="{28A0092B-C50C-407E-A947-70E740481C1C}">
                <a14:useLocalDpi xmlns:a14="http://schemas.microsoft.com/office/drawing/2010/main" val="0"/>
              </a:ext>
            </a:extLst>
          </a:blip>
          <a:srcRect b="29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3"/>
          <p:cNvSpPr txBox="1">
            <a:spLocks noChangeArrowheads="1"/>
          </p:cNvSpPr>
          <p:nvPr/>
        </p:nvSpPr>
        <p:spPr bwMode="auto">
          <a:xfrm>
            <a:off x="347663" y="304800"/>
            <a:ext cx="33321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i="1">
                <a:solidFill>
                  <a:srgbClr val="F8EF45"/>
                </a:solidFill>
                <a:latin typeface="Palatino" charset="0"/>
                <a:cs typeface="Times" charset="0"/>
              </a:rPr>
              <a:t>RELATIVE TIME</a:t>
            </a:r>
            <a:endParaRPr lang="en-US" sz="3200" i="1">
              <a:solidFill>
                <a:srgbClr val="F8EF45"/>
              </a:solidFill>
              <a:cs typeface="Times" charset="0"/>
            </a:endParaRPr>
          </a:p>
        </p:txBody>
      </p:sp>
      <p:sp>
        <p:nvSpPr>
          <p:cNvPr id="157700" name="Line 4"/>
          <p:cNvSpPr>
            <a:spLocks noChangeShapeType="1"/>
          </p:cNvSpPr>
          <p:nvPr/>
        </p:nvSpPr>
        <p:spPr bwMode="auto">
          <a:xfrm>
            <a:off x="457200" y="1447800"/>
            <a:ext cx="8153400"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701" name="Text Box 5"/>
          <p:cNvSpPr txBox="1">
            <a:spLocks noChangeArrowheads="1"/>
          </p:cNvSpPr>
          <p:nvPr/>
        </p:nvSpPr>
        <p:spPr bwMode="auto">
          <a:xfrm>
            <a:off x="411163" y="1739900"/>
            <a:ext cx="72088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i="1">
                <a:solidFill>
                  <a:srgbClr val="F8EF45"/>
                </a:solidFill>
                <a:latin typeface="Palatino" charset="0"/>
                <a:cs typeface="Times" charset="0"/>
              </a:rPr>
              <a:t>What are the relative durations of the stages of life?</a:t>
            </a:r>
          </a:p>
          <a:p>
            <a:endParaRPr lang="en-US" sz="3200" b="1" i="1">
              <a:solidFill>
                <a:srgbClr val="F8EF45"/>
              </a:solidFill>
              <a:cs typeface="Times" charset="0"/>
            </a:endParaRPr>
          </a:p>
        </p:txBody>
      </p:sp>
      <p:sp>
        <p:nvSpPr>
          <p:cNvPr id="157702" name="Line 6"/>
          <p:cNvSpPr>
            <a:spLocks noChangeShapeType="1"/>
          </p:cNvSpPr>
          <p:nvPr/>
        </p:nvSpPr>
        <p:spPr bwMode="auto">
          <a:xfrm>
            <a:off x="393700" y="3352800"/>
            <a:ext cx="8153400"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703" name="Text Box 7"/>
          <p:cNvSpPr txBox="1">
            <a:spLocks noChangeArrowheads="1"/>
          </p:cNvSpPr>
          <p:nvPr/>
        </p:nvSpPr>
        <p:spPr bwMode="auto">
          <a:xfrm>
            <a:off x="746125" y="3546475"/>
            <a:ext cx="7712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Birth              Youth                  Maturity                      Death</a:t>
            </a:r>
          </a:p>
        </p:txBody>
      </p:sp>
      <p:sp>
        <p:nvSpPr>
          <p:cNvPr id="157704" name="Text Box 8"/>
          <p:cNvSpPr txBox="1">
            <a:spLocks noChangeArrowheads="1"/>
          </p:cNvSpPr>
          <p:nvPr/>
        </p:nvSpPr>
        <p:spPr bwMode="auto">
          <a:xfrm>
            <a:off x="1371600" y="4114800"/>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0                     10                      50                               100</a:t>
            </a:r>
          </a:p>
        </p:txBody>
      </p:sp>
      <p:sp>
        <p:nvSpPr>
          <p:cNvPr id="157705" name="Text Box 9"/>
          <p:cNvSpPr txBox="1">
            <a:spLocks noChangeArrowheads="1"/>
          </p:cNvSpPr>
          <p:nvPr/>
        </p:nvSpPr>
        <p:spPr bwMode="auto">
          <a:xfrm>
            <a:off x="60325" y="4079875"/>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Human</a:t>
            </a:r>
          </a:p>
        </p:txBody>
      </p:sp>
      <p:sp>
        <p:nvSpPr>
          <p:cNvPr id="157706" name="Text Box 10"/>
          <p:cNvSpPr txBox="1">
            <a:spLocks noChangeArrowheads="1"/>
          </p:cNvSpPr>
          <p:nvPr/>
        </p:nvSpPr>
        <p:spPr bwMode="auto">
          <a:xfrm>
            <a:off x="152400" y="4800600"/>
            <a:ext cx="785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Dog </a:t>
            </a:r>
          </a:p>
        </p:txBody>
      </p:sp>
      <p:sp>
        <p:nvSpPr>
          <p:cNvPr id="157707" name="Text Box 11"/>
          <p:cNvSpPr txBox="1">
            <a:spLocks noChangeArrowheads="1"/>
          </p:cNvSpPr>
          <p:nvPr/>
        </p:nvSpPr>
        <p:spPr bwMode="auto">
          <a:xfrm>
            <a:off x="1371600" y="4800600"/>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0                1                      5                       10                 15</a:t>
            </a:r>
          </a:p>
        </p:txBody>
      </p:sp>
      <p:sp>
        <p:nvSpPr>
          <p:cNvPr id="157708" name="Text Box 12"/>
          <p:cNvSpPr txBox="1">
            <a:spLocks noChangeArrowheads="1"/>
          </p:cNvSpPr>
          <p:nvPr/>
        </p:nvSpPr>
        <p:spPr bwMode="auto">
          <a:xfrm>
            <a:off x="152400" y="5562600"/>
            <a:ext cx="84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Earth</a:t>
            </a:r>
          </a:p>
        </p:txBody>
      </p:sp>
      <p:sp>
        <p:nvSpPr>
          <p:cNvPr id="157709" name="Text Box 13"/>
          <p:cNvSpPr txBox="1">
            <a:spLocks noChangeArrowheads="1"/>
          </p:cNvSpPr>
          <p:nvPr/>
        </p:nvSpPr>
        <p:spPr bwMode="auto">
          <a:xfrm>
            <a:off x="1371600" y="5486400"/>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0                      1 Milliard            5  Milliards                  10</a:t>
            </a:r>
          </a:p>
        </p:txBody>
      </p:sp>
      <p:sp>
        <p:nvSpPr>
          <p:cNvPr id="157710" name="Rectangle 14"/>
          <p:cNvSpPr>
            <a:spLocks noChangeArrowheads="1"/>
          </p:cNvSpPr>
          <p:nvPr/>
        </p:nvSpPr>
        <p:spPr bwMode="auto">
          <a:xfrm>
            <a:off x="1295400" y="4114800"/>
            <a:ext cx="7239000" cy="4572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157711" name="Rectangle 15"/>
          <p:cNvSpPr>
            <a:spLocks noChangeArrowheads="1"/>
          </p:cNvSpPr>
          <p:nvPr/>
        </p:nvSpPr>
        <p:spPr bwMode="auto">
          <a:xfrm>
            <a:off x="-1143000" y="4876800"/>
            <a:ext cx="7239000" cy="4572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157712" name="Rectangle 16"/>
          <p:cNvSpPr>
            <a:spLocks noChangeArrowheads="1"/>
          </p:cNvSpPr>
          <p:nvPr/>
        </p:nvSpPr>
        <p:spPr bwMode="auto">
          <a:xfrm>
            <a:off x="1371600" y="5486400"/>
            <a:ext cx="7239000" cy="4572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157713" name="Line 17"/>
          <p:cNvSpPr>
            <a:spLocks noChangeShapeType="1"/>
          </p:cNvSpPr>
          <p:nvPr/>
        </p:nvSpPr>
        <p:spPr bwMode="auto">
          <a:xfrm>
            <a:off x="5105400" y="5486400"/>
            <a:ext cx="0" cy="457200"/>
          </a:xfrm>
          <a:prstGeom prst="line">
            <a:avLst/>
          </a:prstGeom>
          <a:noFill/>
          <a:ln w="984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714" name="Text Box 18"/>
          <p:cNvSpPr txBox="1">
            <a:spLocks noChangeArrowheads="1"/>
          </p:cNvSpPr>
          <p:nvPr/>
        </p:nvSpPr>
        <p:spPr bwMode="auto">
          <a:xfrm>
            <a:off x="4495800" y="586740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8EF45"/>
                </a:solidFill>
              </a:rPr>
              <a:t>Present</a:t>
            </a:r>
            <a:endParaRPr lang="en-US"/>
          </a:p>
        </p:txBody>
      </p:sp>
      <p:sp>
        <p:nvSpPr>
          <p:cNvPr id="157715" name="Text Box 19"/>
          <p:cNvSpPr txBox="1">
            <a:spLocks noChangeArrowheads="1"/>
          </p:cNvSpPr>
          <p:nvPr/>
        </p:nvSpPr>
        <p:spPr bwMode="auto">
          <a:xfrm>
            <a:off x="1066800" y="6175375"/>
            <a:ext cx="791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8EF45"/>
                </a:solidFill>
              </a:rPr>
              <a:t>100 million years for Earth corresponds to one year for humans</a:t>
            </a:r>
          </a:p>
        </p:txBody>
      </p:sp>
    </p:spTree>
    <p:extLst>
      <p:ext uri="{BB962C8B-B14F-4D97-AF65-F5344CB8AC3E}">
        <p14:creationId xmlns:p14="http://schemas.microsoft.com/office/powerpoint/2010/main" val="87229069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3"/>
          <p:cNvSpPr txBox="1">
            <a:spLocks noChangeArrowheads="1"/>
          </p:cNvSpPr>
          <p:nvPr/>
        </p:nvSpPr>
        <p:spPr bwMode="auto">
          <a:xfrm>
            <a:off x="481013" y="304800"/>
            <a:ext cx="7700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i="1">
                <a:solidFill>
                  <a:schemeClr val="tx2"/>
                </a:solidFill>
                <a:latin typeface="Palatino" charset="0"/>
                <a:cs typeface="Times" charset="0"/>
              </a:rPr>
              <a:t>What does time </a:t>
            </a:r>
            <a:r>
              <a:rPr lang="ja-JP" altLang="en-US" sz="3200" b="1" i="1">
                <a:solidFill>
                  <a:schemeClr val="tx2"/>
                </a:solidFill>
                <a:latin typeface="Palatino" charset="0"/>
                <a:cs typeface="Times" charset="0"/>
              </a:rPr>
              <a:t>“</a:t>
            </a:r>
            <a:r>
              <a:rPr lang="en-US" sz="3200" b="1" i="1">
                <a:solidFill>
                  <a:schemeClr val="tx2"/>
                </a:solidFill>
                <a:latin typeface="Palatino" charset="0"/>
                <a:cs typeface="Times" charset="0"/>
              </a:rPr>
              <a:t>feel like</a:t>
            </a:r>
            <a:r>
              <a:rPr lang="ja-JP" altLang="en-US" sz="3200" b="1" i="1">
                <a:solidFill>
                  <a:schemeClr val="tx2"/>
                </a:solidFill>
                <a:latin typeface="Palatino" charset="0"/>
                <a:cs typeface="Times" charset="0"/>
              </a:rPr>
              <a:t>”</a:t>
            </a:r>
            <a:r>
              <a:rPr lang="en-US" sz="3200" b="1" i="1">
                <a:solidFill>
                  <a:schemeClr val="tx2"/>
                </a:solidFill>
                <a:latin typeface="Palatino" charset="0"/>
                <a:cs typeface="Times" charset="0"/>
              </a:rPr>
              <a:t> for the Earth?</a:t>
            </a:r>
            <a:endParaRPr lang="en-US" b="1" i="1">
              <a:solidFill>
                <a:schemeClr val="tx2"/>
              </a:solidFill>
              <a:latin typeface="Palatino" charset="0"/>
              <a:cs typeface="Times" charset="0"/>
            </a:endParaRPr>
          </a:p>
        </p:txBody>
      </p:sp>
      <p:sp>
        <p:nvSpPr>
          <p:cNvPr id="95236" name="Text Box 4"/>
          <p:cNvSpPr txBox="1">
            <a:spLocks noChangeArrowheads="1"/>
          </p:cNvSpPr>
          <p:nvPr/>
        </p:nvSpPr>
        <p:spPr bwMode="auto">
          <a:xfrm>
            <a:off x="431800" y="1549400"/>
            <a:ext cx="8216900" cy="241935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406400" algn="l"/>
                <a:tab pos="800100" algn="l"/>
              </a:tabLst>
              <a:defRPr sz="2400">
                <a:solidFill>
                  <a:schemeClr val="tx1"/>
                </a:solidFill>
                <a:latin typeface="Arial" charset="0"/>
                <a:ea typeface="ＭＳ Ｐゴシック" charset="0"/>
                <a:cs typeface="ＭＳ Ｐゴシック" charset="0"/>
              </a:defRPr>
            </a:lvl1pPr>
            <a:lvl2pPr marL="37931725" indent="-37474525">
              <a:tabLst>
                <a:tab pos="406400" algn="l"/>
                <a:tab pos="800100" algn="l"/>
              </a:tabLst>
              <a:defRPr sz="2400">
                <a:solidFill>
                  <a:schemeClr val="tx1"/>
                </a:solidFill>
                <a:latin typeface="Arial" charset="0"/>
                <a:ea typeface="ＭＳ Ｐゴシック" charset="0"/>
              </a:defRPr>
            </a:lvl2pPr>
            <a:lvl3pPr>
              <a:tabLst>
                <a:tab pos="406400" algn="l"/>
                <a:tab pos="800100" algn="l"/>
              </a:tabLst>
              <a:defRPr sz="2400">
                <a:solidFill>
                  <a:schemeClr val="tx1"/>
                </a:solidFill>
                <a:latin typeface="Arial" charset="0"/>
                <a:ea typeface="ＭＳ Ｐゴシック" charset="0"/>
              </a:defRPr>
            </a:lvl3pPr>
            <a:lvl4pPr>
              <a:tabLst>
                <a:tab pos="406400" algn="l"/>
                <a:tab pos="800100" algn="l"/>
              </a:tabLst>
              <a:defRPr sz="2400">
                <a:solidFill>
                  <a:schemeClr val="tx1"/>
                </a:solidFill>
                <a:latin typeface="Arial" charset="0"/>
                <a:ea typeface="ＭＳ Ｐゴシック" charset="0"/>
              </a:defRPr>
            </a:lvl4pPr>
            <a:lvl5pPr>
              <a:tabLst>
                <a:tab pos="406400" algn="l"/>
                <a:tab pos="8001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406400" algn="l"/>
                <a:tab pos="8001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406400" algn="l"/>
                <a:tab pos="8001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406400" algn="l"/>
                <a:tab pos="8001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406400" algn="l"/>
                <a:tab pos="800100" algn="l"/>
              </a:tabLst>
              <a:defRPr sz="2400">
                <a:solidFill>
                  <a:schemeClr val="tx1"/>
                </a:solidFill>
                <a:latin typeface="Arial" charset="0"/>
                <a:ea typeface="ＭＳ Ｐゴシック" charset="0"/>
              </a:defRPr>
            </a:lvl9pPr>
          </a:lstStyle>
          <a:p>
            <a:pPr>
              <a:lnSpc>
                <a:spcPct val="120000"/>
              </a:lnSpc>
              <a:buClr>
                <a:srgbClr val="FFCC00"/>
              </a:buClr>
              <a:buFontTx/>
              <a:buChar char="•"/>
            </a:pPr>
            <a:r>
              <a:rPr lang="en-US">
                <a:solidFill>
                  <a:schemeClr val="tx2"/>
                </a:solidFill>
                <a:latin typeface="Palatino" charset="0"/>
                <a:cs typeface="Times" charset="0"/>
              </a:rPr>
              <a:t> </a:t>
            </a:r>
            <a:r>
              <a:rPr lang="en-US" sz="2800">
                <a:solidFill>
                  <a:schemeClr val="tx2"/>
                </a:solidFill>
                <a:latin typeface="Palatino" charset="0"/>
                <a:cs typeface="Times" charset="0"/>
              </a:rPr>
              <a:t>Duration of one earth </a:t>
            </a:r>
            <a:r>
              <a:rPr lang="ja-JP" altLang="en-US" sz="2800">
                <a:solidFill>
                  <a:schemeClr val="tx2"/>
                </a:solidFill>
                <a:latin typeface="Palatino" charset="0"/>
                <a:cs typeface="Times" charset="0"/>
              </a:rPr>
              <a:t>“</a:t>
            </a:r>
            <a:r>
              <a:rPr lang="en-US" sz="2800">
                <a:solidFill>
                  <a:schemeClr val="tx2"/>
                </a:solidFill>
                <a:latin typeface="Palatino" charset="0"/>
                <a:cs typeface="Times" charset="0"/>
              </a:rPr>
              <a:t>pulse</a:t>
            </a:r>
            <a:r>
              <a:rPr lang="ja-JP" altLang="en-US" sz="2800">
                <a:solidFill>
                  <a:schemeClr val="tx2"/>
                </a:solidFill>
                <a:latin typeface="Palatino" charset="0"/>
                <a:cs typeface="Times" charset="0"/>
              </a:rPr>
              <a:t>”</a:t>
            </a:r>
            <a:r>
              <a:rPr lang="en-US" sz="2800">
                <a:solidFill>
                  <a:schemeClr val="tx2"/>
                </a:solidFill>
                <a:latin typeface="Palatino" charset="0"/>
                <a:cs typeface="Times" charset="0"/>
              </a:rPr>
              <a:t> feels like one human year </a:t>
            </a:r>
          </a:p>
          <a:p>
            <a:pPr>
              <a:buClr>
                <a:srgbClr val="FFCC00"/>
              </a:buClr>
              <a:buFontTx/>
              <a:buChar char="•"/>
            </a:pPr>
            <a:r>
              <a:rPr lang="en-US" sz="2800">
                <a:solidFill>
                  <a:schemeClr val="tx2"/>
                </a:solidFill>
                <a:latin typeface="Palatino" charset="0"/>
                <a:cs typeface="Times" charset="0"/>
              </a:rPr>
              <a:t> Duration of an earth </a:t>
            </a:r>
            <a:r>
              <a:rPr lang="ja-JP" altLang="en-US" sz="2800">
                <a:solidFill>
                  <a:schemeClr val="tx2"/>
                </a:solidFill>
                <a:latin typeface="Palatino" charset="0"/>
                <a:cs typeface="Times" charset="0"/>
              </a:rPr>
              <a:t>“</a:t>
            </a:r>
            <a:r>
              <a:rPr lang="en-US" sz="2800">
                <a:solidFill>
                  <a:schemeClr val="tx2"/>
                </a:solidFill>
                <a:latin typeface="Palatino" charset="0"/>
                <a:cs typeface="Times" charset="0"/>
              </a:rPr>
              <a:t>day</a:t>
            </a:r>
            <a:r>
              <a:rPr lang="ja-JP" altLang="en-US" sz="2800">
                <a:solidFill>
                  <a:schemeClr val="tx2"/>
                </a:solidFill>
                <a:latin typeface="Palatino" charset="0"/>
                <a:cs typeface="Times" charset="0"/>
              </a:rPr>
              <a:t>”</a:t>
            </a:r>
            <a:r>
              <a:rPr lang="en-US" sz="2800">
                <a:solidFill>
                  <a:schemeClr val="tx2"/>
                </a:solidFill>
                <a:latin typeface="Palatino" charset="0"/>
                <a:cs typeface="Times" charset="0"/>
              </a:rPr>
              <a:t> is an ice age cycle</a:t>
            </a:r>
          </a:p>
          <a:p>
            <a:pPr>
              <a:buClr>
                <a:srgbClr val="FFCC00"/>
              </a:buClr>
              <a:buFontTx/>
              <a:buChar char="•"/>
            </a:pPr>
            <a:r>
              <a:rPr lang="en-US" sz="2800">
                <a:solidFill>
                  <a:schemeClr val="tx2"/>
                </a:solidFill>
                <a:latin typeface="Palatino" charset="0"/>
                <a:cs typeface="Times" charset="0"/>
              </a:rPr>
              <a:t> Duration of an earth  </a:t>
            </a:r>
            <a:r>
              <a:rPr lang="ja-JP" altLang="en-US" sz="2800">
                <a:solidFill>
                  <a:schemeClr val="tx2"/>
                </a:solidFill>
                <a:latin typeface="Palatino" charset="0"/>
                <a:cs typeface="Times" charset="0"/>
              </a:rPr>
              <a:t>“</a:t>
            </a:r>
            <a:r>
              <a:rPr lang="en-US" sz="2800">
                <a:solidFill>
                  <a:schemeClr val="tx2"/>
                </a:solidFill>
                <a:latin typeface="Palatino" charset="0"/>
                <a:cs typeface="Times" charset="0"/>
              </a:rPr>
              <a:t>year</a:t>
            </a:r>
            <a:r>
              <a:rPr lang="ja-JP" altLang="en-US" sz="2800">
                <a:solidFill>
                  <a:schemeClr val="tx2"/>
                </a:solidFill>
                <a:latin typeface="Palatino" charset="0"/>
                <a:cs typeface="Times" charset="0"/>
              </a:rPr>
              <a:t>”</a:t>
            </a:r>
            <a:r>
              <a:rPr lang="en-US" sz="2800">
                <a:solidFill>
                  <a:schemeClr val="tx2"/>
                </a:solidFill>
                <a:latin typeface="Palatino" charset="0"/>
                <a:cs typeface="Times" charset="0"/>
              </a:rPr>
              <a:t> is a geological period</a:t>
            </a:r>
          </a:p>
        </p:txBody>
      </p:sp>
      <p:sp>
        <p:nvSpPr>
          <p:cNvPr id="158724" name="Line 5"/>
          <p:cNvSpPr>
            <a:spLocks noChangeShapeType="1"/>
          </p:cNvSpPr>
          <p:nvPr/>
        </p:nvSpPr>
        <p:spPr bwMode="auto">
          <a:xfrm>
            <a:off x="457200" y="914400"/>
            <a:ext cx="7848600"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89682581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6">
                                            <p:bg/>
                                          </p:spTgt>
                                        </p:tgtEl>
                                        <p:attrNameLst>
                                          <p:attrName>style.visibility</p:attrName>
                                        </p:attrNameLst>
                                      </p:cBhvr>
                                      <p:to>
                                        <p:strVal val="visible"/>
                                      </p:to>
                                    </p:set>
                                    <p:animEffect transition="in" filter="wipe(left)">
                                      <p:cBhvr>
                                        <p:cTn id="7" dur="500"/>
                                        <p:tgtEl>
                                          <p:spTgt spid="95236">
                                            <p:bg/>
                                          </p:spTgt>
                                        </p:tgtEl>
                                      </p:cBhvr>
                                    </p:animEffect>
                                  </p:childTnLst>
                                  <p:subTnLst>
                                    <p:animClr clrSpc="rgb" dir="cw">
                                      <p:cBhvr override="childStyle">
                                        <p:cTn dur="1" fill="hold" display="0" masterRel="nextClick" afterEffect="1"/>
                                        <p:tgtEl>
                                          <p:spTgt spid="95236">
                                            <p:bg/>
                                          </p:spTgt>
                                        </p:tgtEl>
                                        <p:attrNameLst>
                                          <p:attrName>ppt_c</p:attrName>
                                        </p:attrNameLst>
                                      </p:cBhvr>
                                      <p:to>
                                        <a:schemeClr va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36">
                                            <p:txEl>
                                              <p:pRg st="0" end="0"/>
                                            </p:txEl>
                                          </p:spTgt>
                                        </p:tgtEl>
                                        <p:attrNameLst>
                                          <p:attrName>style.visibility</p:attrName>
                                        </p:attrNameLst>
                                      </p:cBhvr>
                                      <p:to>
                                        <p:strVal val="visible"/>
                                      </p:to>
                                    </p:set>
                                    <p:animEffect transition="in" filter="wipe(left)">
                                      <p:cBhvr>
                                        <p:cTn id="12" dur="500"/>
                                        <p:tgtEl>
                                          <p:spTgt spid="95236">
                                            <p:txEl>
                                              <p:pRg st="0" end="0"/>
                                            </p:txEl>
                                          </p:spTgt>
                                        </p:tgtEl>
                                      </p:cBhvr>
                                    </p:animEffect>
                                  </p:childTnLst>
                                  <p:subTnLst>
                                    <p:animClr clrSpc="rgb" dir="cw">
                                      <p:cBhvr override="childStyle">
                                        <p:cTn dur="1" fill="hold" display="0" masterRel="nextClick" afterEffect="1"/>
                                        <p:tgtEl>
                                          <p:spTgt spid="95236">
                                            <p:txEl>
                                              <p:pRg st="0" end="0"/>
                                            </p:txEl>
                                          </p:spTgt>
                                        </p:tgtEl>
                                        <p:attrNameLst>
                                          <p:attrName>ppt_c</p:attrName>
                                        </p:attrNameLst>
                                      </p:cBhvr>
                                      <p:to>
                                        <a:schemeClr va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236">
                                            <p:txEl>
                                              <p:pRg st="1" end="1"/>
                                            </p:txEl>
                                          </p:spTgt>
                                        </p:tgtEl>
                                        <p:attrNameLst>
                                          <p:attrName>style.visibility</p:attrName>
                                        </p:attrNameLst>
                                      </p:cBhvr>
                                      <p:to>
                                        <p:strVal val="visible"/>
                                      </p:to>
                                    </p:set>
                                    <p:animEffect transition="in" filter="wipe(left)">
                                      <p:cBhvr>
                                        <p:cTn id="17" dur="500"/>
                                        <p:tgtEl>
                                          <p:spTgt spid="95236">
                                            <p:txEl>
                                              <p:pRg st="1" end="1"/>
                                            </p:txEl>
                                          </p:spTgt>
                                        </p:tgtEl>
                                      </p:cBhvr>
                                    </p:animEffect>
                                  </p:childTnLst>
                                  <p:subTnLst>
                                    <p:animClr clrSpc="rgb" dir="cw">
                                      <p:cBhvr override="childStyle">
                                        <p:cTn dur="1" fill="hold" display="0" masterRel="nextClick" afterEffect="1"/>
                                        <p:tgtEl>
                                          <p:spTgt spid="95236">
                                            <p:txEl>
                                              <p:pRg st="1" end="1"/>
                                            </p:txEl>
                                          </p:spTgt>
                                        </p:tgtEl>
                                        <p:attrNameLst>
                                          <p:attrName>ppt_c</p:attrName>
                                        </p:attrNameLst>
                                      </p:cBhvr>
                                      <p:to>
                                        <a:schemeClr va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236">
                                            <p:txEl>
                                              <p:pRg st="2" end="2"/>
                                            </p:txEl>
                                          </p:spTgt>
                                        </p:tgtEl>
                                        <p:attrNameLst>
                                          <p:attrName>style.visibility</p:attrName>
                                        </p:attrNameLst>
                                      </p:cBhvr>
                                      <p:to>
                                        <p:strVal val="visible"/>
                                      </p:to>
                                    </p:set>
                                    <p:animEffect transition="in" filter="wipe(left)">
                                      <p:cBhvr>
                                        <p:cTn id="22" dur="500"/>
                                        <p:tgtEl>
                                          <p:spTgt spid="95236">
                                            <p:txEl>
                                              <p:pRg st="2" end="2"/>
                                            </p:txEl>
                                          </p:spTgt>
                                        </p:tgtEl>
                                      </p:cBhvr>
                                    </p:animEffect>
                                  </p:childTnLst>
                                  <p:subTnLst>
                                    <p:animClr clrSpc="rgb" dir="cw">
                                      <p:cBhvr override="childStyle">
                                        <p:cTn dur="1" fill="hold" display="0" masterRel="nextClick" afterEffect="1"/>
                                        <p:tgtEl>
                                          <p:spTgt spid="95236">
                                            <p:txEl>
                                              <p:pRg st="2" end="2"/>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build="p"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3"/>
          <p:cNvSpPr txBox="1">
            <a:spLocks noChangeArrowheads="1"/>
          </p:cNvSpPr>
          <p:nvPr/>
        </p:nvSpPr>
        <p:spPr bwMode="auto">
          <a:xfrm>
            <a:off x="481013" y="304800"/>
            <a:ext cx="76850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i="1">
                <a:solidFill>
                  <a:schemeClr val="tx2"/>
                </a:solidFill>
                <a:latin typeface="Palatino" charset="0"/>
                <a:cs typeface="Times" charset="0"/>
              </a:rPr>
              <a:t>When did human beings appear on Earth</a:t>
            </a:r>
          </a:p>
          <a:p>
            <a:r>
              <a:rPr lang="en-US" sz="3200" b="1" i="1">
                <a:solidFill>
                  <a:schemeClr val="tx2"/>
                </a:solidFill>
                <a:latin typeface="Palatino" charset="0"/>
                <a:cs typeface="Times" charset="0"/>
              </a:rPr>
              <a:t>in a planetary time frame?</a:t>
            </a:r>
            <a:endParaRPr lang="en-US" b="1" i="1">
              <a:solidFill>
                <a:schemeClr val="tx2"/>
              </a:solidFill>
              <a:latin typeface="Palatino" charset="0"/>
              <a:cs typeface="Times" charset="0"/>
            </a:endParaRPr>
          </a:p>
        </p:txBody>
      </p:sp>
      <p:sp>
        <p:nvSpPr>
          <p:cNvPr id="96260" name="Text Box 4"/>
          <p:cNvSpPr txBox="1">
            <a:spLocks noChangeArrowheads="1"/>
          </p:cNvSpPr>
          <p:nvPr/>
        </p:nvSpPr>
        <p:spPr bwMode="auto">
          <a:xfrm>
            <a:off x="431800" y="1549400"/>
            <a:ext cx="8216900" cy="317658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406400" algn="l"/>
                <a:tab pos="800100" algn="l"/>
              </a:tabLst>
              <a:defRPr sz="2400">
                <a:solidFill>
                  <a:schemeClr val="tx1"/>
                </a:solidFill>
                <a:latin typeface="Arial" charset="0"/>
                <a:ea typeface="ＭＳ Ｐゴシック" charset="0"/>
                <a:cs typeface="ＭＳ Ｐゴシック" charset="0"/>
              </a:defRPr>
            </a:lvl1pPr>
            <a:lvl2pPr marL="37931725" indent="-37474525">
              <a:tabLst>
                <a:tab pos="406400" algn="l"/>
                <a:tab pos="800100" algn="l"/>
              </a:tabLst>
              <a:defRPr sz="2400">
                <a:solidFill>
                  <a:schemeClr val="tx1"/>
                </a:solidFill>
                <a:latin typeface="Arial" charset="0"/>
                <a:ea typeface="ＭＳ Ｐゴシック" charset="0"/>
              </a:defRPr>
            </a:lvl2pPr>
            <a:lvl3pPr>
              <a:tabLst>
                <a:tab pos="406400" algn="l"/>
                <a:tab pos="800100" algn="l"/>
              </a:tabLst>
              <a:defRPr sz="2400">
                <a:solidFill>
                  <a:schemeClr val="tx1"/>
                </a:solidFill>
                <a:latin typeface="Arial" charset="0"/>
                <a:ea typeface="ＭＳ Ｐゴシック" charset="0"/>
              </a:defRPr>
            </a:lvl3pPr>
            <a:lvl4pPr>
              <a:tabLst>
                <a:tab pos="406400" algn="l"/>
                <a:tab pos="800100" algn="l"/>
              </a:tabLst>
              <a:defRPr sz="2400">
                <a:solidFill>
                  <a:schemeClr val="tx1"/>
                </a:solidFill>
                <a:latin typeface="Arial" charset="0"/>
                <a:ea typeface="ＭＳ Ｐゴシック" charset="0"/>
              </a:defRPr>
            </a:lvl4pPr>
            <a:lvl5pPr>
              <a:tabLst>
                <a:tab pos="406400" algn="l"/>
                <a:tab pos="8001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406400" algn="l"/>
                <a:tab pos="8001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406400" algn="l"/>
                <a:tab pos="8001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406400" algn="l"/>
                <a:tab pos="8001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406400" algn="l"/>
                <a:tab pos="800100" algn="l"/>
              </a:tabLst>
              <a:defRPr sz="2400">
                <a:solidFill>
                  <a:schemeClr val="tx1"/>
                </a:solidFill>
                <a:latin typeface="Arial" charset="0"/>
                <a:ea typeface="ＭＳ Ｐゴシック" charset="0"/>
              </a:defRPr>
            </a:lvl9pPr>
          </a:lstStyle>
          <a:p>
            <a:pPr>
              <a:lnSpc>
                <a:spcPct val="120000"/>
              </a:lnSpc>
              <a:buClr>
                <a:srgbClr val="FFCC00"/>
              </a:buClr>
              <a:buFontTx/>
              <a:buChar char="•"/>
            </a:pPr>
            <a:r>
              <a:rPr lang="en-US">
                <a:latin typeface="Palatino" charset="0"/>
                <a:cs typeface="Times" charset="0"/>
              </a:rPr>
              <a:t> </a:t>
            </a:r>
            <a:r>
              <a:rPr lang="en-US" sz="2800" b="1">
                <a:solidFill>
                  <a:schemeClr val="tx2"/>
                </a:solidFill>
                <a:latin typeface="Palatino" charset="0"/>
                <a:cs typeface="Times" charset="0"/>
              </a:rPr>
              <a:t>Humans appeared last Friday</a:t>
            </a:r>
          </a:p>
          <a:p>
            <a:pPr>
              <a:buClr>
                <a:srgbClr val="FFCC00"/>
              </a:buClr>
              <a:buFontTx/>
              <a:buChar char="•"/>
            </a:pPr>
            <a:r>
              <a:rPr lang="en-US" sz="2800" b="1">
                <a:solidFill>
                  <a:schemeClr val="tx2"/>
                </a:solidFill>
                <a:latin typeface="Palatino" charset="0"/>
                <a:cs typeface="Times" charset="0"/>
              </a:rPr>
              <a:t> Modern technology appeared when this slide came onto the screen</a:t>
            </a:r>
          </a:p>
          <a:p>
            <a:pPr>
              <a:buClr>
                <a:srgbClr val="FFCC00"/>
              </a:buClr>
              <a:buFontTx/>
              <a:buChar char="•"/>
            </a:pPr>
            <a:r>
              <a:rPr lang="en-US" sz="2800" b="1">
                <a:solidFill>
                  <a:schemeClr val="tx2"/>
                </a:solidFill>
                <a:latin typeface="Palatino" charset="0"/>
                <a:cs typeface="Times" charset="0"/>
              </a:rPr>
              <a:t>The recognition of the earth as a living planetary system happened as you read this sentence</a:t>
            </a:r>
            <a:endParaRPr lang="en-US" sz="2800">
              <a:solidFill>
                <a:schemeClr val="tx2"/>
              </a:solidFill>
              <a:latin typeface="Palatino" charset="0"/>
              <a:cs typeface="Times" charset="0"/>
            </a:endParaRPr>
          </a:p>
          <a:p>
            <a:pPr>
              <a:buClr>
                <a:srgbClr val="FFCC00"/>
              </a:buClr>
              <a:buFontTx/>
              <a:buChar char="•"/>
            </a:pPr>
            <a:endParaRPr lang="en-US" sz="2800">
              <a:solidFill>
                <a:srgbClr val="0099FF"/>
              </a:solidFill>
              <a:latin typeface="Palatino" charset="0"/>
              <a:cs typeface="Times" charset="0"/>
            </a:endParaRPr>
          </a:p>
        </p:txBody>
      </p:sp>
      <p:sp>
        <p:nvSpPr>
          <p:cNvPr id="159748" name="Line 5"/>
          <p:cNvSpPr>
            <a:spLocks noChangeShapeType="1"/>
          </p:cNvSpPr>
          <p:nvPr/>
        </p:nvSpPr>
        <p:spPr bwMode="auto">
          <a:xfrm>
            <a:off x="457200" y="914400"/>
            <a:ext cx="7848600"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57308851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260">
                                            <p:bg/>
                                          </p:spTgt>
                                        </p:tgtEl>
                                        <p:attrNameLst>
                                          <p:attrName>style.visibility</p:attrName>
                                        </p:attrNameLst>
                                      </p:cBhvr>
                                      <p:to>
                                        <p:strVal val="visible"/>
                                      </p:to>
                                    </p:set>
                                    <p:animEffect transition="in" filter="wipe(left)">
                                      <p:cBhvr>
                                        <p:cTn id="7" dur="500"/>
                                        <p:tgtEl>
                                          <p:spTgt spid="96260">
                                            <p:bg/>
                                          </p:spTgt>
                                        </p:tgtEl>
                                      </p:cBhvr>
                                    </p:animEffect>
                                  </p:childTnLst>
                                  <p:subTnLst>
                                    <p:animClr clrSpc="rgb" dir="cw">
                                      <p:cBhvr override="childStyle">
                                        <p:cTn dur="1" fill="hold" display="0" masterRel="nextClick" afterEffect="1"/>
                                        <p:tgtEl>
                                          <p:spTgt spid="96260">
                                            <p:bg/>
                                          </p:spTgt>
                                        </p:tgtEl>
                                        <p:attrNameLst>
                                          <p:attrName>ppt_c</p:attrName>
                                        </p:attrNameLst>
                                      </p:cBhvr>
                                      <p:to>
                                        <a:schemeClr va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260">
                                            <p:txEl>
                                              <p:pRg st="0" end="0"/>
                                            </p:txEl>
                                          </p:spTgt>
                                        </p:tgtEl>
                                        <p:attrNameLst>
                                          <p:attrName>style.visibility</p:attrName>
                                        </p:attrNameLst>
                                      </p:cBhvr>
                                      <p:to>
                                        <p:strVal val="visible"/>
                                      </p:to>
                                    </p:set>
                                    <p:animEffect transition="in" filter="wipe(left)">
                                      <p:cBhvr>
                                        <p:cTn id="12" dur="500"/>
                                        <p:tgtEl>
                                          <p:spTgt spid="96260">
                                            <p:txEl>
                                              <p:pRg st="0" end="0"/>
                                            </p:txEl>
                                          </p:spTgt>
                                        </p:tgtEl>
                                      </p:cBhvr>
                                    </p:animEffect>
                                  </p:childTnLst>
                                  <p:subTnLst>
                                    <p:animClr clrSpc="rgb" dir="cw">
                                      <p:cBhvr override="childStyle">
                                        <p:cTn dur="1" fill="hold" display="0" masterRel="nextClick" afterEffect="1"/>
                                        <p:tgtEl>
                                          <p:spTgt spid="96260">
                                            <p:txEl>
                                              <p:pRg st="0" end="0"/>
                                            </p:txEl>
                                          </p:spTgt>
                                        </p:tgtEl>
                                        <p:attrNameLst>
                                          <p:attrName>ppt_c</p:attrName>
                                        </p:attrNameLst>
                                      </p:cBhvr>
                                      <p:to>
                                        <a:schemeClr va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6260">
                                            <p:txEl>
                                              <p:pRg st="1" end="1"/>
                                            </p:txEl>
                                          </p:spTgt>
                                        </p:tgtEl>
                                        <p:attrNameLst>
                                          <p:attrName>style.visibility</p:attrName>
                                        </p:attrNameLst>
                                      </p:cBhvr>
                                      <p:to>
                                        <p:strVal val="visible"/>
                                      </p:to>
                                    </p:set>
                                    <p:animEffect transition="in" filter="wipe(left)">
                                      <p:cBhvr>
                                        <p:cTn id="17" dur="500"/>
                                        <p:tgtEl>
                                          <p:spTgt spid="96260">
                                            <p:txEl>
                                              <p:pRg st="1" end="1"/>
                                            </p:txEl>
                                          </p:spTgt>
                                        </p:tgtEl>
                                      </p:cBhvr>
                                    </p:animEffect>
                                  </p:childTnLst>
                                  <p:subTnLst>
                                    <p:animClr clrSpc="rgb" dir="cw">
                                      <p:cBhvr override="childStyle">
                                        <p:cTn dur="1" fill="hold" display="0" masterRel="nextClick" afterEffect="1"/>
                                        <p:tgtEl>
                                          <p:spTgt spid="96260">
                                            <p:txEl>
                                              <p:pRg st="1" end="1"/>
                                            </p:txEl>
                                          </p:spTgt>
                                        </p:tgtEl>
                                        <p:attrNameLst>
                                          <p:attrName>ppt_c</p:attrName>
                                        </p:attrNameLst>
                                      </p:cBhvr>
                                      <p:to>
                                        <a:schemeClr va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6260">
                                            <p:txEl>
                                              <p:pRg st="2" end="2"/>
                                            </p:txEl>
                                          </p:spTgt>
                                        </p:tgtEl>
                                        <p:attrNameLst>
                                          <p:attrName>style.visibility</p:attrName>
                                        </p:attrNameLst>
                                      </p:cBhvr>
                                      <p:to>
                                        <p:strVal val="visible"/>
                                      </p:to>
                                    </p:set>
                                    <p:animEffect transition="in" filter="wipe(left)">
                                      <p:cBhvr>
                                        <p:cTn id="22" dur="500"/>
                                        <p:tgtEl>
                                          <p:spTgt spid="96260">
                                            <p:txEl>
                                              <p:pRg st="2" end="2"/>
                                            </p:txEl>
                                          </p:spTgt>
                                        </p:tgtEl>
                                      </p:cBhvr>
                                    </p:animEffect>
                                  </p:childTnLst>
                                  <p:subTnLst>
                                    <p:animClr clrSpc="rgb" dir="cw">
                                      <p:cBhvr override="childStyle">
                                        <p:cTn dur="1" fill="hold" display="0" masterRel="nextClick" afterEffect="1"/>
                                        <p:tgtEl>
                                          <p:spTgt spid="96260">
                                            <p:txEl>
                                              <p:pRg st="2" end="2"/>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p"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3"/>
          <p:cNvSpPr txBox="1">
            <a:spLocks noChangeArrowheads="1"/>
          </p:cNvSpPr>
          <p:nvPr/>
        </p:nvSpPr>
        <p:spPr bwMode="auto">
          <a:xfrm>
            <a:off x="354013" y="304800"/>
            <a:ext cx="39004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i="1">
                <a:solidFill>
                  <a:srgbClr val="FFCC00"/>
                </a:solidFill>
                <a:latin typeface="Palatino" charset="0"/>
                <a:cs typeface="Times" charset="0"/>
              </a:rPr>
              <a:t>Planetary Evolution</a:t>
            </a:r>
            <a:endParaRPr lang="en-US" b="1" i="1">
              <a:solidFill>
                <a:srgbClr val="FFCC00"/>
              </a:solidFill>
              <a:latin typeface="Palatino" charset="0"/>
              <a:cs typeface="Times" charset="0"/>
            </a:endParaRPr>
          </a:p>
        </p:txBody>
      </p:sp>
      <p:sp>
        <p:nvSpPr>
          <p:cNvPr id="189444" name="Text Box 4"/>
          <p:cNvSpPr txBox="1">
            <a:spLocks noChangeArrowheads="1"/>
          </p:cNvSpPr>
          <p:nvPr/>
        </p:nvSpPr>
        <p:spPr bwMode="auto">
          <a:xfrm>
            <a:off x="431800" y="1549400"/>
            <a:ext cx="82169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406400" algn="l"/>
                <a:tab pos="800100" algn="l"/>
              </a:tabLst>
              <a:defRPr kumimoji="1" sz="2400">
                <a:solidFill>
                  <a:schemeClr val="tx1"/>
                </a:solidFill>
                <a:latin typeface="Times New Roman" charset="0"/>
                <a:ea typeface="ＭＳ Ｐゴシック" charset="0"/>
              </a:defRPr>
            </a:lvl1pPr>
            <a:lvl2pPr>
              <a:tabLst>
                <a:tab pos="406400" algn="l"/>
                <a:tab pos="800100" algn="l"/>
              </a:tabLst>
              <a:defRPr kumimoji="1" sz="2400">
                <a:solidFill>
                  <a:schemeClr val="tx1"/>
                </a:solidFill>
                <a:latin typeface="Times New Roman" charset="0"/>
                <a:ea typeface="ＭＳ Ｐゴシック" charset="0"/>
              </a:defRPr>
            </a:lvl2pPr>
            <a:lvl3pPr>
              <a:tabLst>
                <a:tab pos="406400" algn="l"/>
                <a:tab pos="800100" algn="l"/>
              </a:tabLst>
              <a:defRPr kumimoji="1" sz="2400">
                <a:solidFill>
                  <a:schemeClr val="tx1"/>
                </a:solidFill>
                <a:latin typeface="Times New Roman" charset="0"/>
                <a:ea typeface="ＭＳ Ｐゴシック" charset="0"/>
              </a:defRPr>
            </a:lvl3pPr>
            <a:lvl4pPr>
              <a:tabLst>
                <a:tab pos="406400" algn="l"/>
                <a:tab pos="800100" algn="l"/>
              </a:tabLst>
              <a:defRPr kumimoji="1" sz="2400">
                <a:solidFill>
                  <a:schemeClr val="tx1"/>
                </a:solidFill>
                <a:latin typeface="Times New Roman" charset="0"/>
                <a:ea typeface="ＭＳ Ｐゴシック" charset="0"/>
              </a:defRPr>
            </a:lvl4pPr>
            <a:lvl5pPr>
              <a:tabLst>
                <a:tab pos="406400" algn="l"/>
                <a:tab pos="800100" algn="l"/>
              </a:tabLst>
              <a:defRPr kumimoji="1" sz="2400">
                <a:solidFill>
                  <a:schemeClr val="tx1"/>
                </a:solidFill>
                <a:latin typeface="Times New Roman" charset="0"/>
                <a:ea typeface="ＭＳ Ｐゴシック" charset="0"/>
              </a:defRPr>
            </a:lvl5pPr>
            <a:lvl6pPr eaLnBrk="0" fontAlgn="base" hangingPunct="0">
              <a:spcBef>
                <a:spcPct val="0"/>
              </a:spcBef>
              <a:spcAft>
                <a:spcPct val="0"/>
              </a:spcAft>
              <a:tabLst>
                <a:tab pos="406400" algn="l"/>
                <a:tab pos="800100" algn="l"/>
              </a:tabLst>
              <a:defRPr kumimoji="1" sz="2400">
                <a:solidFill>
                  <a:schemeClr val="tx1"/>
                </a:solidFill>
                <a:latin typeface="Times New Roman" charset="0"/>
                <a:ea typeface="ＭＳ Ｐゴシック" charset="0"/>
              </a:defRPr>
            </a:lvl6pPr>
            <a:lvl7pPr eaLnBrk="0" fontAlgn="base" hangingPunct="0">
              <a:spcBef>
                <a:spcPct val="0"/>
              </a:spcBef>
              <a:spcAft>
                <a:spcPct val="0"/>
              </a:spcAft>
              <a:tabLst>
                <a:tab pos="406400" algn="l"/>
                <a:tab pos="800100" algn="l"/>
              </a:tabLst>
              <a:defRPr kumimoji="1" sz="2400">
                <a:solidFill>
                  <a:schemeClr val="tx1"/>
                </a:solidFill>
                <a:latin typeface="Times New Roman" charset="0"/>
                <a:ea typeface="ＭＳ Ｐゴシック" charset="0"/>
              </a:defRPr>
            </a:lvl7pPr>
            <a:lvl8pPr eaLnBrk="0" fontAlgn="base" hangingPunct="0">
              <a:spcBef>
                <a:spcPct val="0"/>
              </a:spcBef>
              <a:spcAft>
                <a:spcPct val="0"/>
              </a:spcAft>
              <a:tabLst>
                <a:tab pos="406400" algn="l"/>
                <a:tab pos="800100" algn="l"/>
              </a:tabLst>
              <a:defRPr kumimoji="1" sz="2400">
                <a:solidFill>
                  <a:schemeClr val="tx1"/>
                </a:solidFill>
                <a:latin typeface="Times New Roman" charset="0"/>
                <a:ea typeface="ＭＳ Ｐゴシック" charset="0"/>
              </a:defRPr>
            </a:lvl8pPr>
            <a:lvl9pPr eaLnBrk="0" fontAlgn="base" hangingPunct="0">
              <a:spcBef>
                <a:spcPct val="0"/>
              </a:spcBef>
              <a:spcAft>
                <a:spcPct val="0"/>
              </a:spcAft>
              <a:tabLst>
                <a:tab pos="406400" algn="l"/>
                <a:tab pos="800100" algn="l"/>
              </a:tabLst>
              <a:defRPr kumimoji="1" sz="2400">
                <a:solidFill>
                  <a:schemeClr val="tx1"/>
                </a:solidFill>
                <a:latin typeface="Times New Roman" charset="0"/>
                <a:ea typeface="ＭＳ Ｐゴシック" charset="0"/>
              </a:defRPr>
            </a:lvl9pPr>
          </a:lstStyle>
          <a:p>
            <a:pPr>
              <a:lnSpc>
                <a:spcPct val="120000"/>
              </a:lnSpc>
              <a:buClr>
                <a:srgbClr val="FFCC00"/>
              </a:buClr>
              <a:buFontTx/>
              <a:buChar char="•"/>
              <a:defRPr/>
            </a:pPr>
            <a:r>
              <a:rPr lang="en-US" smtClean="0">
                <a:latin typeface="Palatino" charset="0"/>
                <a:cs typeface="Times" charset="0"/>
              </a:rPr>
              <a:t> </a:t>
            </a:r>
            <a:r>
              <a:rPr lang="en-US" smtClean="0">
                <a:solidFill>
                  <a:srgbClr val="FFCC00"/>
                </a:solidFill>
                <a:latin typeface="Palatino" charset="0"/>
                <a:cs typeface="Times" charset="0"/>
              </a:rPr>
              <a:t>No other species in the history of the planet has dominated all ecosystems, been at the top of all food pyramids, controlled all ecosystems, and had the potential for such influence, including destruction, of planetary systems</a:t>
            </a:r>
            <a:endParaRPr lang="en-US" b="1" smtClean="0">
              <a:solidFill>
                <a:srgbClr val="FFCC00"/>
              </a:solidFill>
              <a:latin typeface="Palatino" charset="0"/>
              <a:cs typeface="Times" charset="0"/>
            </a:endParaRPr>
          </a:p>
        </p:txBody>
      </p:sp>
      <p:sp>
        <p:nvSpPr>
          <p:cNvPr id="189445" name="Line 5"/>
          <p:cNvSpPr>
            <a:spLocks noChangeShapeType="1"/>
          </p:cNvSpPr>
          <p:nvPr/>
        </p:nvSpPr>
        <p:spPr bwMode="auto">
          <a:xfrm>
            <a:off x="457200" y="914400"/>
            <a:ext cx="7848600" cy="0"/>
          </a:xfrm>
          <a:prstGeom prst="line">
            <a:avLst/>
          </a:prstGeom>
          <a:noFill/>
          <a:ln w="952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2937234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9444">
                                            <p:txEl>
                                              <p:pRg st="0" end="0"/>
                                            </p:txEl>
                                          </p:spTgt>
                                        </p:tgtEl>
                                        <p:attrNameLst>
                                          <p:attrName>style.visibility</p:attrName>
                                        </p:attrNameLst>
                                      </p:cBhvr>
                                      <p:to>
                                        <p:strVal val="visible"/>
                                      </p:to>
                                    </p:set>
                                    <p:animEffect transition="in" filter="wipe(left)">
                                      <p:cBhvr>
                                        <p:cTn id="7" dur="500"/>
                                        <p:tgtEl>
                                          <p:spTgt spid="189444">
                                            <p:txEl>
                                              <p:pRg st="0" end="0"/>
                                            </p:txEl>
                                          </p:spTgt>
                                        </p:tgtEl>
                                      </p:cBhvr>
                                    </p:animEffect>
                                  </p:childTnLst>
                                  <p:subTnLst>
                                    <p:animClr clrSpc="rgb" dir="cw">
                                      <p:cBhvr override="childStyle">
                                        <p:cTn dur="1" fill="hold" display="0" masterRel="nextClick" afterEffect="1"/>
                                        <p:tgtEl>
                                          <p:spTgt spid="189444">
                                            <p:txEl>
                                              <p:pRg st="0" end="0"/>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a:extLst>
              <a:ext uri="{28A0092B-C50C-407E-A947-70E740481C1C}">
                <a14:useLocalDpi xmlns:a14="http://schemas.microsoft.com/office/drawing/2010/main" val="0"/>
              </a:ext>
            </a:extLst>
          </a:blip>
          <a:srcRect b="29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3"/>
          <p:cNvSpPr txBox="1">
            <a:spLocks noChangeArrowheads="1"/>
          </p:cNvSpPr>
          <p:nvPr/>
        </p:nvSpPr>
        <p:spPr bwMode="auto">
          <a:xfrm>
            <a:off x="342900" y="304800"/>
            <a:ext cx="7124700" cy="10668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200" b="1" i="1">
                <a:solidFill>
                  <a:srgbClr val="0099FF"/>
                </a:solidFill>
                <a:cs typeface="Times" charset="0"/>
              </a:rPr>
              <a:t>Evolution of Intelligent Life May Be A Natural Planetary  Process</a:t>
            </a:r>
            <a:r>
              <a:rPr lang="en-US" sz="3200" i="1">
                <a:solidFill>
                  <a:srgbClr val="FFCC00"/>
                </a:solidFill>
                <a:cs typeface="Times" charset="0"/>
              </a:rPr>
              <a:t> </a:t>
            </a:r>
          </a:p>
        </p:txBody>
      </p:sp>
      <p:sp>
        <p:nvSpPr>
          <p:cNvPr id="193540" name="Line 4"/>
          <p:cNvSpPr>
            <a:spLocks noChangeShapeType="1"/>
          </p:cNvSpPr>
          <p:nvPr/>
        </p:nvSpPr>
        <p:spPr bwMode="auto">
          <a:xfrm>
            <a:off x="457200" y="1447800"/>
            <a:ext cx="8153400" cy="0"/>
          </a:xfrm>
          <a:prstGeom prst="line">
            <a:avLst/>
          </a:prstGeom>
          <a:noFill/>
          <a:ln w="190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3541" name="Text Box 5"/>
          <p:cNvSpPr txBox="1">
            <a:spLocks noChangeArrowheads="1"/>
          </p:cNvSpPr>
          <p:nvPr/>
        </p:nvSpPr>
        <p:spPr bwMode="auto">
          <a:xfrm>
            <a:off x="457200" y="2133600"/>
            <a:ext cx="8432800" cy="1554163"/>
          </a:xfrm>
          <a:prstGeom prst="rect">
            <a:avLst/>
          </a:prstGeom>
          <a:noFill/>
          <a:ln>
            <a:noFill/>
          </a:ln>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en-US" sz="3200" b="1" i="1">
                <a:solidFill>
                  <a:srgbClr val="FFCC00"/>
                </a:solidFill>
                <a:latin typeface="Palatino" charset="0"/>
                <a:cs typeface="Times" charset="0"/>
              </a:rPr>
              <a:t> The appearance of Homo Sapiens is destroying a long-standing homeostasis of the Earth System  </a:t>
            </a:r>
            <a:endParaRPr lang="en-US" sz="3200" b="1" i="1">
              <a:solidFill>
                <a:srgbClr val="FFCC00"/>
              </a:solidFill>
              <a:cs typeface="Times" charset="0"/>
            </a:endParaRPr>
          </a:p>
        </p:txBody>
      </p:sp>
      <p:sp>
        <p:nvSpPr>
          <p:cNvPr id="193542" name="Text Box 6"/>
          <p:cNvSpPr txBox="1">
            <a:spLocks noChangeArrowheads="1"/>
          </p:cNvSpPr>
          <p:nvPr/>
        </p:nvSpPr>
        <p:spPr bwMode="auto">
          <a:xfrm>
            <a:off x="457200" y="4038600"/>
            <a:ext cx="7772400" cy="1077218"/>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en-US" sz="3200" b="1" i="1" dirty="0" smtClean="0">
                <a:solidFill>
                  <a:srgbClr val="FFCC00"/>
                </a:solidFill>
                <a:latin typeface="Palatino" charset="0"/>
                <a:cs typeface="Times" charset="0"/>
              </a:rPr>
              <a:t>This is planetary </a:t>
            </a:r>
            <a:r>
              <a:rPr lang="en-US" sz="3200" b="1" i="1" dirty="0">
                <a:solidFill>
                  <a:srgbClr val="FFCC00"/>
                </a:solidFill>
                <a:latin typeface="Palatino" charset="0"/>
                <a:cs typeface="Times" charset="0"/>
              </a:rPr>
              <a:t>crisis </a:t>
            </a:r>
            <a:r>
              <a:rPr lang="en-US" sz="3200" b="1" i="1" dirty="0" smtClean="0">
                <a:solidFill>
                  <a:srgbClr val="FFCC00"/>
                </a:solidFill>
                <a:latin typeface="Palatino" charset="0"/>
                <a:cs typeface="Times" charset="0"/>
              </a:rPr>
              <a:t>and planetary opportunity</a:t>
            </a:r>
            <a:endParaRPr lang="en-US" sz="3200" b="1" i="1" dirty="0">
              <a:solidFill>
                <a:srgbClr val="FFCC00"/>
              </a:solidFill>
              <a:cs typeface="Times" charset="0"/>
            </a:endParaRPr>
          </a:p>
        </p:txBody>
      </p:sp>
    </p:spTree>
    <p:extLst>
      <p:ext uri="{BB962C8B-B14F-4D97-AF65-F5344CB8AC3E}">
        <p14:creationId xmlns:p14="http://schemas.microsoft.com/office/powerpoint/2010/main" val="31621255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95964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extLst>
              <a:ext uri="{28A0092B-C50C-407E-A947-70E740481C1C}">
                <a14:useLocalDpi xmlns:a14="http://schemas.microsoft.com/office/drawing/2010/main" val="0"/>
              </a:ext>
            </a:extLst>
          </a:blip>
          <a:srcRect b="2942"/>
          <a:stretch>
            <a:fillRect/>
          </a:stretch>
        </p:blipFill>
        <p:spPr bwMode="auto">
          <a:xfrm>
            <a:off x="-457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4"/>
          <p:cNvSpPr txBox="1">
            <a:spLocks noChangeArrowheads="1"/>
          </p:cNvSpPr>
          <p:nvPr/>
        </p:nvSpPr>
        <p:spPr bwMode="auto">
          <a:xfrm>
            <a:off x="306388" y="304800"/>
            <a:ext cx="560034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lang="en-US" sz="3200" b="1" i="1" dirty="0" smtClean="0">
                <a:solidFill>
                  <a:srgbClr val="FFCC00"/>
                </a:solidFill>
                <a:cs typeface="Times" charset="0"/>
              </a:rPr>
              <a:t>Perspective from Earth History</a:t>
            </a:r>
            <a:endParaRPr lang="en-US" sz="3200" i="1" dirty="0">
              <a:solidFill>
                <a:srgbClr val="FFCC00"/>
              </a:solidFill>
              <a:cs typeface="Times" charset="0"/>
            </a:endParaRPr>
          </a:p>
        </p:txBody>
      </p:sp>
      <p:sp>
        <p:nvSpPr>
          <p:cNvPr id="109571" name="Line 5"/>
          <p:cNvSpPr>
            <a:spLocks noChangeShapeType="1"/>
          </p:cNvSpPr>
          <p:nvPr/>
        </p:nvSpPr>
        <p:spPr bwMode="auto">
          <a:xfrm>
            <a:off x="306388" y="1149350"/>
            <a:ext cx="7964487" cy="1270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3302" name="Text Box 6"/>
          <p:cNvSpPr txBox="1">
            <a:spLocks noChangeArrowheads="1"/>
          </p:cNvSpPr>
          <p:nvPr/>
        </p:nvSpPr>
        <p:spPr bwMode="auto">
          <a:xfrm>
            <a:off x="304800" y="1447800"/>
            <a:ext cx="8561388"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buClr>
                <a:srgbClr val="FFCC00"/>
              </a:buClr>
            </a:pPr>
            <a:r>
              <a:rPr lang="en-US" sz="2800" dirty="0">
                <a:cs typeface="Times" charset="0"/>
              </a:rPr>
              <a:t>• </a:t>
            </a:r>
            <a:r>
              <a:rPr lang="en-US" sz="2800" dirty="0">
                <a:solidFill>
                  <a:srgbClr val="F6D738"/>
                </a:solidFill>
                <a:cs typeface="Times" charset="0"/>
              </a:rPr>
              <a:t>It appears likely that life is an emergent property of</a:t>
            </a:r>
          </a:p>
          <a:p>
            <a:pPr>
              <a:buClr>
                <a:srgbClr val="FFCC00"/>
              </a:buClr>
            </a:pPr>
            <a:r>
              <a:rPr lang="en-US" sz="2800" dirty="0">
                <a:solidFill>
                  <a:srgbClr val="F6D738"/>
                </a:solidFill>
                <a:cs typeface="Times" charset="0"/>
              </a:rPr>
              <a:t>planetary systems.</a:t>
            </a:r>
          </a:p>
          <a:p>
            <a:pPr>
              <a:buClr>
                <a:srgbClr val="FFCC00"/>
              </a:buClr>
            </a:pPr>
            <a:endParaRPr lang="en-US" sz="2800" dirty="0">
              <a:solidFill>
                <a:schemeClr val="bg1"/>
              </a:solidFill>
              <a:cs typeface="Times" charset="0"/>
            </a:endParaRPr>
          </a:p>
          <a:p>
            <a:pPr>
              <a:buClr>
                <a:srgbClr val="FFCC00"/>
              </a:buClr>
            </a:pPr>
            <a:r>
              <a:rPr lang="en-US" sz="2800" dirty="0">
                <a:solidFill>
                  <a:srgbClr val="FFCC00"/>
                </a:solidFill>
                <a:cs typeface="Times" charset="0"/>
              </a:rPr>
              <a:t>• Life may be </a:t>
            </a:r>
            <a:r>
              <a:rPr lang="ja-JP" altLang="en-US" sz="2800" dirty="0">
                <a:solidFill>
                  <a:srgbClr val="FFCC00"/>
                </a:solidFill>
                <a:cs typeface="Times" charset="0"/>
              </a:rPr>
              <a:t>“</a:t>
            </a:r>
            <a:r>
              <a:rPr lang="en-US" altLang="ja-JP" sz="2800" dirty="0">
                <a:solidFill>
                  <a:srgbClr val="FFCC00"/>
                </a:solidFill>
                <a:cs typeface="Times" charset="0"/>
              </a:rPr>
              <a:t>what planets do,</a:t>
            </a:r>
            <a:r>
              <a:rPr lang="ja-JP" altLang="en-US" sz="2800" dirty="0">
                <a:solidFill>
                  <a:srgbClr val="FFCC00"/>
                </a:solidFill>
                <a:cs typeface="Times" charset="0"/>
              </a:rPr>
              <a:t>”</a:t>
            </a:r>
            <a:r>
              <a:rPr lang="en-US" altLang="ja-JP" sz="2800" dirty="0">
                <a:solidFill>
                  <a:srgbClr val="FFCC00"/>
                </a:solidFill>
                <a:cs typeface="Times" charset="0"/>
              </a:rPr>
              <a:t> and life and planet evolve together through planetary history</a:t>
            </a:r>
          </a:p>
          <a:p>
            <a:pPr>
              <a:buClr>
                <a:srgbClr val="FFCC00"/>
              </a:buClr>
            </a:pPr>
            <a:endParaRPr lang="en-US" sz="2800" dirty="0">
              <a:solidFill>
                <a:srgbClr val="FFCC00"/>
              </a:solidFill>
              <a:cs typeface="Times" charset="0"/>
            </a:endParaRPr>
          </a:p>
          <a:p>
            <a:pPr>
              <a:buClr>
                <a:srgbClr val="FFCC00"/>
              </a:buClr>
            </a:pPr>
            <a:r>
              <a:rPr lang="en-US" sz="2800" dirty="0">
                <a:solidFill>
                  <a:srgbClr val="FFCC00"/>
                </a:solidFill>
                <a:cs typeface="Times" charset="0"/>
              </a:rPr>
              <a:t>Planetary evolution takes time, and Earth is only at the initial instant of a civilization with planetary consciousness– </a:t>
            </a:r>
          </a:p>
          <a:p>
            <a:pPr>
              <a:buClr>
                <a:srgbClr val="FFCC00"/>
              </a:buClr>
            </a:pPr>
            <a:endParaRPr lang="en-US" sz="2800" dirty="0">
              <a:solidFill>
                <a:srgbClr val="FFCC00"/>
              </a:solidFill>
              <a:cs typeface="Times" charset="0"/>
            </a:endParaRPr>
          </a:p>
          <a:p>
            <a:pPr>
              <a:buClr>
                <a:srgbClr val="FFCC00"/>
              </a:buClr>
            </a:pPr>
            <a:r>
              <a:rPr lang="en-US" sz="2800" dirty="0">
                <a:solidFill>
                  <a:srgbClr val="FFCC00"/>
                </a:solidFill>
                <a:cs typeface="Times" charset="0"/>
              </a:rPr>
              <a:t>So what are the implications from the appropriate view of time to communication with other civilizations?</a:t>
            </a:r>
          </a:p>
          <a:p>
            <a:pPr>
              <a:buClr>
                <a:srgbClr val="FFCC00"/>
              </a:buClr>
            </a:pPr>
            <a:endParaRPr lang="en-US" sz="2800" dirty="0">
              <a:solidFill>
                <a:srgbClr val="FFCC00"/>
              </a:solidFill>
              <a:cs typeface="Times" charset="0"/>
            </a:endParaRPr>
          </a:p>
          <a:p>
            <a:pPr>
              <a:buClr>
                <a:srgbClr val="FFCC00"/>
              </a:buClr>
            </a:pPr>
            <a:endParaRPr lang="en-US" sz="2800" dirty="0">
              <a:solidFill>
                <a:srgbClr val="FFCC00"/>
              </a:solidFill>
              <a:cs typeface="Times" charset="0"/>
            </a:endParaRPr>
          </a:p>
        </p:txBody>
      </p:sp>
      <p:sp>
        <p:nvSpPr>
          <p:cNvPr id="109573" name="Line 7"/>
          <p:cNvSpPr>
            <a:spLocks noChangeShapeType="1"/>
          </p:cNvSpPr>
          <p:nvPr/>
        </p:nvSpPr>
        <p:spPr bwMode="auto">
          <a:xfrm>
            <a:off x="306388" y="3752850"/>
            <a:ext cx="7964487" cy="1270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57761528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3302">
                                            <p:txEl>
                                              <p:pRg st="0" end="0"/>
                                            </p:txEl>
                                          </p:spTgt>
                                        </p:tgtEl>
                                        <p:attrNameLst>
                                          <p:attrName>style.visibility</p:attrName>
                                        </p:attrNameLst>
                                      </p:cBhvr>
                                      <p:to>
                                        <p:strVal val="visible"/>
                                      </p:to>
                                    </p:set>
                                    <p:animEffect transition="in" filter="wipe(left)">
                                      <p:cBhvr>
                                        <p:cTn id="7" dur="500"/>
                                        <p:tgtEl>
                                          <p:spTgt spid="183302">
                                            <p:txEl>
                                              <p:pRg st="0" end="0"/>
                                            </p:txEl>
                                          </p:spTgt>
                                        </p:tgtEl>
                                      </p:cBhvr>
                                    </p:animEffect>
                                  </p:childTnLst>
                                  <p:subTnLst>
                                    <p:animClr clrSpc="rgb" dir="cw">
                                      <p:cBhvr override="childStyle">
                                        <p:cTn dur="1" fill="hold" display="0" masterRel="nextClick" afterEffect="1"/>
                                        <p:tgtEl>
                                          <p:spTgt spid="183302">
                                            <p:txEl>
                                              <p:pRg st="0" end="0"/>
                                            </p:txEl>
                                          </p:spTgt>
                                        </p:tgtEl>
                                        <p:attrNameLst>
                                          <p:attrName>ppt_c</p:attrName>
                                        </p:attrNameLst>
                                      </p:cBhvr>
                                      <p:to>
                                        <a:schemeClr va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3302">
                                            <p:txEl>
                                              <p:pRg st="1" end="1"/>
                                            </p:txEl>
                                          </p:spTgt>
                                        </p:tgtEl>
                                        <p:attrNameLst>
                                          <p:attrName>style.visibility</p:attrName>
                                        </p:attrNameLst>
                                      </p:cBhvr>
                                      <p:to>
                                        <p:strVal val="visible"/>
                                      </p:to>
                                    </p:set>
                                    <p:animEffect transition="in" filter="wipe(left)">
                                      <p:cBhvr>
                                        <p:cTn id="12" dur="500"/>
                                        <p:tgtEl>
                                          <p:spTgt spid="183302">
                                            <p:txEl>
                                              <p:pRg st="1" end="1"/>
                                            </p:txEl>
                                          </p:spTgt>
                                        </p:tgtEl>
                                      </p:cBhvr>
                                    </p:animEffect>
                                  </p:childTnLst>
                                  <p:subTnLst>
                                    <p:animClr clrSpc="rgb" dir="cw">
                                      <p:cBhvr override="childStyle">
                                        <p:cTn dur="1" fill="hold" display="0" masterRel="nextClick" afterEffect="1"/>
                                        <p:tgtEl>
                                          <p:spTgt spid="183302">
                                            <p:txEl>
                                              <p:pRg st="1" end="1"/>
                                            </p:txEl>
                                          </p:spTgt>
                                        </p:tgtEl>
                                        <p:attrNameLst>
                                          <p:attrName>ppt_c</p:attrName>
                                        </p:attrNameLst>
                                      </p:cBhvr>
                                      <p:to>
                                        <a:schemeClr va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3302">
                                            <p:txEl>
                                              <p:pRg st="3" end="3"/>
                                            </p:txEl>
                                          </p:spTgt>
                                        </p:tgtEl>
                                        <p:attrNameLst>
                                          <p:attrName>style.visibility</p:attrName>
                                        </p:attrNameLst>
                                      </p:cBhvr>
                                      <p:to>
                                        <p:strVal val="visible"/>
                                      </p:to>
                                    </p:set>
                                    <p:animEffect transition="in" filter="wipe(left)">
                                      <p:cBhvr>
                                        <p:cTn id="17" dur="500"/>
                                        <p:tgtEl>
                                          <p:spTgt spid="183302">
                                            <p:txEl>
                                              <p:pRg st="3" end="3"/>
                                            </p:txEl>
                                          </p:spTgt>
                                        </p:tgtEl>
                                      </p:cBhvr>
                                    </p:animEffect>
                                  </p:childTnLst>
                                  <p:subTnLst>
                                    <p:animClr clrSpc="rgb" dir="cw">
                                      <p:cBhvr override="childStyle">
                                        <p:cTn dur="1" fill="hold" display="0" masterRel="nextClick" afterEffect="1"/>
                                        <p:tgtEl>
                                          <p:spTgt spid="183302">
                                            <p:txEl>
                                              <p:pRg st="3" end="3"/>
                                            </p:txEl>
                                          </p:spTgt>
                                        </p:tgtEl>
                                        <p:attrNameLst>
                                          <p:attrName>ppt_c</p:attrName>
                                        </p:attrNameLst>
                                      </p:cBhvr>
                                      <p:to>
                                        <a:schemeClr va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3302">
                                            <p:txEl>
                                              <p:pRg st="5" end="5"/>
                                            </p:txEl>
                                          </p:spTgt>
                                        </p:tgtEl>
                                        <p:attrNameLst>
                                          <p:attrName>style.visibility</p:attrName>
                                        </p:attrNameLst>
                                      </p:cBhvr>
                                      <p:to>
                                        <p:strVal val="visible"/>
                                      </p:to>
                                    </p:set>
                                    <p:animEffect transition="in" filter="wipe(left)">
                                      <p:cBhvr>
                                        <p:cTn id="22" dur="500"/>
                                        <p:tgtEl>
                                          <p:spTgt spid="183302">
                                            <p:txEl>
                                              <p:pRg st="5" end="5"/>
                                            </p:txEl>
                                          </p:spTgt>
                                        </p:tgtEl>
                                      </p:cBhvr>
                                    </p:animEffect>
                                  </p:childTnLst>
                                  <p:subTnLst>
                                    <p:animClr clrSpc="rgb" dir="cw">
                                      <p:cBhvr override="childStyle">
                                        <p:cTn dur="1" fill="hold" display="0" masterRel="nextClick" afterEffect="1"/>
                                        <p:tgtEl>
                                          <p:spTgt spid="183302">
                                            <p:txEl>
                                              <p:pRg st="5" end="5"/>
                                            </p:txEl>
                                          </p:spTgt>
                                        </p:tgtEl>
                                        <p:attrNameLst>
                                          <p:attrName>ppt_c</p:attrName>
                                        </p:attrNameLst>
                                      </p:cBhvr>
                                      <p:to>
                                        <a:schemeClr va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3302">
                                            <p:txEl>
                                              <p:pRg st="7" end="7"/>
                                            </p:txEl>
                                          </p:spTgt>
                                        </p:tgtEl>
                                        <p:attrNameLst>
                                          <p:attrName>style.visibility</p:attrName>
                                        </p:attrNameLst>
                                      </p:cBhvr>
                                      <p:to>
                                        <p:strVal val="visible"/>
                                      </p:to>
                                    </p:set>
                                    <p:animEffect transition="in" filter="wipe(left)">
                                      <p:cBhvr>
                                        <p:cTn id="27" dur="500"/>
                                        <p:tgtEl>
                                          <p:spTgt spid="183302">
                                            <p:txEl>
                                              <p:pRg st="7" end="7"/>
                                            </p:txEl>
                                          </p:spTgt>
                                        </p:tgtEl>
                                      </p:cBhvr>
                                    </p:animEffect>
                                  </p:childTnLst>
                                  <p:subTnLst>
                                    <p:animClr clrSpc="rgb" dir="cw">
                                      <p:cBhvr override="childStyle">
                                        <p:cTn dur="1" fill="hold" display="0" masterRel="nextClick" afterEffect="1"/>
                                        <p:tgtEl>
                                          <p:spTgt spid="183302">
                                            <p:txEl>
                                              <p:pRg st="7" end="7"/>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3" name="Line 7"/>
          <p:cNvSpPr>
            <a:spLocks noChangeShapeType="1"/>
          </p:cNvSpPr>
          <p:nvPr/>
        </p:nvSpPr>
        <p:spPr bwMode="auto">
          <a:xfrm>
            <a:off x="2819400" y="914400"/>
            <a:ext cx="3581400" cy="0"/>
          </a:xfrm>
          <a:prstGeom prst="line">
            <a:avLst/>
          </a:prstGeom>
          <a:noFill/>
          <a:ln w="12700">
            <a:solidFill>
              <a:srgbClr val="FFFF66"/>
            </a:solidFill>
            <a:round/>
            <a:headEnd type="none" w="sm" len="sm"/>
            <a:tailEnd type="none" w="sm" len="sm"/>
          </a:ln>
          <a:effectLst>
            <a:outerShdw blurRad="63500" dist="38099" dir="2700000" algn="ctr" rotWithShape="0">
              <a:schemeClr val="bg2">
                <a:alpha val="50000"/>
              </a:schemeClr>
            </a:outerShdw>
          </a:effectLst>
        </p:spPr>
        <p:txBody>
          <a:bodyPr wrap="none" anchor="ctr"/>
          <a:lstStyle/>
          <a:p>
            <a:pPr>
              <a:defRPr/>
            </a:pPr>
            <a:endParaRPr lang="en-US">
              <a:latin typeface="Times New Roman" pitchFamily="-108" charset="0"/>
              <a:ea typeface="+mn-ea"/>
              <a:cs typeface="+mn-cs"/>
            </a:endParaRPr>
          </a:p>
        </p:txBody>
      </p:sp>
      <p:sp>
        <p:nvSpPr>
          <p:cNvPr id="265224" name="Line 8"/>
          <p:cNvSpPr>
            <a:spLocks noChangeShapeType="1"/>
          </p:cNvSpPr>
          <p:nvPr/>
        </p:nvSpPr>
        <p:spPr bwMode="auto">
          <a:xfrm>
            <a:off x="1752600" y="4953000"/>
            <a:ext cx="1143000" cy="0"/>
          </a:xfrm>
          <a:prstGeom prst="line">
            <a:avLst/>
          </a:prstGeom>
          <a:noFill/>
          <a:ln w="38100" cmpd="dbl">
            <a:solidFill>
              <a:srgbClr val="FFFF66"/>
            </a:solidFill>
            <a:round/>
            <a:headEnd type="none" w="sm" len="sm"/>
            <a:tailEnd type="none" w="sm" len="sm"/>
          </a:ln>
          <a:effectLst>
            <a:outerShdw blurRad="63500" dist="38099" dir="2700000" algn="ctr" rotWithShape="0">
              <a:schemeClr val="bg2">
                <a:alpha val="50000"/>
              </a:schemeClr>
            </a:outerShdw>
          </a:effectLst>
        </p:spPr>
        <p:txBody>
          <a:bodyPr wrap="none" anchor="ctr"/>
          <a:lstStyle/>
          <a:p>
            <a:pPr>
              <a:defRPr/>
            </a:pPr>
            <a:endParaRPr lang="en-US">
              <a:latin typeface="Times New Roman" pitchFamily="-108" charset="0"/>
              <a:ea typeface="+mn-ea"/>
              <a:cs typeface="+mn-cs"/>
            </a:endParaRPr>
          </a:p>
        </p:txBody>
      </p:sp>
      <p:sp>
        <p:nvSpPr>
          <p:cNvPr id="106500" name="Text Box 11"/>
          <p:cNvSpPr txBox="1">
            <a:spLocks noChangeArrowheads="1"/>
          </p:cNvSpPr>
          <p:nvPr/>
        </p:nvSpPr>
        <p:spPr bwMode="auto">
          <a:xfrm>
            <a:off x="2133600" y="1524000"/>
            <a:ext cx="480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lang="en-US"/>
              <a:t>But how about just planets with life??</a:t>
            </a:r>
          </a:p>
        </p:txBody>
      </p:sp>
      <p:sp>
        <p:nvSpPr>
          <p:cNvPr id="106501" name="Rectangle 12"/>
          <p:cNvSpPr>
            <a:spLocks noChangeArrowheads="1"/>
          </p:cNvSpPr>
          <p:nvPr/>
        </p:nvSpPr>
        <p:spPr bwMode="auto">
          <a:xfrm>
            <a:off x="762000" y="2514600"/>
            <a:ext cx="75755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kumimoji="0" lang="en-US" sz="3600"/>
              <a:t>N = (400 x 10</a:t>
            </a:r>
            <a:r>
              <a:rPr kumimoji="0" lang="en-US" sz="3600" baseline="30000"/>
              <a:t>9</a:t>
            </a:r>
            <a:r>
              <a:rPr kumimoji="0" lang="en-US" sz="3600"/>
              <a:t>) * (.1) * (0.01) * (0.1)</a:t>
            </a:r>
            <a:br>
              <a:rPr kumimoji="0" lang="en-US" sz="3600"/>
            </a:br>
            <a:r>
              <a:rPr kumimoji="0" lang="en-US" sz="3600"/>
              <a:t>                * </a:t>
            </a:r>
            <a:r>
              <a:rPr kumimoji="0" lang="en-US" sz="3600" u="sng">
                <a:solidFill>
                  <a:srgbClr val="CC0066"/>
                </a:solidFill>
              </a:rPr>
              <a:t>(0.1) * (0.01) * (0.001)</a:t>
            </a:r>
          </a:p>
          <a:p>
            <a:pPr>
              <a:spcBef>
                <a:spcPct val="50000"/>
              </a:spcBef>
            </a:pPr>
            <a:r>
              <a:rPr kumimoji="0" lang="en-US" sz="3600" u="sng">
                <a:solidFill>
                  <a:srgbClr val="CC0066"/>
                </a:solidFill>
              </a:rPr>
              <a:t>Minimum of 40 million planets with life</a:t>
            </a:r>
          </a:p>
        </p:txBody>
      </p:sp>
    </p:spTree>
    <p:extLst>
      <p:ext uri="{BB962C8B-B14F-4D97-AF65-F5344CB8AC3E}">
        <p14:creationId xmlns:p14="http://schemas.microsoft.com/office/powerpoint/2010/main" val="10967164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ctrTitle"/>
          </p:nvPr>
        </p:nvSpPr>
        <p:spPr>
          <a:xfrm>
            <a:off x="685800" y="2286000"/>
            <a:ext cx="7772400" cy="1143000"/>
          </a:xfrm>
        </p:spPr>
        <p:txBody>
          <a:bodyPr/>
          <a:lstStyle/>
          <a:p>
            <a:pPr algn="l" eaLnBrk="1" hangingPunct="1"/>
            <a:r>
              <a:rPr lang="en-US" sz="3600">
                <a:solidFill>
                  <a:srgbClr val="CFC443"/>
                </a:solidFill>
                <a:latin typeface="Times New Roman" charset="0"/>
                <a:ea typeface="ＭＳ Ｐゴシック" charset="0"/>
                <a:cs typeface="ＭＳ Ｐゴシック" charset="0"/>
              </a:rPr>
              <a:t/>
            </a:r>
            <a:br>
              <a:rPr lang="en-US" sz="3600">
                <a:solidFill>
                  <a:srgbClr val="CFC443"/>
                </a:solidFill>
                <a:latin typeface="Times New Roman" charset="0"/>
                <a:ea typeface="ＭＳ Ｐゴシック" charset="0"/>
                <a:cs typeface="ＭＳ Ｐゴシック" charset="0"/>
              </a:rPr>
            </a:br>
            <a:r>
              <a:rPr lang="en-US" sz="3600">
                <a:solidFill>
                  <a:srgbClr val="CFC443"/>
                </a:solidFill>
                <a:latin typeface="Times New Roman" charset="0"/>
                <a:ea typeface="ＭＳ Ｐゴシック" charset="0"/>
                <a:cs typeface="ＭＳ Ｐゴシック" charset="0"/>
              </a:rPr>
              <a:t>Perspective from other planets:</a:t>
            </a:r>
            <a:br>
              <a:rPr lang="en-US" sz="3600">
                <a:solidFill>
                  <a:srgbClr val="CFC443"/>
                </a:solidFill>
                <a:latin typeface="Times New Roman" charset="0"/>
                <a:ea typeface="ＭＳ Ｐゴシック" charset="0"/>
                <a:cs typeface="ＭＳ Ｐゴシック" charset="0"/>
              </a:rPr>
            </a:br>
            <a:r>
              <a:rPr lang="en-US" sz="3200">
                <a:solidFill>
                  <a:srgbClr val="FFEA18"/>
                </a:solidFill>
                <a:latin typeface="Times New Roman" charset="0"/>
                <a:ea typeface="ＭＳ Ｐゴシック" charset="0"/>
                <a:cs typeface="ＭＳ Ｐゴシック" charset="0"/>
              </a:rPr>
              <a:t>Drake Equation:</a:t>
            </a:r>
            <a:br>
              <a:rPr lang="en-US" sz="3200">
                <a:solidFill>
                  <a:srgbClr val="FFEA18"/>
                </a:solidFill>
                <a:latin typeface="Times New Roman" charset="0"/>
                <a:ea typeface="ＭＳ Ｐゴシック" charset="0"/>
                <a:cs typeface="ＭＳ Ｐゴシック" charset="0"/>
              </a:rPr>
            </a:br>
            <a:r>
              <a:rPr lang="en-US" sz="3200">
                <a:solidFill>
                  <a:srgbClr val="FFEA18"/>
                </a:solidFill>
                <a:latin typeface="Times New Roman" charset="0"/>
                <a:ea typeface="ＭＳ Ｐゴシック" charset="0"/>
                <a:cs typeface="ＭＳ Ｐゴシック" charset="0"/>
              </a:rPr>
              <a:t>N = N</a:t>
            </a:r>
            <a:r>
              <a:rPr lang="en-US" sz="3200" baseline="-25000">
                <a:solidFill>
                  <a:srgbClr val="FFEA18"/>
                </a:solidFill>
                <a:latin typeface="Times New Roman" charset="0"/>
                <a:ea typeface="ＭＳ Ｐゴシック" charset="0"/>
                <a:cs typeface="ＭＳ Ｐゴシック" charset="0"/>
              </a:rPr>
              <a:t>s</a:t>
            </a:r>
            <a:r>
              <a:rPr lang="en-US" sz="3200">
                <a:solidFill>
                  <a:srgbClr val="FFEA18"/>
                </a:solidFill>
                <a:latin typeface="Times New Roman" charset="0"/>
                <a:ea typeface="ＭＳ Ｐゴシック" charset="0"/>
                <a:cs typeface="ＭＳ Ｐゴシック" charset="0"/>
              </a:rPr>
              <a:t> * f</a:t>
            </a:r>
            <a:r>
              <a:rPr lang="en-US" sz="3200" baseline="-25000">
                <a:solidFill>
                  <a:srgbClr val="FFEA18"/>
                </a:solidFill>
                <a:latin typeface="Times New Roman" charset="0"/>
                <a:ea typeface="ＭＳ Ｐゴシック" charset="0"/>
                <a:cs typeface="ＭＳ Ｐゴシック" charset="0"/>
              </a:rPr>
              <a:t>s</a:t>
            </a:r>
            <a:r>
              <a:rPr lang="en-US" sz="3200">
                <a:solidFill>
                  <a:srgbClr val="FFEA18"/>
                </a:solidFill>
                <a:latin typeface="Times New Roman" charset="0"/>
                <a:ea typeface="ＭＳ Ｐゴシック" charset="0"/>
                <a:cs typeface="ＭＳ Ｐゴシック" charset="0"/>
              </a:rPr>
              <a:t> * n</a:t>
            </a:r>
            <a:r>
              <a:rPr lang="en-US" sz="3200" baseline="-25000">
                <a:solidFill>
                  <a:srgbClr val="FFEA18"/>
                </a:solidFill>
                <a:latin typeface="Times New Roman" charset="0"/>
                <a:ea typeface="ＭＳ Ｐゴシック" charset="0"/>
                <a:cs typeface="ＭＳ Ｐゴシック" charset="0"/>
              </a:rPr>
              <a:t>L</a:t>
            </a:r>
            <a:r>
              <a:rPr lang="en-US" sz="3200">
                <a:solidFill>
                  <a:srgbClr val="FFEA18"/>
                </a:solidFill>
                <a:latin typeface="Times New Roman" charset="0"/>
                <a:ea typeface="ＭＳ Ｐゴシック" charset="0"/>
                <a:cs typeface="ＭＳ Ｐゴシック" charset="0"/>
              </a:rPr>
              <a:t> * f</a:t>
            </a:r>
            <a:r>
              <a:rPr lang="en-US" sz="3200" baseline="-25000">
                <a:solidFill>
                  <a:srgbClr val="FFEA18"/>
                </a:solidFill>
                <a:latin typeface="Times New Roman" charset="0"/>
                <a:ea typeface="ＭＳ Ｐゴシック" charset="0"/>
                <a:cs typeface="ＭＳ Ｐゴシック" charset="0"/>
              </a:rPr>
              <a:t>L</a:t>
            </a:r>
            <a:r>
              <a:rPr lang="en-US" sz="3200">
                <a:solidFill>
                  <a:srgbClr val="FFEA18"/>
                </a:solidFill>
                <a:latin typeface="Times New Roman" charset="0"/>
                <a:ea typeface="ＭＳ Ｐゴシック" charset="0"/>
                <a:cs typeface="ＭＳ Ｐゴシック" charset="0"/>
              </a:rPr>
              <a:t> * f</a:t>
            </a:r>
            <a:r>
              <a:rPr lang="en-US" sz="3200" baseline="-25000">
                <a:solidFill>
                  <a:srgbClr val="FFEA18"/>
                </a:solidFill>
                <a:latin typeface="Times New Roman" charset="0"/>
                <a:ea typeface="ＭＳ Ｐゴシック" charset="0"/>
                <a:cs typeface="ＭＳ Ｐゴシック" charset="0"/>
              </a:rPr>
              <a:t>I</a:t>
            </a:r>
            <a:r>
              <a:rPr lang="en-US" sz="3200">
                <a:solidFill>
                  <a:srgbClr val="FFEA18"/>
                </a:solidFill>
                <a:latin typeface="Times New Roman" charset="0"/>
                <a:ea typeface="ＭＳ Ｐゴシック" charset="0"/>
                <a:cs typeface="ＭＳ Ｐゴシック" charset="0"/>
              </a:rPr>
              <a:t> * f</a:t>
            </a:r>
            <a:r>
              <a:rPr lang="en-US" sz="3200" baseline="-25000">
                <a:solidFill>
                  <a:srgbClr val="FFEA18"/>
                </a:solidFill>
                <a:latin typeface="Times New Roman" charset="0"/>
                <a:ea typeface="ＭＳ Ｐゴシック" charset="0"/>
                <a:cs typeface="ＭＳ Ｐゴシック" charset="0"/>
              </a:rPr>
              <a:t>TC</a:t>
            </a:r>
            <a:r>
              <a:rPr lang="en-US" sz="3200">
                <a:solidFill>
                  <a:srgbClr val="FFEA18"/>
                </a:solidFill>
                <a:latin typeface="Times New Roman" charset="0"/>
                <a:ea typeface="ＭＳ Ｐゴシック" charset="0"/>
                <a:cs typeface="ＭＳ Ｐゴシック" charset="0"/>
              </a:rPr>
              <a:t> * T</a:t>
            </a:r>
            <a:r>
              <a:rPr lang="en-US" sz="3200" baseline="-25000">
                <a:solidFill>
                  <a:srgbClr val="FFEA18"/>
                </a:solidFill>
                <a:latin typeface="Times New Roman" charset="0"/>
                <a:ea typeface="ＭＳ Ｐゴシック" charset="0"/>
                <a:cs typeface="ＭＳ Ｐゴシック" charset="0"/>
              </a:rPr>
              <a:t>TL</a:t>
            </a:r>
            <a:r>
              <a:rPr lang="en-US" sz="3200">
                <a:solidFill>
                  <a:srgbClr val="FFEA18"/>
                </a:solidFill>
                <a:latin typeface="Times New Roman" charset="0"/>
                <a:ea typeface="ＭＳ Ｐゴシック" charset="0"/>
                <a:cs typeface="ＭＳ Ｐゴシック" charset="0"/>
              </a:rPr>
              <a:t>/T</a:t>
            </a:r>
            <a:r>
              <a:rPr lang="en-US" sz="3200" baseline="-25000">
                <a:solidFill>
                  <a:srgbClr val="FFEA18"/>
                </a:solidFill>
                <a:latin typeface="Times New Roman" charset="0"/>
                <a:ea typeface="ＭＳ Ｐゴシック" charset="0"/>
                <a:cs typeface="ＭＳ Ｐゴシック" charset="0"/>
              </a:rPr>
              <a:t>p					</a:t>
            </a:r>
            <a:r>
              <a:rPr lang="en-US" sz="3200">
                <a:solidFill>
                  <a:srgbClr val="FFEA18"/>
                </a:solidFill>
                <a:latin typeface="Times New Roman" charset="0"/>
                <a:ea typeface="ＭＳ Ｐゴシック" charset="0"/>
                <a:cs typeface="ＭＳ Ｐゴシック" charset="0"/>
              </a:rPr>
              <a:t/>
            </a:r>
            <a:br>
              <a:rPr lang="en-US" sz="3200">
                <a:solidFill>
                  <a:srgbClr val="FFEA18"/>
                </a:solidFill>
                <a:latin typeface="Times New Roman" charset="0"/>
                <a:ea typeface="ＭＳ Ｐゴシック" charset="0"/>
                <a:cs typeface="ＭＳ Ｐゴシック" charset="0"/>
              </a:rPr>
            </a:br>
            <a:r>
              <a:rPr lang="en-US" sz="3200">
                <a:solidFill>
                  <a:srgbClr val="FFEA18"/>
                </a:solidFill>
                <a:latin typeface="Times New Roman" charset="0"/>
                <a:ea typeface="ＭＳ Ｐゴシック" charset="0"/>
                <a:cs typeface="ＭＳ Ｐゴシック" charset="0"/>
              </a:rPr>
              <a:t>N is the number of planets in our galaxy with technological civilization.</a:t>
            </a:r>
            <a:br>
              <a:rPr lang="en-US" sz="3200">
                <a:solidFill>
                  <a:srgbClr val="FFEA18"/>
                </a:solidFill>
                <a:latin typeface="Times New Roman" charset="0"/>
                <a:ea typeface="ＭＳ Ｐゴシック" charset="0"/>
                <a:cs typeface="ＭＳ Ｐゴシック" charset="0"/>
              </a:rPr>
            </a:br>
            <a:r>
              <a:rPr lang="en-US" sz="3200">
                <a:solidFill>
                  <a:srgbClr val="FFEA18"/>
                </a:solidFill>
                <a:latin typeface="Times New Roman" charset="0"/>
                <a:ea typeface="ＭＳ Ｐゴシック" charset="0"/>
                <a:cs typeface="ＭＳ Ｐゴシック" charset="0"/>
              </a:rPr>
              <a:t/>
            </a:r>
            <a:br>
              <a:rPr lang="en-US" sz="3200">
                <a:solidFill>
                  <a:srgbClr val="FFEA18"/>
                </a:solidFill>
                <a:latin typeface="Times New Roman" charset="0"/>
                <a:ea typeface="ＭＳ Ｐゴシック" charset="0"/>
                <a:cs typeface="ＭＳ Ｐゴシック" charset="0"/>
              </a:rPr>
            </a:br>
            <a:r>
              <a:rPr lang="en-US" sz="2400">
                <a:solidFill>
                  <a:srgbClr val="FFEA18"/>
                </a:solidFill>
                <a:latin typeface="Times New Roman" charset="0"/>
                <a:ea typeface="ＭＳ Ｐゴシック" charset="0"/>
                <a:cs typeface="ＭＳ Ｐゴシック" charset="0"/>
              </a:rPr>
              <a:t>T</a:t>
            </a:r>
            <a:r>
              <a:rPr lang="en-US" sz="2400" baseline="-25000">
                <a:solidFill>
                  <a:srgbClr val="FFEA18"/>
                </a:solidFill>
                <a:latin typeface="Times New Roman" charset="0"/>
                <a:ea typeface="ＭＳ Ｐゴシック" charset="0"/>
                <a:cs typeface="ＭＳ Ｐゴシック" charset="0"/>
              </a:rPr>
              <a:t>TL</a:t>
            </a:r>
            <a:r>
              <a:rPr lang="en-US" sz="2400">
                <a:solidFill>
                  <a:srgbClr val="FFEA18"/>
                </a:solidFill>
                <a:latin typeface="Times New Roman" charset="0"/>
                <a:ea typeface="ＭＳ Ｐゴシック" charset="0"/>
                <a:cs typeface="ＭＳ Ｐゴシック" charset="0"/>
              </a:rPr>
              <a:t>/T</a:t>
            </a:r>
            <a:r>
              <a:rPr lang="en-US" sz="2400" baseline="-25000">
                <a:solidFill>
                  <a:srgbClr val="FFEA18"/>
                </a:solidFill>
                <a:latin typeface="Times New Roman" charset="0"/>
                <a:ea typeface="ＭＳ Ｐゴシック" charset="0"/>
                <a:cs typeface="ＭＳ Ｐゴシック" charset="0"/>
              </a:rPr>
              <a:t>p </a:t>
            </a:r>
            <a:r>
              <a:rPr lang="en-US" sz="2400">
                <a:solidFill>
                  <a:srgbClr val="FFEA18"/>
                </a:solidFill>
                <a:latin typeface="Times New Roman" charset="0"/>
                <a:ea typeface="ＭＳ Ｐゴシック" charset="0"/>
                <a:cs typeface="ＭＳ Ｐゴシック" charset="0"/>
              </a:rPr>
              <a:t>is the fraction of a planetary lifetime that such a civilization exists</a:t>
            </a:r>
            <a:br>
              <a:rPr lang="en-US" sz="2400">
                <a:solidFill>
                  <a:srgbClr val="FFEA18"/>
                </a:solidFill>
                <a:latin typeface="Times New Roman" charset="0"/>
                <a:ea typeface="ＭＳ Ｐゴシック" charset="0"/>
                <a:cs typeface="ＭＳ Ｐゴシック" charset="0"/>
              </a:rPr>
            </a:br>
            <a:r>
              <a:rPr lang="en-US" sz="2400">
                <a:solidFill>
                  <a:srgbClr val="FFEA18"/>
                </a:solidFill>
                <a:latin typeface="Times New Roman" charset="0"/>
                <a:ea typeface="ＭＳ Ｐゴシック" charset="0"/>
                <a:cs typeface="ＭＳ Ｐゴシック" charset="0"/>
              </a:rPr>
              <a:t/>
            </a:r>
            <a:br>
              <a:rPr lang="en-US" sz="2400">
                <a:solidFill>
                  <a:srgbClr val="FFEA18"/>
                </a:solidFill>
                <a:latin typeface="Times New Roman" charset="0"/>
                <a:ea typeface="ＭＳ Ｐゴシック" charset="0"/>
                <a:cs typeface="ＭＳ Ｐゴシック" charset="0"/>
              </a:rPr>
            </a:br>
            <a:r>
              <a:rPr lang="en-US" sz="2400">
                <a:solidFill>
                  <a:srgbClr val="FFEA18"/>
                </a:solidFill>
                <a:latin typeface="Times New Roman" charset="0"/>
                <a:ea typeface="ＭＳ Ｐゴシック" charset="0"/>
                <a:cs typeface="ＭＳ Ｐゴシック" charset="0"/>
              </a:rPr>
              <a:t>If 10</a:t>
            </a:r>
            <a:r>
              <a:rPr lang="en-US" sz="2400" baseline="30000">
                <a:solidFill>
                  <a:srgbClr val="FFEA18"/>
                </a:solidFill>
                <a:latin typeface="Times New Roman" charset="0"/>
                <a:ea typeface="ＭＳ Ｐゴシック" charset="0"/>
                <a:cs typeface="ＭＳ Ｐゴシック" charset="0"/>
              </a:rPr>
              <a:t>4</a:t>
            </a:r>
            <a:r>
              <a:rPr lang="en-US" sz="2400">
                <a:solidFill>
                  <a:srgbClr val="FFEA18"/>
                </a:solidFill>
                <a:latin typeface="Times New Roman" charset="0"/>
                <a:ea typeface="ＭＳ Ｐゴシック" charset="0"/>
                <a:cs typeface="ＭＳ Ｐゴシック" charset="0"/>
              </a:rPr>
              <a:t> years, &lt;1 in the galaxy</a:t>
            </a:r>
            <a:br>
              <a:rPr lang="en-US" sz="2400">
                <a:solidFill>
                  <a:srgbClr val="FFEA18"/>
                </a:solidFill>
                <a:latin typeface="Times New Roman" charset="0"/>
                <a:ea typeface="ＭＳ Ｐゴシック" charset="0"/>
                <a:cs typeface="ＭＳ Ｐゴシック" charset="0"/>
              </a:rPr>
            </a:br>
            <a:r>
              <a:rPr lang="en-US" sz="2400">
                <a:solidFill>
                  <a:srgbClr val="FFEA18"/>
                </a:solidFill>
                <a:latin typeface="Times New Roman" charset="0"/>
                <a:ea typeface="ＭＳ Ｐゴシック" charset="0"/>
                <a:cs typeface="ＭＳ Ｐゴシック" charset="0"/>
              </a:rPr>
              <a:t/>
            </a:r>
            <a:br>
              <a:rPr lang="en-US" sz="2400">
                <a:solidFill>
                  <a:srgbClr val="FFEA18"/>
                </a:solidFill>
                <a:latin typeface="Times New Roman" charset="0"/>
                <a:ea typeface="ＭＳ Ｐゴシック" charset="0"/>
                <a:cs typeface="ＭＳ Ｐゴシック" charset="0"/>
              </a:rPr>
            </a:br>
            <a:r>
              <a:rPr lang="en-US" sz="2400">
                <a:solidFill>
                  <a:srgbClr val="FFEA18"/>
                </a:solidFill>
                <a:latin typeface="Times New Roman" charset="0"/>
                <a:ea typeface="ＭＳ Ｐゴシック" charset="0"/>
                <a:cs typeface="ＭＳ Ｐゴシック" charset="0"/>
              </a:rPr>
              <a:t>Only advanced civilizations that become planetary participants rather than</a:t>
            </a:r>
            <a:r>
              <a:rPr lang="en-US" sz="2400">
                <a:solidFill>
                  <a:srgbClr val="CFC443"/>
                </a:solidFill>
                <a:latin typeface="Times New Roman" charset="0"/>
                <a:ea typeface="ＭＳ Ｐゴシック" charset="0"/>
                <a:cs typeface="ＭＳ Ｐゴシック" charset="0"/>
              </a:rPr>
              <a:t> </a:t>
            </a:r>
            <a:r>
              <a:rPr lang="en-US" sz="2400">
                <a:solidFill>
                  <a:srgbClr val="FFEA18"/>
                </a:solidFill>
                <a:latin typeface="Times New Roman" charset="0"/>
                <a:ea typeface="ＭＳ Ｐゴシック" charset="0"/>
                <a:cs typeface="ＭＳ Ｐゴシック" charset="0"/>
              </a:rPr>
              <a:t>planetary users co-exist with us.</a:t>
            </a:r>
            <a:r>
              <a:rPr lang="en-US" sz="3200">
                <a:solidFill>
                  <a:srgbClr val="FFEA18"/>
                </a:solidFill>
                <a:latin typeface="Times New Roman" charset="0"/>
                <a:ea typeface="ＭＳ Ｐゴシック" charset="0"/>
                <a:cs typeface="ＭＳ Ｐゴシック" charset="0"/>
              </a:rPr>
              <a:t/>
            </a:r>
            <a:br>
              <a:rPr lang="en-US" sz="3200">
                <a:solidFill>
                  <a:srgbClr val="FFEA18"/>
                </a:solidFill>
                <a:latin typeface="Times New Roman" charset="0"/>
                <a:ea typeface="ＭＳ Ｐゴシック" charset="0"/>
                <a:cs typeface="ＭＳ Ｐゴシック" charset="0"/>
              </a:rPr>
            </a:br>
            <a:endParaRPr lang="en-US" sz="3600" baseline="-25000">
              <a:solidFill>
                <a:srgbClr val="CFC443"/>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116913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a:extLst>
              <a:ext uri="{28A0092B-C50C-407E-A947-70E740481C1C}">
                <a14:useLocalDpi xmlns:a14="http://schemas.microsoft.com/office/drawing/2010/main" val="0"/>
              </a:ext>
            </a:extLst>
          </a:blip>
          <a:srcRect b="2942"/>
          <a:stretch>
            <a:fillRect/>
          </a:stretch>
        </p:blipFill>
        <p:spPr bwMode="auto">
          <a:xfrm>
            <a:off x="-457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4"/>
          <p:cNvSpPr txBox="1">
            <a:spLocks noChangeArrowheads="1"/>
          </p:cNvSpPr>
          <p:nvPr/>
        </p:nvSpPr>
        <p:spPr bwMode="auto">
          <a:xfrm>
            <a:off x="306388" y="304800"/>
            <a:ext cx="47489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lang="en-US" sz="3200" b="1" i="1" dirty="0" smtClean="0">
                <a:solidFill>
                  <a:srgbClr val="FFCC00"/>
                </a:solidFill>
                <a:cs typeface="Times" charset="0"/>
              </a:rPr>
              <a:t>We are universal cavemen</a:t>
            </a:r>
            <a:endParaRPr lang="en-US" sz="3200" i="1" dirty="0">
              <a:solidFill>
                <a:srgbClr val="FFCC00"/>
              </a:solidFill>
              <a:cs typeface="Times" charset="0"/>
            </a:endParaRPr>
          </a:p>
        </p:txBody>
      </p:sp>
      <p:sp>
        <p:nvSpPr>
          <p:cNvPr id="111619" name="Line 5"/>
          <p:cNvSpPr>
            <a:spLocks noChangeShapeType="1"/>
          </p:cNvSpPr>
          <p:nvPr/>
        </p:nvSpPr>
        <p:spPr bwMode="auto">
          <a:xfrm>
            <a:off x="306388" y="1149350"/>
            <a:ext cx="7964487" cy="1270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3302" name="Text Box 6"/>
          <p:cNvSpPr txBox="1">
            <a:spLocks noChangeArrowheads="1"/>
          </p:cNvSpPr>
          <p:nvPr/>
        </p:nvSpPr>
        <p:spPr bwMode="auto">
          <a:xfrm>
            <a:off x="304800" y="1447800"/>
            <a:ext cx="85613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buClr>
                <a:srgbClr val="FFCC00"/>
              </a:buClr>
            </a:pPr>
            <a:r>
              <a:rPr lang="en-US" sz="2800" dirty="0">
                <a:solidFill>
                  <a:srgbClr val="F6D738"/>
                </a:solidFill>
                <a:cs typeface="Times" charset="0"/>
              </a:rPr>
              <a:t>The Milky Way is 100,000 light years across</a:t>
            </a:r>
            <a:r>
              <a:rPr lang="en-US" sz="2800" dirty="0">
                <a:cs typeface="Times" charset="0"/>
              </a:rPr>
              <a:t>.</a:t>
            </a:r>
          </a:p>
          <a:p>
            <a:pPr>
              <a:buClr>
                <a:srgbClr val="FFCC00"/>
              </a:buClr>
            </a:pPr>
            <a:r>
              <a:rPr lang="en-US" sz="2800" dirty="0">
                <a:solidFill>
                  <a:srgbClr val="FFCC00"/>
                </a:solidFill>
                <a:cs typeface="Times" charset="0"/>
              </a:rPr>
              <a:t>Communication even with nearby stars is 1000 years each way.  So our civilization is too recent for the word to have gotten out even to nearby neighbors.</a:t>
            </a:r>
          </a:p>
          <a:p>
            <a:pPr>
              <a:buClr>
                <a:srgbClr val="FFCC00"/>
              </a:buClr>
            </a:pPr>
            <a:endParaRPr lang="en-US" sz="2800" dirty="0">
              <a:solidFill>
                <a:srgbClr val="FFCC00"/>
              </a:solidFill>
              <a:cs typeface="Times" charset="0"/>
            </a:endParaRPr>
          </a:p>
          <a:p>
            <a:pPr>
              <a:buClr>
                <a:srgbClr val="FFCC00"/>
              </a:buClr>
            </a:pPr>
            <a:endParaRPr lang="en-US" sz="2800" dirty="0">
              <a:solidFill>
                <a:srgbClr val="FFCC00"/>
              </a:solidFill>
              <a:cs typeface="Times" charset="0"/>
            </a:endParaRPr>
          </a:p>
          <a:p>
            <a:pPr>
              <a:buClr>
                <a:srgbClr val="FFCC00"/>
              </a:buClr>
            </a:pPr>
            <a:r>
              <a:rPr lang="en-US" sz="2800" dirty="0">
                <a:solidFill>
                  <a:srgbClr val="FFCC00"/>
                </a:solidFill>
                <a:cs typeface="Times" charset="0"/>
              </a:rPr>
              <a:t>If there are other civilizations out there, they are incomparably advanced relative to our own.  Consider biotechnology, for example…. </a:t>
            </a:r>
          </a:p>
          <a:p>
            <a:pPr>
              <a:buClr>
                <a:srgbClr val="FFCC00"/>
              </a:buClr>
            </a:pPr>
            <a:endParaRPr lang="en-US" sz="2800" dirty="0">
              <a:solidFill>
                <a:srgbClr val="FFCC00"/>
              </a:solidFill>
              <a:cs typeface="Times" charset="0"/>
            </a:endParaRPr>
          </a:p>
          <a:p>
            <a:pPr>
              <a:buClr>
                <a:srgbClr val="FFCC00"/>
              </a:buClr>
            </a:pPr>
            <a:r>
              <a:rPr lang="en-US" sz="2800" dirty="0">
                <a:solidFill>
                  <a:srgbClr val="FFCC00"/>
                </a:solidFill>
                <a:cs typeface="Times" charset="0"/>
              </a:rPr>
              <a:t>Also planets are likely to be biologically very specific– so, how might they communicate?  How would you??</a:t>
            </a:r>
          </a:p>
          <a:p>
            <a:pPr>
              <a:buClr>
                <a:srgbClr val="FFCC00"/>
              </a:buClr>
            </a:pPr>
            <a:endParaRPr lang="en-US" sz="2800" dirty="0">
              <a:solidFill>
                <a:srgbClr val="FFCC00"/>
              </a:solidFill>
              <a:cs typeface="Times" charset="0"/>
            </a:endParaRPr>
          </a:p>
          <a:p>
            <a:pPr>
              <a:buClr>
                <a:srgbClr val="FFCC00"/>
              </a:buClr>
            </a:pPr>
            <a:endParaRPr lang="en-US" sz="2800" dirty="0">
              <a:solidFill>
                <a:srgbClr val="FFCC00"/>
              </a:solidFill>
              <a:cs typeface="Times" charset="0"/>
            </a:endParaRPr>
          </a:p>
          <a:p>
            <a:pPr>
              <a:buClr>
                <a:srgbClr val="FFCC00"/>
              </a:buClr>
            </a:pPr>
            <a:endParaRPr lang="en-US" sz="2800" dirty="0">
              <a:solidFill>
                <a:srgbClr val="FFCC00"/>
              </a:solidFill>
              <a:cs typeface="Times" charset="0"/>
            </a:endParaRPr>
          </a:p>
        </p:txBody>
      </p:sp>
      <p:sp>
        <p:nvSpPr>
          <p:cNvPr id="111621" name="Line 7"/>
          <p:cNvSpPr>
            <a:spLocks noChangeShapeType="1"/>
          </p:cNvSpPr>
          <p:nvPr/>
        </p:nvSpPr>
        <p:spPr bwMode="auto">
          <a:xfrm>
            <a:off x="306388" y="3752850"/>
            <a:ext cx="7964487" cy="1270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6114183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3302">
                                            <p:txEl>
                                              <p:pRg st="0" end="0"/>
                                            </p:txEl>
                                          </p:spTgt>
                                        </p:tgtEl>
                                        <p:attrNameLst>
                                          <p:attrName>style.visibility</p:attrName>
                                        </p:attrNameLst>
                                      </p:cBhvr>
                                      <p:to>
                                        <p:strVal val="visible"/>
                                      </p:to>
                                    </p:set>
                                    <p:animEffect transition="in" filter="wipe(left)">
                                      <p:cBhvr>
                                        <p:cTn id="7" dur="500"/>
                                        <p:tgtEl>
                                          <p:spTgt spid="183302">
                                            <p:txEl>
                                              <p:pRg st="0" end="0"/>
                                            </p:txEl>
                                          </p:spTgt>
                                        </p:tgtEl>
                                      </p:cBhvr>
                                    </p:animEffect>
                                  </p:childTnLst>
                                  <p:subTnLst>
                                    <p:animClr clrSpc="rgb" dir="cw">
                                      <p:cBhvr override="childStyle">
                                        <p:cTn dur="1" fill="hold" display="0" masterRel="nextClick" afterEffect="1"/>
                                        <p:tgtEl>
                                          <p:spTgt spid="183302">
                                            <p:txEl>
                                              <p:pRg st="0" end="0"/>
                                            </p:txEl>
                                          </p:spTgt>
                                        </p:tgtEl>
                                        <p:attrNameLst>
                                          <p:attrName>ppt_c</p:attrName>
                                        </p:attrNameLst>
                                      </p:cBhvr>
                                      <p:to>
                                        <a:schemeClr va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3302">
                                            <p:txEl>
                                              <p:pRg st="1" end="1"/>
                                            </p:txEl>
                                          </p:spTgt>
                                        </p:tgtEl>
                                        <p:attrNameLst>
                                          <p:attrName>style.visibility</p:attrName>
                                        </p:attrNameLst>
                                      </p:cBhvr>
                                      <p:to>
                                        <p:strVal val="visible"/>
                                      </p:to>
                                    </p:set>
                                    <p:animEffect transition="in" filter="wipe(left)">
                                      <p:cBhvr>
                                        <p:cTn id="12" dur="500"/>
                                        <p:tgtEl>
                                          <p:spTgt spid="183302">
                                            <p:txEl>
                                              <p:pRg st="1" end="1"/>
                                            </p:txEl>
                                          </p:spTgt>
                                        </p:tgtEl>
                                      </p:cBhvr>
                                    </p:animEffect>
                                  </p:childTnLst>
                                  <p:subTnLst>
                                    <p:animClr clrSpc="rgb" dir="cw">
                                      <p:cBhvr override="childStyle">
                                        <p:cTn dur="1" fill="hold" display="0" masterRel="nextClick" afterEffect="1"/>
                                        <p:tgtEl>
                                          <p:spTgt spid="183302">
                                            <p:txEl>
                                              <p:pRg st="1" end="1"/>
                                            </p:txEl>
                                          </p:spTgt>
                                        </p:tgtEl>
                                        <p:attrNameLst>
                                          <p:attrName>ppt_c</p:attrName>
                                        </p:attrNameLst>
                                      </p:cBhvr>
                                      <p:to>
                                        <a:schemeClr va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3302">
                                            <p:txEl>
                                              <p:pRg st="4" end="4"/>
                                            </p:txEl>
                                          </p:spTgt>
                                        </p:tgtEl>
                                        <p:attrNameLst>
                                          <p:attrName>style.visibility</p:attrName>
                                        </p:attrNameLst>
                                      </p:cBhvr>
                                      <p:to>
                                        <p:strVal val="visible"/>
                                      </p:to>
                                    </p:set>
                                    <p:animEffect transition="in" filter="wipe(left)">
                                      <p:cBhvr>
                                        <p:cTn id="17" dur="500"/>
                                        <p:tgtEl>
                                          <p:spTgt spid="183302">
                                            <p:txEl>
                                              <p:pRg st="4" end="4"/>
                                            </p:txEl>
                                          </p:spTgt>
                                        </p:tgtEl>
                                      </p:cBhvr>
                                    </p:animEffect>
                                  </p:childTnLst>
                                  <p:subTnLst>
                                    <p:animClr clrSpc="rgb" dir="cw">
                                      <p:cBhvr override="childStyle">
                                        <p:cTn dur="1" fill="hold" display="0" masterRel="nextClick" afterEffect="1"/>
                                        <p:tgtEl>
                                          <p:spTgt spid="183302">
                                            <p:txEl>
                                              <p:pRg st="4" end="4"/>
                                            </p:txEl>
                                          </p:spTgt>
                                        </p:tgtEl>
                                        <p:attrNameLst>
                                          <p:attrName>ppt_c</p:attrName>
                                        </p:attrNameLst>
                                      </p:cBhvr>
                                      <p:to>
                                        <a:schemeClr va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3302">
                                            <p:txEl>
                                              <p:pRg st="6" end="6"/>
                                            </p:txEl>
                                          </p:spTgt>
                                        </p:tgtEl>
                                        <p:attrNameLst>
                                          <p:attrName>style.visibility</p:attrName>
                                        </p:attrNameLst>
                                      </p:cBhvr>
                                      <p:to>
                                        <p:strVal val="visible"/>
                                      </p:to>
                                    </p:set>
                                    <p:animEffect transition="in" filter="wipe(left)">
                                      <p:cBhvr>
                                        <p:cTn id="22" dur="500"/>
                                        <p:tgtEl>
                                          <p:spTgt spid="183302">
                                            <p:txEl>
                                              <p:pRg st="6" end="6"/>
                                            </p:txEl>
                                          </p:spTgt>
                                        </p:tgtEl>
                                      </p:cBhvr>
                                    </p:animEffect>
                                  </p:childTnLst>
                                  <p:subTnLst>
                                    <p:animClr clrSpc="rgb" dir="cw">
                                      <p:cBhvr override="childStyle">
                                        <p:cTn dur="1" fill="hold" display="0" masterRel="nextClick" afterEffect="1"/>
                                        <p:tgtEl>
                                          <p:spTgt spid="183302">
                                            <p:txEl>
                                              <p:pRg st="6" end="6"/>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title"/>
          </p:nvPr>
        </p:nvSpPr>
        <p:spPr>
          <a:xfrm>
            <a:off x="685800" y="381000"/>
            <a:ext cx="7772400" cy="1143000"/>
          </a:xfrm>
        </p:spPr>
        <p:txBody>
          <a:bodyPr/>
          <a:lstStyle/>
          <a:p>
            <a:pPr eaLnBrk="1" hangingPunct="1"/>
            <a:r>
              <a:rPr lang="en-US" sz="2400">
                <a:solidFill>
                  <a:schemeClr val="bg1"/>
                </a:solidFill>
                <a:latin typeface="Times New Roman" charset="0"/>
                <a:ea typeface="ＭＳ Ｐゴシック" charset="0"/>
                <a:cs typeface="ＭＳ Ｐゴシック" charset="0"/>
              </a:rPr>
              <a:t>Will we be able to be members of a potential Galactic Community?</a:t>
            </a:r>
          </a:p>
        </p:txBody>
      </p:sp>
      <p:sp>
        <p:nvSpPr>
          <p:cNvPr id="155651" name="Rectangle 5"/>
          <p:cNvSpPr>
            <a:spLocks noGrp="1" noChangeArrowheads="1"/>
          </p:cNvSpPr>
          <p:nvPr>
            <p:ph type="body" idx="1"/>
          </p:nvPr>
        </p:nvSpPr>
        <p:spPr>
          <a:xfrm>
            <a:off x="685800" y="1676400"/>
            <a:ext cx="7772400" cy="4114800"/>
          </a:xfrm>
        </p:spPr>
        <p:txBody>
          <a:bodyPr/>
          <a:lstStyle/>
          <a:p>
            <a:pPr eaLnBrk="1" hangingPunct="1"/>
            <a:endParaRPr lang="en-US" sz="2400">
              <a:latin typeface="Arial" charset="0"/>
              <a:ea typeface="ＭＳ Ｐゴシック" charset="0"/>
              <a:cs typeface="ＭＳ Ｐゴシック" charset="0"/>
            </a:endParaRPr>
          </a:p>
          <a:p>
            <a:pPr eaLnBrk="1" hangingPunct="1"/>
            <a:r>
              <a:rPr lang="en-US" sz="2200">
                <a:solidFill>
                  <a:schemeClr val="bg1"/>
                </a:solidFill>
                <a:latin typeface="Arial" charset="0"/>
                <a:ea typeface="ＭＳ Ｐゴシック" charset="0"/>
                <a:cs typeface="ＭＳ Ｐゴシック" charset="0"/>
              </a:rPr>
              <a:t>If there is other life in our galaxy, they are inconceivably more advanced than we are</a:t>
            </a:r>
          </a:p>
          <a:p>
            <a:pPr eaLnBrk="1" hangingPunct="1"/>
            <a:r>
              <a:rPr lang="en-US" sz="2200">
                <a:solidFill>
                  <a:schemeClr val="bg1"/>
                </a:solidFill>
                <a:latin typeface="Arial" charset="0"/>
                <a:ea typeface="ＭＳ Ｐゴシック" charset="0"/>
                <a:cs typeface="ＭＳ Ｐゴシック" charset="0"/>
              </a:rPr>
              <a:t>That can occur only if they have understood their role in their planet, and how it can be sustained as a natural system</a:t>
            </a:r>
          </a:p>
          <a:p>
            <a:pPr eaLnBrk="1" hangingPunct="1"/>
            <a:endParaRPr lang="en-US" sz="2200">
              <a:solidFill>
                <a:schemeClr val="bg1"/>
              </a:solidFill>
              <a:latin typeface="Arial" charset="0"/>
              <a:ea typeface="ＭＳ Ｐゴシック" charset="0"/>
              <a:cs typeface="ＭＳ Ｐゴシック" charset="0"/>
            </a:endParaRPr>
          </a:p>
          <a:p>
            <a:pPr eaLnBrk="1" hangingPunct="1"/>
            <a:r>
              <a:rPr lang="en-US" sz="2200">
                <a:solidFill>
                  <a:schemeClr val="bg1"/>
                </a:solidFill>
                <a:latin typeface="Arial" charset="0"/>
                <a:ea typeface="ＭＳ Ｐゴシック" charset="0"/>
                <a:cs typeface="ＭＳ Ｐゴシック" charset="0"/>
              </a:rPr>
              <a:t>Only to the extent other civilizations have met this challenge is there other intelligent life with which we could one day communicate</a:t>
            </a:r>
          </a:p>
          <a:p>
            <a:pPr eaLnBrk="1" hangingPunct="1"/>
            <a:r>
              <a:rPr lang="en-US" sz="2200">
                <a:solidFill>
                  <a:schemeClr val="bg1"/>
                </a:solidFill>
                <a:latin typeface="Arial" charset="0"/>
                <a:ea typeface="ＭＳ Ｐゴシック" charset="0"/>
                <a:cs typeface="ＭＳ Ｐゴシック" charset="0"/>
              </a:rPr>
              <a:t>Only to the extent that we meet this challenge can be we become members of this galactic community.</a:t>
            </a:r>
          </a:p>
          <a:p>
            <a:pPr eaLnBrk="1" hangingPunct="1"/>
            <a:r>
              <a:rPr lang="en-US" sz="2200">
                <a:solidFill>
                  <a:schemeClr val="bg1"/>
                </a:solidFill>
                <a:latin typeface="Arial" charset="0"/>
                <a:ea typeface="ＭＳ Ｐゴシック" charset="0"/>
                <a:cs typeface="ＭＳ Ｐゴシック" charset="0"/>
              </a:rPr>
              <a:t>Our planet’s future is in our hands</a:t>
            </a:r>
            <a:r>
              <a:rPr lang="en-US" sz="2200">
                <a:latin typeface="Arial" charset="0"/>
                <a:ea typeface="ＭＳ Ｐゴシック" charset="0"/>
                <a:cs typeface="ＭＳ Ｐゴシック" charset="0"/>
              </a:rPr>
              <a:t>.</a:t>
            </a:r>
          </a:p>
        </p:txBody>
      </p:sp>
    </p:spTree>
    <p:extLst>
      <p:ext uri="{BB962C8B-B14F-4D97-AF65-F5344CB8AC3E}">
        <p14:creationId xmlns:p14="http://schemas.microsoft.com/office/powerpoint/2010/main" val="33586219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3"/>
          <p:cNvSpPr>
            <a:spLocks noGrp="1" noChangeArrowheads="1"/>
          </p:cNvSpPr>
          <p:nvPr>
            <p:ph type="subTitle" idx="4294967295"/>
          </p:nvPr>
        </p:nvSpPr>
        <p:spPr>
          <a:xfrm>
            <a:off x="1477963" y="4475163"/>
            <a:ext cx="6045200" cy="1593850"/>
          </a:xfrm>
        </p:spPr>
        <p:txBody>
          <a:bodyPr/>
          <a:lstStyle/>
          <a:p>
            <a:pPr marL="0" indent="0" algn="ctr" defTabSz="457200" eaLnBrk="1" hangingPunct="1">
              <a:buFontTx/>
              <a:buNone/>
            </a:pPr>
            <a:r>
              <a:rPr lang="en-US">
                <a:solidFill>
                  <a:schemeClr val="bg1"/>
                </a:solidFill>
                <a:latin typeface="Arial" charset="0"/>
              </a:rPr>
              <a:t>Charles Langmuir</a:t>
            </a:r>
          </a:p>
          <a:p>
            <a:pPr marL="0" indent="0" algn="ctr" defTabSz="457200" eaLnBrk="1" hangingPunct="1">
              <a:buFontTx/>
              <a:buNone/>
            </a:pPr>
            <a:r>
              <a:rPr lang="en-US">
                <a:solidFill>
                  <a:schemeClr val="bg1"/>
                </a:solidFill>
                <a:latin typeface="Arial" charset="0"/>
              </a:rPr>
              <a:t>Harvard University</a:t>
            </a:r>
            <a:endParaRPr lang="en-US">
              <a:solidFill>
                <a:srgbClr val="898989"/>
              </a:solidFill>
              <a:latin typeface="Arial" charset="0"/>
            </a:endParaRPr>
          </a:p>
        </p:txBody>
      </p:sp>
      <p:pic>
        <p:nvPicPr>
          <p:cNvPr id="119810" name="Picture 4"/>
          <p:cNvPicPr>
            <a:picLocks noChangeAspect="1" noChangeArrowheads="1"/>
          </p:cNvPicPr>
          <p:nvPr/>
        </p:nvPicPr>
        <p:blipFill>
          <a:blip r:embed="rId3">
            <a:extLst>
              <a:ext uri="{28A0092B-C50C-407E-A947-70E740481C1C}">
                <a14:useLocalDpi xmlns:a14="http://schemas.microsoft.com/office/drawing/2010/main" val="0"/>
              </a:ext>
            </a:extLst>
          </a:blip>
          <a:srcRect l="5185" r="59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6"/>
          <p:cNvSpPr>
            <a:spLocks noGrp="1" noChangeArrowheads="1"/>
          </p:cNvSpPr>
          <p:nvPr>
            <p:ph type="ctrTitle" idx="4294967295"/>
          </p:nvPr>
        </p:nvSpPr>
        <p:spPr>
          <a:xfrm>
            <a:off x="152400" y="381000"/>
            <a:ext cx="8610600" cy="1143000"/>
          </a:xfrm>
        </p:spPr>
        <p:txBody>
          <a:bodyPr/>
          <a:lstStyle/>
          <a:p>
            <a:pPr eaLnBrk="1" hangingPunct="1"/>
            <a:r>
              <a:rPr lang="en-US" sz="3200" dirty="0" smtClean="0">
                <a:solidFill>
                  <a:srgbClr val="F6D738"/>
                </a:solidFill>
                <a:latin typeface="Arial" charset="0"/>
              </a:rPr>
              <a:t>What is up to me?</a:t>
            </a:r>
            <a:br>
              <a:rPr lang="en-US" sz="3200" dirty="0" smtClean="0">
                <a:solidFill>
                  <a:srgbClr val="F6D738"/>
                </a:solidFill>
                <a:latin typeface="Arial" charset="0"/>
              </a:rPr>
            </a:br>
            <a:r>
              <a:rPr lang="en-US" sz="3200" dirty="0" smtClean="0">
                <a:solidFill>
                  <a:srgbClr val="F6D738"/>
                </a:solidFill>
                <a:latin typeface="Arial" charset="0"/>
              </a:rPr>
              <a:t>The inevitable battle between our two natures</a:t>
            </a:r>
            <a:endParaRPr lang="en-US" dirty="0">
              <a:latin typeface="Arial" charset="0"/>
            </a:endParaRPr>
          </a:p>
        </p:txBody>
      </p:sp>
    </p:spTree>
    <p:extLst>
      <p:ext uri="{BB962C8B-B14F-4D97-AF65-F5344CB8AC3E}">
        <p14:creationId xmlns:p14="http://schemas.microsoft.com/office/powerpoint/2010/main" val="19978165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noChangeArrowheads="1"/>
          </p:cNvPicPr>
          <p:nvPr/>
        </p:nvPicPr>
        <p:blipFill>
          <a:blip r:embed="rId3">
            <a:extLst>
              <a:ext uri="{28A0092B-C50C-407E-A947-70E740481C1C}">
                <a14:useLocalDpi xmlns:a14="http://schemas.microsoft.com/office/drawing/2010/main" val="0"/>
              </a:ext>
            </a:extLst>
          </a:blip>
          <a:srcRect l="5185" r="5923"/>
          <a:stretch>
            <a:fillRect/>
          </a:stretch>
        </p:blipFill>
        <p:spPr bwMode="auto">
          <a:xfrm>
            <a:off x="-1524000" y="-11430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57600" y="1905000"/>
            <a:ext cx="5105400" cy="4893647"/>
          </a:xfrm>
          <a:prstGeom prst="rect">
            <a:avLst/>
          </a:prstGeom>
          <a:noFill/>
        </p:spPr>
        <p:txBody>
          <a:bodyPr wrap="square" rtlCol="0">
            <a:spAutoFit/>
          </a:bodyPr>
          <a:lstStyle/>
          <a:p>
            <a:r>
              <a:rPr lang="en-US" dirty="0" smtClean="0">
                <a:solidFill>
                  <a:schemeClr val="bg1"/>
                </a:solidFill>
              </a:rPr>
              <a:t>What’s in it for me?  Life owes me.  I have no gratitude for what I have been given by planetary evolution, and the people around me   —planetary destruction </a:t>
            </a:r>
            <a:endParaRPr lang="en-US" dirty="0">
              <a:solidFill>
                <a:schemeClr val="bg1"/>
              </a:solidFill>
            </a:endParaRPr>
          </a:p>
          <a:p>
            <a:endParaRPr lang="en-US" dirty="0" smtClean="0">
              <a:solidFill>
                <a:schemeClr val="bg1"/>
              </a:solidFill>
            </a:endParaRPr>
          </a:p>
          <a:p>
            <a:r>
              <a:rPr lang="en-US" dirty="0" smtClean="0">
                <a:solidFill>
                  <a:schemeClr val="bg1"/>
                </a:solidFill>
              </a:rPr>
              <a:t>What can I do to help? I owe for the gift of existence – planetary evolution</a:t>
            </a:r>
          </a:p>
          <a:p>
            <a:endParaRPr lang="en-US" dirty="0">
              <a:solidFill>
                <a:schemeClr val="bg1"/>
              </a:solidFill>
            </a:endParaRPr>
          </a:p>
          <a:p>
            <a:r>
              <a:rPr lang="en-US" dirty="0" smtClean="0">
                <a:solidFill>
                  <a:schemeClr val="bg1"/>
                </a:solidFill>
              </a:rPr>
              <a:t>Is the next stage of planetary evolution inextricably tied to the spiritual development of individual human beings?</a:t>
            </a:r>
            <a:endParaRPr lang="en-US" dirty="0">
              <a:solidFill>
                <a:schemeClr val="bg1"/>
              </a:solidFill>
            </a:endParaRPr>
          </a:p>
        </p:txBody>
      </p:sp>
    </p:spTree>
    <p:extLst>
      <p:ext uri="{BB962C8B-B14F-4D97-AF65-F5344CB8AC3E}">
        <p14:creationId xmlns:p14="http://schemas.microsoft.com/office/powerpoint/2010/main" val="9586616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685800" y="228600"/>
            <a:ext cx="7772400" cy="1143000"/>
          </a:xfrm>
          <a:effectLst>
            <a:outerShdw blurRad="63500" dist="35921" dir="2700000" algn="ctr" rotWithShape="0">
              <a:schemeClr val="bg2">
                <a:alpha val="50000"/>
              </a:schemeClr>
            </a:outerShdw>
          </a:effectLst>
        </p:spPr>
        <p:txBody>
          <a:bodyPr lIns="92075" tIns="46038" rIns="92075" bIns="46038"/>
          <a:lstStyle/>
          <a:p>
            <a:pPr>
              <a:defRPr/>
            </a:pPr>
            <a:r>
              <a:rPr kumimoji="1" lang="en-US" sz="3600">
                <a:latin typeface="Times New Roman" charset="0"/>
              </a:rPr>
              <a:t>Where is Everybody?</a:t>
            </a:r>
            <a:endParaRPr kumimoji="1" lang="en-US" sz="3200">
              <a:latin typeface="Times New Roman" charset="0"/>
            </a:endParaRPr>
          </a:p>
        </p:txBody>
      </p:sp>
      <p:sp>
        <p:nvSpPr>
          <p:cNvPr id="268291" name="Rectangle 3"/>
          <p:cNvSpPr>
            <a:spLocks noGrp="1" noChangeArrowheads="1"/>
          </p:cNvSpPr>
          <p:nvPr>
            <p:ph type="body" idx="1"/>
          </p:nvPr>
        </p:nvSpPr>
        <p:spPr>
          <a:xfrm>
            <a:off x="304800" y="1676400"/>
            <a:ext cx="8456613" cy="4114800"/>
          </a:xfrm>
          <a:effectLst>
            <a:outerShdw blurRad="63500" dist="35921" dir="2700000" algn="ctr" rotWithShape="0">
              <a:schemeClr val="bg2"/>
            </a:outerShdw>
          </a:effectLst>
        </p:spPr>
        <p:txBody>
          <a:bodyPr lIns="92075" tIns="46038" rIns="92075" bIns="46038"/>
          <a:lstStyle/>
          <a:p>
            <a:pPr>
              <a:lnSpc>
                <a:spcPct val="120000"/>
              </a:lnSpc>
              <a:defRPr/>
            </a:pPr>
            <a:r>
              <a:rPr kumimoji="1" lang="en-US" sz="2400" dirty="0">
                <a:latin typeface="Arial" charset="0"/>
              </a:rPr>
              <a:t>We are the first!</a:t>
            </a:r>
          </a:p>
          <a:p>
            <a:pPr>
              <a:lnSpc>
                <a:spcPct val="120000"/>
              </a:lnSpc>
              <a:defRPr/>
            </a:pPr>
            <a:r>
              <a:rPr kumimoji="1" lang="en-US" sz="2400" dirty="0">
                <a:latin typeface="Arial" charset="0"/>
              </a:rPr>
              <a:t>Life is extremely rare in the universe </a:t>
            </a:r>
          </a:p>
          <a:p>
            <a:pPr>
              <a:lnSpc>
                <a:spcPct val="120000"/>
              </a:lnSpc>
              <a:defRPr/>
            </a:pPr>
            <a:r>
              <a:rPr kumimoji="1" lang="en-US" sz="2400" dirty="0">
                <a:latin typeface="Arial" charset="0"/>
              </a:rPr>
              <a:t>Technological Societies self-destruct rapidly</a:t>
            </a:r>
          </a:p>
          <a:p>
            <a:pPr>
              <a:lnSpc>
                <a:spcPct val="120000"/>
              </a:lnSpc>
              <a:defRPr/>
            </a:pPr>
            <a:r>
              <a:rPr kumimoji="1" lang="en-US" sz="2400" dirty="0">
                <a:latin typeface="Arial" charset="0"/>
              </a:rPr>
              <a:t>Advanced planets realize that life is planet-specific</a:t>
            </a:r>
          </a:p>
          <a:p>
            <a:pPr>
              <a:lnSpc>
                <a:spcPct val="120000"/>
              </a:lnSpc>
              <a:defRPr/>
            </a:pPr>
            <a:r>
              <a:rPr kumimoji="1" lang="en-US" sz="2400" dirty="0">
                <a:latin typeface="Arial" charset="0"/>
              </a:rPr>
              <a:t>We are a protected site </a:t>
            </a:r>
            <a:endParaRPr kumimoji="1" lang="en-US" sz="2400" dirty="0" smtClean="0">
              <a:latin typeface="Arial" charset="0"/>
            </a:endParaRPr>
          </a:p>
          <a:p>
            <a:pPr>
              <a:lnSpc>
                <a:spcPct val="120000"/>
              </a:lnSpc>
              <a:defRPr/>
            </a:pPr>
            <a:r>
              <a:rPr kumimoji="1" lang="en-US" sz="2400" dirty="0" smtClean="0">
                <a:latin typeface="Arial" charset="0"/>
              </a:rPr>
              <a:t>Advanced </a:t>
            </a:r>
            <a:r>
              <a:rPr kumimoji="1" lang="en-US" sz="2400" dirty="0">
                <a:latin typeface="Arial" charset="0"/>
              </a:rPr>
              <a:t>life does not communicate using our primitive technology</a:t>
            </a:r>
          </a:p>
          <a:p>
            <a:pPr>
              <a:lnSpc>
                <a:spcPct val="120000"/>
              </a:lnSpc>
              <a:defRPr/>
            </a:pPr>
            <a:r>
              <a:rPr kumimoji="1" lang="en-US" sz="2400" dirty="0">
                <a:latin typeface="Arial" charset="0"/>
              </a:rPr>
              <a:t>What good would it do for us to talk to Neanderthals</a:t>
            </a:r>
            <a:r>
              <a:rPr kumimoji="1" lang="en-US" sz="2400" dirty="0" smtClean="0">
                <a:latin typeface="Arial" charset="0"/>
              </a:rPr>
              <a:t>?</a:t>
            </a:r>
          </a:p>
          <a:p>
            <a:pPr>
              <a:lnSpc>
                <a:spcPct val="120000"/>
              </a:lnSpc>
              <a:defRPr/>
            </a:pPr>
            <a:endParaRPr kumimoji="1" lang="en-US" sz="2400" dirty="0">
              <a:latin typeface="Arial" charset="0"/>
            </a:endParaRPr>
          </a:p>
          <a:p>
            <a:pPr>
              <a:lnSpc>
                <a:spcPct val="120000"/>
              </a:lnSpc>
              <a:defRPr/>
            </a:pPr>
            <a:r>
              <a:rPr kumimoji="1" lang="en-US" sz="2400" dirty="0" smtClean="0">
                <a:latin typeface="Arial" charset="0"/>
              </a:rPr>
              <a:t>What do our perspectives from Earth’s history contribute?</a:t>
            </a:r>
            <a:endParaRPr kumimoji="1" lang="en-US" sz="2400" dirty="0">
              <a:latin typeface="Arial" charset="0"/>
            </a:endParaRPr>
          </a:p>
          <a:p>
            <a:pPr>
              <a:lnSpc>
                <a:spcPct val="120000"/>
              </a:lnSpc>
              <a:defRPr/>
            </a:pPr>
            <a:endParaRPr kumimoji="1" lang="en-US" sz="2400" dirty="0">
              <a:latin typeface="Arial" charset="0"/>
            </a:endParaRPr>
          </a:p>
        </p:txBody>
      </p:sp>
      <p:sp>
        <p:nvSpPr>
          <p:cNvPr id="108548" name="Line 4"/>
          <p:cNvSpPr>
            <a:spLocks noChangeShapeType="1"/>
          </p:cNvSpPr>
          <p:nvPr/>
        </p:nvSpPr>
        <p:spPr bwMode="auto">
          <a:xfrm>
            <a:off x="1104900" y="1485900"/>
            <a:ext cx="72945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660093914"/>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Effect transition="in" filter="wipe(up)">
                                      <p:cBhvr>
                                        <p:cTn id="7" dur="500"/>
                                        <p:tgtEl>
                                          <p:spTgt spid="268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8291">
                                            <p:txEl>
                                              <p:pRg st="1" end="1"/>
                                            </p:txEl>
                                          </p:spTgt>
                                        </p:tgtEl>
                                        <p:attrNameLst>
                                          <p:attrName>style.visibility</p:attrName>
                                        </p:attrNameLst>
                                      </p:cBhvr>
                                      <p:to>
                                        <p:strVal val="visible"/>
                                      </p:to>
                                    </p:set>
                                    <p:animEffect transition="in" filter="wipe(up)">
                                      <p:cBhvr>
                                        <p:cTn id="12" dur="500"/>
                                        <p:tgtEl>
                                          <p:spTgt spid="268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8291">
                                            <p:txEl>
                                              <p:pRg st="2" end="2"/>
                                            </p:txEl>
                                          </p:spTgt>
                                        </p:tgtEl>
                                        <p:attrNameLst>
                                          <p:attrName>style.visibility</p:attrName>
                                        </p:attrNameLst>
                                      </p:cBhvr>
                                      <p:to>
                                        <p:strVal val="visible"/>
                                      </p:to>
                                    </p:set>
                                    <p:animEffect transition="in" filter="wipe(up)">
                                      <p:cBhvr>
                                        <p:cTn id="17" dur="500"/>
                                        <p:tgtEl>
                                          <p:spTgt spid="268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8291">
                                            <p:txEl>
                                              <p:pRg st="3" end="3"/>
                                            </p:txEl>
                                          </p:spTgt>
                                        </p:tgtEl>
                                        <p:attrNameLst>
                                          <p:attrName>style.visibility</p:attrName>
                                        </p:attrNameLst>
                                      </p:cBhvr>
                                      <p:to>
                                        <p:strVal val="visible"/>
                                      </p:to>
                                    </p:set>
                                    <p:animEffect transition="in" filter="wipe(up)">
                                      <p:cBhvr>
                                        <p:cTn id="22" dur="500"/>
                                        <p:tgtEl>
                                          <p:spTgt spid="2682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68291">
                                            <p:txEl>
                                              <p:pRg st="4" end="4"/>
                                            </p:txEl>
                                          </p:spTgt>
                                        </p:tgtEl>
                                        <p:attrNameLst>
                                          <p:attrName>style.visibility</p:attrName>
                                        </p:attrNameLst>
                                      </p:cBhvr>
                                      <p:to>
                                        <p:strVal val="visible"/>
                                      </p:to>
                                    </p:set>
                                    <p:animEffect transition="in" filter="wipe(up)">
                                      <p:cBhvr>
                                        <p:cTn id="27" dur="500"/>
                                        <p:tgtEl>
                                          <p:spTgt spid="2682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68291">
                                            <p:txEl>
                                              <p:pRg st="5" end="5"/>
                                            </p:txEl>
                                          </p:spTgt>
                                        </p:tgtEl>
                                        <p:attrNameLst>
                                          <p:attrName>style.visibility</p:attrName>
                                        </p:attrNameLst>
                                      </p:cBhvr>
                                      <p:to>
                                        <p:strVal val="visible"/>
                                      </p:to>
                                    </p:set>
                                    <p:animEffect transition="in" filter="wipe(up)">
                                      <p:cBhvr>
                                        <p:cTn id="32" dur="500"/>
                                        <p:tgtEl>
                                          <p:spTgt spid="26829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8291">
                                            <p:txEl>
                                              <p:pRg st="6" end="6"/>
                                            </p:txEl>
                                          </p:spTgt>
                                        </p:tgtEl>
                                        <p:attrNameLst>
                                          <p:attrName>style.visibility</p:attrName>
                                        </p:attrNameLst>
                                      </p:cBhvr>
                                      <p:to>
                                        <p:strVal val="visible"/>
                                      </p:to>
                                    </p:set>
                                    <p:animEffect transition="in" filter="wipe(up)">
                                      <p:cBhvr>
                                        <p:cTn id="37" dur="500"/>
                                        <p:tgtEl>
                                          <p:spTgt spid="26829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68291">
                                            <p:txEl>
                                              <p:pRg st="8" end="8"/>
                                            </p:txEl>
                                          </p:spTgt>
                                        </p:tgtEl>
                                        <p:attrNameLst>
                                          <p:attrName>style.visibility</p:attrName>
                                        </p:attrNameLst>
                                      </p:cBhvr>
                                      <p:to>
                                        <p:strVal val="visible"/>
                                      </p:to>
                                    </p:set>
                                    <p:animEffect transition="in" filter="wipe(up)">
                                      <p:cBhvr>
                                        <p:cTn id="42" dur="500"/>
                                        <p:tgtEl>
                                          <p:spTgt spid="268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solidFill>
                  <a:srgbClr val="FFDB89"/>
                </a:solidFill>
                <a:latin typeface="Times" charset="0"/>
                <a:ea typeface="ＭＳ Ｐゴシック" charset="0"/>
                <a:cs typeface="ＭＳ Ｐゴシック" charset="0"/>
              </a:rPr>
              <a:t>Our aims for you in this course</a:t>
            </a:r>
          </a:p>
        </p:txBody>
      </p:sp>
      <p:sp>
        <p:nvSpPr>
          <p:cNvPr id="21507" name="Content Placeholder 2"/>
          <p:cNvSpPr>
            <a:spLocks noGrp="1"/>
          </p:cNvSpPr>
          <p:nvPr>
            <p:ph idx="1"/>
          </p:nvPr>
        </p:nvSpPr>
        <p:spPr/>
        <p:txBody>
          <a:bodyPr/>
          <a:lstStyle/>
          <a:p>
            <a:pPr eaLnBrk="1" hangingPunct="1"/>
            <a:r>
              <a:rPr lang="en-US" dirty="0">
                <a:solidFill>
                  <a:srgbClr val="FF6600"/>
                </a:solidFill>
                <a:latin typeface="Times" charset="0"/>
                <a:ea typeface="ＭＳ Ｐゴシック" charset="0"/>
                <a:cs typeface="ＭＳ Ｐゴシック" charset="0"/>
              </a:rPr>
              <a:t>To know the scientific creation story</a:t>
            </a:r>
            <a:r>
              <a:rPr lang="en-US" dirty="0">
                <a:solidFill>
                  <a:srgbClr val="FFDB89"/>
                </a:solidFill>
                <a:latin typeface="Times" charset="0"/>
                <a:ea typeface="ＭＳ Ｐゴシック" charset="0"/>
                <a:cs typeface="ＭＳ Ｐゴシック" charset="0"/>
              </a:rPr>
              <a:t>.  How Earth and human came to be</a:t>
            </a:r>
          </a:p>
          <a:p>
            <a:pPr eaLnBrk="1" hangingPunct="1"/>
            <a:r>
              <a:rPr lang="en-US" dirty="0">
                <a:solidFill>
                  <a:srgbClr val="FF6600"/>
                </a:solidFill>
                <a:latin typeface="Times" charset="0"/>
                <a:ea typeface="ＭＳ Ｐゴシック" charset="0"/>
                <a:cs typeface="ＭＳ Ｐゴシック" charset="0"/>
              </a:rPr>
              <a:t>To provide you the evidence </a:t>
            </a:r>
            <a:r>
              <a:rPr lang="en-US" dirty="0">
                <a:solidFill>
                  <a:srgbClr val="FFDB89"/>
                </a:solidFill>
                <a:latin typeface="Times" charset="0"/>
                <a:ea typeface="ＭＳ Ｐゴシック" charset="0"/>
                <a:cs typeface="ＭＳ Ｐゴシック" charset="0"/>
              </a:rPr>
              <a:t>so you can evaluate what is true</a:t>
            </a:r>
          </a:p>
          <a:p>
            <a:pPr eaLnBrk="1" hangingPunct="1"/>
            <a:r>
              <a:rPr lang="en-US" dirty="0">
                <a:solidFill>
                  <a:srgbClr val="FF6600"/>
                </a:solidFill>
                <a:latin typeface="Times" charset="0"/>
                <a:ea typeface="ＭＳ Ｐゴシック" charset="0"/>
                <a:cs typeface="ＭＳ Ｐゴシック" charset="0"/>
              </a:rPr>
              <a:t>To explore the role of human beings </a:t>
            </a:r>
            <a:r>
              <a:rPr lang="en-US" dirty="0">
                <a:solidFill>
                  <a:srgbClr val="FFDB89"/>
                </a:solidFill>
                <a:latin typeface="Times" charset="0"/>
                <a:ea typeface="ＭＳ Ｐゴシック" charset="0"/>
                <a:cs typeface="ＭＳ Ｐゴシック" charset="0"/>
              </a:rPr>
              <a:t>and consciousness in planetary </a:t>
            </a:r>
            <a:r>
              <a:rPr lang="en-US" dirty="0" smtClean="0">
                <a:solidFill>
                  <a:srgbClr val="FFDB89"/>
                </a:solidFill>
                <a:latin typeface="Times" charset="0"/>
                <a:ea typeface="ＭＳ Ｐゴシック" charset="0"/>
                <a:cs typeface="ＭＳ Ｐゴシック" charset="0"/>
              </a:rPr>
              <a:t>evolution</a:t>
            </a:r>
          </a:p>
          <a:p>
            <a:pPr eaLnBrk="1" hangingPunct="1"/>
            <a:r>
              <a:rPr lang="en-US" dirty="0" smtClean="0">
                <a:solidFill>
                  <a:srgbClr val="FFDB89"/>
                </a:solidFill>
                <a:latin typeface="Times" charset="0"/>
                <a:ea typeface="ＭＳ Ｐゴシック" charset="0"/>
                <a:cs typeface="ＭＳ Ｐゴシック" charset="0"/>
              </a:rPr>
              <a:t>Where do we come from, and why is it important?</a:t>
            </a:r>
            <a:endParaRPr lang="en-US" dirty="0">
              <a:solidFill>
                <a:srgbClr val="FFDB89"/>
              </a:solidFill>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228600"/>
            <a:ext cx="7772400" cy="1143000"/>
          </a:xfrm>
        </p:spPr>
        <p:txBody>
          <a:bodyPr/>
          <a:lstStyle/>
          <a:p>
            <a:pPr eaLnBrk="1" hangingPunct="1"/>
            <a:r>
              <a:rPr lang="en-US" dirty="0" smtClean="0">
                <a:solidFill>
                  <a:srgbClr val="FFDB89"/>
                </a:solidFill>
                <a:latin typeface="Times" charset="0"/>
                <a:ea typeface="ＭＳ Ｐゴシック" charset="0"/>
                <a:cs typeface="ＭＳ Ｐゴシック" charset="0"/>
              </a:rPr>
              <a:t>A theme behind today’s lecture</a:t>
            </a:r>
            <a:endParaRPr lang="en-US" dirty="0">
              <a:solidFill>
                <a:srgbClr val="FFDB89"/>
              </a:solidFill>
              <a:latin typeface="Times" charset="0"/>
              <a:ea typeface="ＭＳ Ｐゴシック" charset="0"/>
              <a:cs typeface="ＭＳ Ｐゴシック" charset="0"/>
            </a:endParaRPr>
          </a:p>
        </p:txBody>
      </p:sp>
      <p:sp>
        <p:nvSpPr>
          <p:cNvPr id="22531" name="Content Placeholder 2"/>
          <p:cNvSpPr>
            <a:spLocks noGrp="1"/>
          </p:cNvSpPr>
          <p:nvPr>
            <p:ph idx="1"/>
          </p:nvPr>
        </p:nvSpPr>
        <p:spPr>
          <a:xfrm>
            <a:off x="685800" y="1295400"/>
            <a:ext cx="7772400" cy="4876800"/>
          </a:xfrm>
        </p:spPr>
        <p:txBody>
          <a:bodyPr/>
          <a:lstStyle/>
          <a:p>
            <a:pPr eaLnBrk="1" hangingPunct="1">
              <a:buFontTx/>
              <a:buNone/>
            </a:pPr>
            <a:r>
              <a:rPr lang="en-US" dirty="0">
                <a:solidFill>
                  <a:srgbClr val="FF6600"/>
                </a:solidFill>
                <a:latin typeface="Times" charset="0"/>
                <a:ea typeface="ＭＳ Ｐゴシック" charset="0"/>
                <a:cs typeface="ＭＳ Ｐゴシック" charset="0"/>
              </a:rPr>
              <a:t>To have a feeling for </a:t>
            </a:r>
            <a:r>
              <a:rPr lang="en-US" sz="11200" dirty="0">
                <a:solidFill>
                  <a:srgbClr val="FF6600"/>
                </a:solidFill>
                <a:latin typeface="Times" charset="0"/>
                <a:ea typeface="ＭＳ Ｐゴシック" charset="0"/>
                <a:cs typeface="ＭＳ Ｐゴシック" charset="0"/>
              </a:rPr>
              <a:t>SCALE</a:t>
            </a:r>
          </a:p>
          <a:p>
            <a:pPr eaLnBrk="1" hangingPunct="1">
              <a:buFontTx/>
              <a:buNone/>
            </a:pPr>
            <a:r>
              <a:rPr lang="en-US" sz="6600" dirty="0">
                <a:solidFill>
                  <a:srgbClr val="FF6600"/>
                </a:solidFill>
                <a:latin typeface="Times" charset="0"/>
                <a:ea typeface="ＭＳ Ｐゴシック" charset="0"/>
                <a:cs typeface="ＭＳ Ｐゴシック" charset="0"/>
              </a:rPr>
              <a:t>  SCALE</a:t>
            </a:r>
          </a:p>
          <a:p>
            <a:pPr eaLnBrk="1" hangingPunct="1">
              <a:buFontTx/>
              <a:buNone/>
            </a:pPr>
            <a:r>
              <a:rPr lang="en-US" dirty="0">
                <a:solidFill>
                  <a:srgbClr val="FF6600"/>
                </a:solidFill>
                <a:latin typeface="Times" charset="0"/>
                <a:ea typeface="ＭＳ Ｐゴシック" charset="0"/>
                <a:cs typeface="ＭＳ Ｐゴシック" charset="0"/>
              </a:rPr>
              <a:t>     SCALE</a:t>
            </a:r>
          </a:p>
          <a:p>
            <a:pPr eaLnBrk="1" hangingPunct="1">
              <a:buFontTx/>
              <a:buNone/>
            </a:pPr>
            <a:r>
              <a:rPr lang="en-US" sz="1600" dirty="0">
                <a:solidFill>
                  <a:srgbClr val="FF6600"/>
                </a:solidFill>
                <a:latin typeface="Times" charset="0"/>
                <a:ea typeface="ＭＳ Ｐゴシック" charset="0"/>
                <a:cs typeface="ＭＳ Ｐゴシック" charset="0"/>
              </a:rPr>
              <a:t>           SCALE</a:t>
            </a:r>
          </a:p>
          <a:p>
            <a:pPr eaLnBrk="1" hangingPunct="1"/>
            <a:r>
              <a:rPr lang="en-US" sz="800" dirty="0">
                <a:solidFill>
                  <a:srgbClr val="FF6600"/>
                </a:solidFill>
                <a:latin typeface="Times" charset="0"/>
                <a:ea typeface="ＭＳ Ｐゴシック" charset="0"/>
                <a:cs typeface="ＭＳ Ｐゴシック" charset="0"/>
              </a:rPr>
              <a:t>        </a:t>
            </a:r>
            <a:r>
              <a:rPr lang="en-US" sz="800" dirty="0" err="1">
                <a:solidFill>
                  <a:srgbClr val="FF6600"/>
                </a:solidFill>
                <a:latin typeface="Times" charset="0"/>
                <a:ea typeface="ＭＳ Ｐゴシック" charset="0"/>
                <a:cs typeface="ＭＳ Ｐゴシック" charset="0"/>
              </a:rPr>
              <a:t>SCLAE</a:t>
            </a:r>
            <a:r>
              <a:rPr lang="en-US" sz="800" dirty="0" err="1">
                <a:solidFill>
                  <a:srgbClr val="FFDB89"/>
                </a:solidFill>
                <a:latin typeface="Times" charset="0"/>
                <a:ea typeface="ＭＳ Ｐゴシック" charset="0"/>
                <a:cs typeface="ＭＳ Ｐゴシック" charset="0"/>
              </a:rPr>
              <a:t>e</a:t>
            </a:r>
            <a:endParaRPr lang="en-US" sz="800" dirty="0">
              <a:solidFill>
                <a:srgbClr val="FF6600"/>
              </a:solidFill>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3023</TotalTime>
  <Words>2555</Words>
  <Application>Microsoft Macintosh PowerPoint</Application>
  <PresentationFormat>On-screen Show (4:3)</PresentationFormat>
  <Paragraphs>454</Paragraphs>
  <Slides>64</Slides>
  <Notes>55</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Blank Presentation</vt:lpstr>
      <vt:lpstr>Are we alone?</vt:lpstr>
      <vt:lpstr>The Drake Equation</vt:lpstr>
      <vt:lpstr>The Drake Equation</vt:lpstr>
      <vt:lpstr>The Drake Equation</vt:lpstr>
      <vt:lpstr>The Drake Equation</vt:lpstr>
      <vt:lpstr>PowerPoint Presentation</vt:lpstr>
      <vt:lpstr>Where is Everybody?</vt:lpstr>
      <vt:lpstr>Our aims for you in this course</vt:lpstr>
      <vt:lpstr>A theme behind today’s lecture</vt:lpstr>
      <vt:lpstr>At the beginning…</vt:lpstr>
      <vt:lpstr>Galaxies</vt:lpstr>
      <vt:lpstr>PowerPoint Presentation</vt:lpstr>
      <vt:lpstr>PowerPoint Presentation</vt:lpstr>
      <vt:lpstr>What is the role of stars of different sizes and lifetimes?</vt:lpstr>
      <vt:lpstr>Timeline</vt:lpstr>
      <vt:lpstr>PowerPoint Presentation</vt:lpstr>
      <vt:lpstr>PowerPoint Presentation</vt:lpstr>
      <vt:lpstr>PowerPoint Presentation</vt:lpstr>
      <vt:lpstr>PowerPoint Presentation</vt:lpstr>
      <vt:lpstr>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the establishment of Earth’s physical systems and stable climate, there is still no life</vt:lpstr>
      <vt:lpstr>PowerPoint Presentation</vt:lpstr>
      <vt:lpstr>Earth History</vt:lpstr>
      <vt:lpstr>The Moon tells us about the conditions of the early Earth</vt:lpstr>
      <vt:lpstr>Meteorites that make up planets or reveal their interior have minerals that are unstable in the presence of oxygen</vt:lpstr>
      <vt:lpstr>PowerPoint Presentation</vt:lpstr>
      <vt:lpstr>PowerPoint Presentation</vt:lpstr>
      <vt:lpstr>PowerPoint Presentation</vt:lpstr>
      <vt:lpstr>Life is an Electric Current that Makes Organic Carbon and an Oxidized Complement; this charges the fuel cell</vt:lpstr>
      <vt:lpstr>Life transformed the surface by a series of “energy revolutions”</vt:lpstr>
      <vt:lpstr>PowerPoint Presentation</vt:lpstr>
      <vt:lpstr>PowerPoint Presentation</vt:lpstr>
      <vt:lpstr>PowerPoint Presentation</vt:lpstr>
      <vt:lpstr>PowerPoint Presentation</vt:lpstr>
      <vt:lpstr>Perspective from this course</vt:lpstr>
      <vt:lpstr>PowerPoint Presentation</vt:lpstr>
      <vt:lpstr>PowerPoint Presentation</vt:lpstr>
      <vt:lpstr>Human Civilization: A New “Eon”</vt:lpstr>
      <vt:lpstr>Environmental Problems</vt:lpstr>
      <vt:lpstr>Economic Growth Depends on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Perspective from other planets: Drake Equation: N = Ns * fs * nL * fL * fI * fTC * TTL/Tp      N is the number of planets in our galaxy with technological civilization.  TTL/Tp is the fraction of a planetary lifetime that such a civilization exists  If 104 years, &lt;1 in the galaxy  Only advanced civilizations that become planetary participants rather than planetary users co-exist with us. </vt:lpstr>
      <vt:lpstr>PowerPoint Presentation</vt:lpstr>
      <vt:lpstr>Will we be able to be members of a potential Galactic Community?</vt:lpstr>
      <vt:lpstr>What is up to me? The inevitable battle between our two natures</vt:lpstr>
      <vt:lpstr>PowerPoint Presentation</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Build a Habitable Planet</dc:title>
  <cp:lastModifiedBy>Charles Langmuir</cp:lastModifiedBy>
  <cp:revision>41</cp:revision>
  <cp:lastPrinted>2011-08-31T16:27:09Z</cp:lastPrinted>
  <dcterms:created xsi:type="dcterms:W3CDTF">2012-09-05T01:14:56Z</dcterms:created>
  <dcterms:modified xsi:type="dcterms:W3CDTF">2017-04-25T21:10:26Z</dcterms:modified>
</cp:coreProperties>
</file>