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8" r:id="rId2"/>
    <p:sldId id="291" r:id="rId3"/>
    <p:sldId id="302" r:id="rId4"/>
    <p:sldId id="292" r:id="rId5"/>
    <p:sldId id="299" r:id="rId6"/>
    <p:sldId id="301" r:id="rId7"/>
    <p:sldId id="256" r:id="rId8"/>
    <p:sldId id="293" r:id="rId9"/>
    <p:sldId id="257" r:id="rId10"/>
    <p:sldId id="296" r:id="rId11"/>
    <p:sldId id="263" r:id="rId12"/>
    <p:sldId id="259" r:id="rId13"/>
    <p:sldId id="260" r:id="rId14"/>
    <p:sldId id="262" r:id="rId15"/>
    <p:sldId id="30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5" d="100"/>
          <a:sy n="45" d="100"/>
        </p:scale>
        <p:origin x="-1200" y="-112"/>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788DB-9A29-6747-AC52-DF0ECC2FAB00}" type="datetimeFigureOut">
              <a:rPr lang="en-US" smtClean="0"/>
              <a:pPr/>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C1271-6D4E-A542-8ABF-F92D0CA73BB6}" type="slidenum">
              <a:rPr lang="en-US" smtClean="0"/>
              <a:pPr/>
              <a:t>‹#›</a:t>
            </a:fld>
            <a:endParaRPr lang="en-US"/>
          </a:p>
        </p:txBody>
      </p:sp>
    </p:spTree>
    <p:extLst>
      <p:ext uri="{BB962C8B-B14F-4D97-AF65-F5344CB8AC3E}">
        <p14:creationId xmlns:p14="http://schemas.microsoft.com/office/powerpoint/2010/main" val="78507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971DD0D-8044-484C-9F14-762C21EA3FA3}" type="slidenum">
              <a:rPr lang="en-US">
                <a:latin typeface="Times New Roman" charset="0"/>
              </a:rPr>
              <a:pPr/>
              <a:t>5</a:t>
            </a:fld>
            <a:endParaRPr lang="en-US">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527FB21-87C7-D246-BA8F-6F7883F7E982}" type="slidenum">
              <a:rPr lang="en-US">
                <a:latin typeface="Times New Roman" charset="0"/>
              </a:rPr>
              <a:pPr/>
              <a:t>6</a:t>
            </a:fld>
            <a:endParaRPr lang="en-US">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CC1271-6D4E-A542-8ABF-F92D0CA73BB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FD565-340E-5744-B5DC-163840738147}"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FD565-340E-5744-B5DC-163840738147}"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FD565-340E-5744-B5DC-163840738147}"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FD565-340E-5744-B5DC-163840738147}"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FD565-340E-5744-B5DC-163840738147}"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FD565-340E-5744-B5DC-163840738147}"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FD565-340E-5744-B5DC-163840738147}" type="datetimeFigureOut">
              <a:rPr lang="en-US" smtClean="0"/>
              <a:pPr/>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FD565-340E-5744-B5DC-163840738147}" type="datetimeFigureOut">
              <a:rPr lang="en-US" smtClean="0"/>
              <a:pPr/>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FD565-340E-5744-B5DC-163840738147}" type="datetimeFigureOut">
              <a:rPr lang="en-US" smtClean="0"/>
              <a:pPr/>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FD565-340E-5744-B5DC-163840738147}"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FD565-340E-5744-B5DC-163840738147}"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DAF8-069F-514C-8A23-F27E7F3A5F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D565-340E-5744-B5DC-163840738147}" type="datetimeFigureOut">
              <a:rPr lang="en-US" smtClean="0"/>
              <a:pPr/>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0DAF8-069F-514C-8A23-F27E7F3A5F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7264" y="118678"/>
            <a:ext cx="9351264" cy="7013448"/>
          </a:xfrm>
          <a:prstGeom prst="rect">
            <a:avLst/>
          </a:prstGeom>
        </p:spPr>
      </p:pic>
      <p:sp>
        <p:nvSpPr>
          <p:cNvPr id="5" name="TextBox 4"/>
          <p:cNvSpPr txBox="1"/>
          <p:nvPr/>
        </p:nvSpPr>
        <p:spPr>
          <a:xfrm>
            <a:off x="770707" y="901011"/>
            <a:ext cx="3843871" cy="830997"/>
          </a:xfrm>
          <a:prstGeom prst="rect">
            <a:avLst/>
          </a:prstGeom>
          <a:noFill/>
        </p:spPr>
        <p:txBody>
          <a:bodyPr wrap="none" rtlCol="0">
            <a:spAutoFit/>
          </a:bodyPr>
          <a:lstStyle/>
          <a:p>
            <a:r>
              <a:rPr lang="en-US" sz="2400" dirty="0" smtClean="0"/>
              <a:t>Evidence for the history of O</a:t>
            </a:r>
            <a:r>
              <a:rPr lang="en-US" sz="2400" baseline="-25000" dirty="0" smtClean="0"/>
              <a:t>2</a:t>
            </a:r>
            <a:r>
              <a:rPr lang="en-US" sz="2400" dirty="0" smtClean="0"/>
              <a:t> </a:t>
            </a:r>
          </a:p>
          <a:p>
            <a:r>
              <a:rPr lang="en-US" sz="2400" dirty="0" smtClean="0"/>
              <a:t>In Earth’s atmosphere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CO2 is steadily emitted by volcanism</a:t>
            </a:r>
            <a:endParaRPr lang="en-US" dirty="0"/>
          </a:p>
        </p:txBody>
      </p:sp>
      <p:pic>
        <p:nvPicPr>
          <p:cNvPr id="6" name="Picture 3"/>
          <p:cNvPicPr>
            <a:picLocks noChangeAspect="1" noChangeArrowheads="1"/>
          </p:cNvPicPr>
          <p:nvPr/>
        </p:nvPicPr>
        <p:blipFill>
          <a:blip r:embed="rId2"/>
          <a:srcRect t="6107" r="7312" b="3867"/>
          <a:stretch>
            <a:fillRect/>
          </a:stretch>
        </p:blipFill>
        <p:spPr bwMode="auto">
          <a:xfrm>
            <a:off x="994630" y="1543633"/>
            <a:ext cx="7255186" cy="498908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3352" y="575316"/>
            <a:ext cx="6326540" cy="60093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isotope mass balance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1420" y="1949450"/>
            <a:ext cx="8779957" cy="24826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32375" y="1758949"/>
            <a:ext cx="6560042" cy="38425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Clang_16_03.jpg"/>
          <p:cNvPicPr>
            <a:picLocks noChangeAspect="1"/>
          </p:cNvPicPr>
          <p:nvPr/>
        </p:nvPicPr>
        <p:blipFill>
          <a:blip r:embed="rId2"/>
          <a:stretch>
            <a:fillRect/>
          </a:stretch>
        </p:blipFill>
        <p:spPr>
          <a:xfrm>
            <a:off x="672624" y="1600200"/>
            <a:ext cx="7785576" cy="434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Buried organic carbon represents oxygen production</a:t>
            </a:r>
          </a:p>
          <a:p>
            <a:endParaRPr lang="en-US" dirty="0" smtClean="0"/>
          </a:p>
          <a:p>
            <a:r>
              <a:rPr lang="en-US" dirty="0" smtClean="0"/>
              <a:t>A measure of how much carbon is buried resides in the carbon isotopes</a:t>
            </a:r>
          </a:p>
          <a:p>
            <a:r>
              <a:rPr lang="en-US" dirty="0" smtClean="0"/>
              <a:t>The relatively constant organic and inorganic carbon isotopes tell us that about 15-20% of carbon is organic.</a:t>
            </a:r>
          </a:p>
          <a:p>
            <a:r>
              <a:rPr lang="en-US" dirty="0" smtClean="0"/>
              <a:t>If CO2 is steadily supplied from Earth’s interior, this suggests a constant and steady addition of O2 over billions of years.</a:t>
            </a:r>
          </a:p>
          <a:p>
            <a:r>
              <a:rPr lang="en-US" dirty="0" smtClean="0"/>
              <a:t>Next lecture:  We look at oxygen consumption, which is the Fe and S cycles.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know that Earth started with no oxygen in the atmosphere and today is a “planetary fuel cell” with 21% free oxygen</a:t>
            </a:r>
          </a:p>
          <a:p>
            <a:endParaRPr lang="en-US" dirty="0" smtClean="0"/>
          </a:p>
          <a:p>
            <a:r>
              <a:rPr lang="en-US" dirty="0" smtClean="0"/>
              <a:t>When did these changes happen, and how do we know?  Was it gradual, or did it occur in steps?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7700" y="1295400"/>
            <a:ext cx="7848600" cy="426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cannot measure atmosphere composition directly, so we need to use proxies. </a:t>
            </a:r>
          </a:p>
          <a:p>
            <a:r>
              <a:rPr lang="en-US" dirty="0" smtClean="0"/>
              <a:t> Fortunately elements with variable oxidation states can reveal a great deal, though much remains unknown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2438400"/>
            <a:ext cx="7772400" cy="1143000"/>
          </a:xfrm>
        </p:spPr>
        <p:txBody>
          <a:bodyPr>
            <a:normAutofit fontScale="90000"/>
          </a:bodyPr>
          <a:lstStyle/>
          <a:p>
            <a:pPr eaLnBrk="1" hangingPunct="1"/>
            <a:r>
              <a:rPr lang="en-US">
                <a:solidFill>
                  <a:srgbClr val="FFEA18"/>
                </a:solidFill>
                <a:latin typeface="Myriad Pro" charset="0"/>
              </a:rPr>
              <a:t>Electron mass balance means every oxidized element must be matched by a reduced element.</a:t>
            </a:r>
            <a:br>
              <a:rPr lang="en-US">
                <a:solidFill>
                  <a:srgbClr val="FFEA18"/>
                </a:solidFill>
                <a:latin typeface="Myriad Pro" charset="0"/>
              </a:rPr>
            </a:br>
            <a:r>
              <a:rPr lang="en-US">
                <a:solidFill>
                  <a:srgbClr val="FFEA18"/>
                </a:solidFill>
                <a:latin typeface="Myriad Pro" charset="0"/>
              </a:rPr>
              <a:t>  </a:t>
            </a:r>
            <a:br>
              <a:rPr lang="en-US">
                <a:solidFill>
                  <a:srgbClr val="FFEA18"/>
                </a:solidFill>
                <a:latin typeface="Myriad Pro" charset="0"/>
              </a:rPr>
            </a:br>
            <a:r>
              <a:rPr lang="en-US">
                <a:solidFill>
                  <a:srgbClr val="FFEA18"/>
                </a:solidFill>
                <a:latin typeface="Myriad Pro" charset="0"/>
              </a:rPr>
              <a:t> </a:t>
            </a:r>
            <a:r>
              <a:rPr lang="en-GB" sz="2400">
                <a:solidFill>
                  <a:srgbClr val="FFEA18"/>
                </a:solidFill>
                <a:latin typeface="Myriad Pro" charset="0"/>
              </a:rPr>
              <a:t>Net O</a:t>
            </a:r>
            <a:r>
              <a:rPr lang="en-GB" sz="2400" baseline="-25000">
                <a:solidFill>
                  <a:srgbClr val="FFEA18"/>
                </a:solidFill>
                <a:latin typeface="Myriad Pro" charset="0"/>
              </a:rPr>
              <a:t>2</a:t>
            </a:r>
            <a:r>
              <a:rPr lang="en-GB" sz="2400">
                <a:solidFill>
                  <a:srgbClr val="FFEA18"/>
                </a:solidFill>
                <a:latin typeface="Myriad Pro" charset="0"/>
              </a:rPr>
              <a:t> production is the excess of organic matter production over destruction, and this organic matter has to end up somewhere, unoxidized</a:t>
            </a:r>
            <a:r>
              <a:rPr lang="en-GB" sz="3200">
                <a:solidFill>
                  <a:srgbClr val="FFEA18"/>
                </a:solidFill>
                <a:latin typeface="Myriad Pro" charset="0"/>
              </a:rPr>
              <a:t/>
            </a:r>
            <a:br>
              <a:rPr lang="en-GB" sz="3200">
                <a:solidFill>
                  <a:srgbClr val="FFEA18"/>
                </a:solidFill>
                <a:latin typeface="Myriad Pro" charset="0"/>
              </a:rPr>
            </a:br>
            <a:r>
              <a:rPr lang="en-GB" sz="3200">
                <a:solidFill>
                  <a:srgbClr val="FFEA18"/>
                </a:solidFill>
                <a:latin typeface="Myriad Pro" charset="0"/>
              </a:rPr>
              <a:t/>
            </a:r>
            <a:br>
              <a:rPr lang="en-GB" sz="3200">
                <a:solidFill>
                  <a:srgbClr val="FFEA18"/>
                </a:solidFill>
                <a:latin typeface="Myriad Pro" charset="0"/>
              </a:rPr>
            </a:br>
            <a:r>
              <a:rPr lang="en-GB" sz="3200" i="1">
                <a:solidFill>
                  <a:srgbClr val="FFEA18"/>
                </a:solidFill>
                <a:latin typeface="Myriad Pro" charset="0"/>
              </a:rPr>
              <a:t>From this perspective the current Earth has zero net O</a:t>
            </a:r>
            <a:r>
              <a:rPr lang="en-GB" sz="3200" i="1" baseline="-25000">
                <a:solidFill>
                  <a:srgbClr val="FFEA18"/>
                </a:solidFill>
                <a:latin typeface="Myriad Pro" charset="0"/>
              </a:rPr>
              <a:t>2</a:t>
            </a:r>
            <a:r>
              <a:rPr lang="en-GB" sz="3200" i="1">
                <a:solidFill>
                  <a:srgbClr val="FFEA18"/>
                </a:solidFill>
                <a:latin typeface="Myriad Pro" charset="0"/>
              </a:rPr>
              <a:t> production</a:t>
            </a:r>
            <a:endParaRPr lang="en-US">
              <a:solidFill>
                <a:srgbClr val="FFEA18"/>
              </a:solidFill>
              <a:latin typeface="Myriad Pro" charset="0"/>
            </a:endParaRPr>
          </a:p>
        </p:txBody>
      </p:sp>
      <p:sp>
        <p:nvSpPr>
          <p:cNvPr id="134147" name="Rectangle 3"/>
          <p:cNvSpPr>
            <a:spLocks noGrp="1" noChangeArrowheads="1"/>
          </p:cNvSpPr>
          <p:nvPr>
            <p:ph type="body" idx="1"/>
          </p:nvPr>
        </p:nvSpPr>
        <p:spPr/>
        <p:txBody>
          <a:bodyPr/>
          <a:lstStyle/>
          <a:p>
            <a:pPr algn="just" eaLnBrk="1" hangingPunct="1">
              <a:spcBef>
                <a:spcPts val="500"/>
              </a:spcBef>
            </a:pPr>
            <a:endParaRPr lang="en-GB">
              <a:solidFill>
                <a:srgbClr val="FFEA18"/>
              </a:solidFill>
              <a:latin typeface="Myriad Pro" charset="0"/>
            </a:endParaRPr>
          </a:p>
          <a:p>
            <a:pPr eaLnBrk="1" hangingPunct="1"/>
            <a:endParaRPr lang="en-US">
              <a:solidFill>
                <a:srgbClr val="FFEA18"/>
              </a:solidFill>
              <a:latin typeface="Myriad Pro"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solidFill>
                  <a:srgbClr val="FFEA18"/>
                </a:solidFill>
                <a:latin typeface="Myriad Pro" charset="0"/>
              </a:rPr>
              <a:t>O</a:t>
            </a:r>
            <a:r>
              <a:rPr lang="en-US" baseline="-25000">
                <a:solidFill>
                  <a:srgbClr val="FFEA18"/>
                </a:solidFill>
                <a:latin typeface="Myriad Pro" charset="0"/>
              </a:rPr>
              <a:t>2</a:t>
            </a:r>
            <a:r>
              <a:rPr lang="en-US">
                <a:solidFill>
                  <a:srgbClr val="FFEA18"/>
                </a:solidFill>
                <a:latin typeface="Myriad Pro" charset="0"/>
              </a:rPr>
              <a:t> is actively consumed</a:t>
            </a:r>
          </a:p>
        </p:txBody>
      </p:sp>
      <p:pic>
        <p:nvPicPr>
          <p:cNvPr id="136195" name="Picture 4"/>
          <p:cNvPicPr>
            <a:picLocks noChangeAspect="1" noChangeArrowheads="1"/>
          </p:cNvPicPr>
          <p:nvPr/>
        </p:nvPicPr>
        <p:blipFill>
          <a:blip r:embed="rId3"/>
          <a:srcRect/>
          <a:stretch>
            <a:fillRect/>
          </a:stretch>
        </p:blipFill>
        <p:spPr bwMode="auto">
          <a:xfrm>
            <a:off x="1447800" y="2133600"/>
            <a:ext cx="6426200" cy="2489200"/>
          </a:xfrm>
          <a:prstGeom prst="rect">
            <a:avLst/>
          </a:prstGeom>
          <a:noFill/>
          <a:ln w="9525">
            <a:noFill/>
            <a:miter lim="800000"/>
            <a:headEnd/>
            <a:tailEnd/>
          </a:ln>
        </p:spPr>
      </p:pic>
      <p:sp>
        <p:nvSpPr>
          <p:cNvPr id="136196" name="Text Box 5"/>
          <p:cNvSpPr txBox="1">
            <a:spLocks noChangeArrowheads="1"/>
          </p:cNvSpPr>
          <p:nvPr/>
        </p:nvSpPr>
        <p:spPr bwMode="auto">
          <a:xfrm>
            <a:off x="974725" y="5153025"/>
            <a:ext cx="7588250" cy="1187450"/>
          </a:xfrm>
          <a:prstGeom prst="rect">
            <a:avLst/>
          </a:prstGeom>
          <a:noFill/>
          <a:ln w="9525">
            <a:noFill/>
            <a:miter lim="800000"/>
            <a:headEnd/>
            <a:tailEnd/>
          </a:ln>
        </p:spPr>
        <p:txBody>
          <a:bodyPr wrap="none">
            <a:prstTxWarp prst="textNoShape">
              <a:avLst/>
            </a:prstTxWarp>
            <a:spAutoFit/>
          </a:bodyPr>
          <a:lstStyle/>
          <a:p>
            <a:r>
              <a:rPr lang="en-US">
                <a:solidFill>
                  <a:srgbClr val="CFC443"/>
                </a:solidFill>
              </a:rPr>
              <a:t>So the rise of oxygen and the creation of the planetary</a:t>
            </a:r>
          </a:p>
          <a:p>
            <a:r>
              <a:rPr lang="en-US">
                <a:solidFill>
                  <a:srgbClr val="CFC443"/>
                </a:solidFill>
              </a:rPr>
              <a:t>fuel cell  involves sources and sinks and their evolution</a:t>
            </a:r>
          </a:p>
          <a:p>
            <a:r>
              <a:rPr lang="en-US">
                <a:solidFill>
                  <a:srgbClr val="CFC443"/>
                </a:solidFill>
              </a:rPr>
              <a:t>through Earth history. </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21130" y="509211"/>
            <a:ext cx="8636977" cy="534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Buried organic carbon represents oxygen production</a:t>
            </a:r>
          </a:p>
          <a:p>
            <a:endParaRPr lang="en-US" dirty="0" smtClean="0"/>
          </a:p>
          <a:p>
            <a:r>
              <a:rPr lang="en-US" dirty="0" smtClean="0"/>
              <a:t>This production must be balanced by the oxidized species that result– principally Fe and S.</a:t>
            </a:r>
          </a:p>
          <a:p>
            <a:r>
              <a:rPr lang="en-US" dirty="0"/>
              <a:t>I</a:t>
            </a:r>
            <a:r>
              <a:rPr lang="en-US" dirty="0" smtClean="0"/>
              <a:t>norganic carbon tells us oxygen production,</a:t>
            </a:r>
          </a:p>
          <a:p>
            <a:r>
              <a:rPr lang="en-US" dirty="0" smtClean="0"/>
              <a:t>Fe and S tells us about oxygen consumption</a:t>
            </a:r>
          </a:p>
          <a:p>
            <a:r>
              <a:rPr lang="en-US" dirty="0" smtClean="0"/>
              <a:t>TODAY WE DEAL WITH OXYGEN PRODUCTION: WHICH RELATES TO THE CARBON CYCLE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4500" y="76200"/>
            <a:ext cx="8255000" cy="670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3405</TotalTime>
  <Words>276</Words>
  <Application>Microsoft Macintosh PowerPoint</Application>
  <PresentationFormat>On-screen Show (4:3)</PresentationFormat>
  <Paragraphs>30</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Electron mass balance means every oxidized element must be matched by a reduced element.     Net O2 production is the excess of organic matter production over destruction, and this organic matter has to end up somewhere, unoxidized  From this perspective the current Earth has zero net O2 production</vt:lpstr>
      <vt:lpstr>O2 is actively consumed</vt:lpstr>
      <vt:lpstr>PowerPoint Presentation</vt:lpstr>
      <vt:lpstr>PowerPoint Presentation</vt:lpstr>
      <vt:lpstr>PowerPoint Presentation</vt:lpstr>
      <vt:lpstr>CO2 is steadily emitted by volcanism</vt:lpstr>
      <vt:lpstr>PowerPoint Presentation</vt:lpstr>
      <vt:lpstr>Carbon isotope mass balance</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Langmuir</dc:creator>
  <cp:lastModifiedBy>Charles Langmuir</cp:lastModifiedBy>
  <cp:revision>16</cp:revision>
  <dcterms:created xsi:type="dcterms:W3CDTF">2012-11-12T15:45:02Z</dcterms:created>
  <dcterms:modified xsi:type="dcterms:W3CDTF">2013-11-08T05:57:21Z</dcterms:modified>
</cp:coreProperties>
</file>