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67" r:id="rId2"/>
    <p:sldId id="268" r:id="rId3"/>
    <p:sldId id="266" r:id="rId4"/>
    <p:sldId id="257" r:id="rId5"/>
    <p:sldId id="256" r:id="rId6"/>
    <p:sldId id="269" r:id="rId7"/>
    <p:sldId id="270" r:id="rId8"/>
    <p:sldId id="271" r:id="rId9"/>
    <p:sldId id="273" r:id="rId10"/>
    <p:sldId id="274" r:id="rId11"/>
    <p:sldId id="275" r:id="rId12"/>
    <p:sldId id="277" r:id="rId13"/>
    <p:sldId id="279" r:id="rId14"/>
    <p:sldId id="299" r:id="rId15"/>
    <p:sldId id="258" r:id="rId16"/>
    <p:sldId id="25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clrMru>
    <a:srgbClr val="FAFF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70" d="100"/>
          <a:sy n="70" d="100"/>
        </p:scale>
        <p:origin x="-124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2F98D3-AAE0-B64A-81FF-F570169D717A}" type="datetimeFigureOut">
              <a:rPr lang="en-US" smtClean="0"/>
              <a:pPr/>
              <a:t>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F63353-13A3-CE47-8BED-B89EC2FEDBD9}" type="slidenum">
              <a:rPr lang="en-US" smtClean="0"/>
              <a:pPr/>
              <a:t>‹#›</a:t>
            </a:fld>
            <a:endParaRPr lang="en-US"/>
          </a:p>
        </p:txBody>
      </p:sp>
    </p:spTree>
    <p:extLst>
      <p:ext uri="{BB962C8B-B14F-4D97-AF65-F5344CB8AC3E}">
        <p14:creationId xmlns:p14="http://schemas.microsoft.com/office/powerpoint/2010/main" val="3967257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38959-020A-754D-9AB2-A3B701D6BE8A}" type="datetimeFigureOut">
              <a:rPr lang="en-US" smtClean="0"/>
              <a:pPr/>
              <a:t>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7FFE66-3406-BE4A-A75A-2883817245F3}" type="slidenum">
              <a:rPr lang="en-US" smtClean="0"/>
              <a:pPr/>
              <a:t>‹#›</a:t>
            </a:fld>
            <a:endParaRPr lang="en-US"/>
          </a:p>
        </p:txBody>
      </p:sp>
    </p:spTree>
    <p:extLst>
      <p:ext uri="{BB962C8B-B14F-4D97-AF65-F5344CB8AC3E}">
        <p14:creationId xmlns:p14="http://schemas.microsoft.com/office/powerpoint/2010/main" val="35710386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DA37B-379C-684B-B859-780D2F971910}" type="slidenum">
              <a:rPr lang="en-US"/>
              <a:pPr/>
              <a:t>1</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3C0139-E80E-AB41-A033-A85AA3318A3B}" type="slidenum">
              <a:rPr lang="en-US"/>
              <a:pPr/>
              <a:t>10</a:t>
            </a:fld>
            <a:endParaRPr 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dirty="0" smtClean="0"/>
              <a:t>Planets</a:t>
            </a:r>
            <a:r>
              <a:rPr lang="en-US" baseline="0" dirty="0" smtClean="0"/>
              <a:t> orbit the Sun in an ellipse with the Sun at one of the foci.</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690EAD-279C-DA4E-BFFE-FFF00DA49B80}" type="slidenum">
              <a:rPr lang="en-US"/>
              <a:pPr/>
              <a:t>11</a:t>
            </a:fld>
            <a:endParaRPr 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dirty="0" smtClean="0"/>
              <a:t>Newton was then able to show that</a:t>
            </a:r>
            <a:r>
              <a:rPr lang="en-US" baseline="0" dirty="0" smtClean="0"/>
              <a:t> the results of Galileo and </a:t>
            </a:r>
            <a:r>
              <a:rPr lang="en-US" baseline="0" dirty="0" err="1" smtClean="0"/>
              <a:t>Kepler</a:t>
            </a:r>
            <a:r>
              <a:rPr lang="en-US" baseline="0" dirty="0" smtClean="0"/>
              <a:t> could be explained the a universal law of gravitation.</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303B7F-6C21-2D4E-9EBE-86534B53FDD2}" type="slidenum">
              <a:rPr lang="en-US"/>
              <a:pPr/>
              <a:t>12</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smtClean="0"/>
              <a:t>This</a:t>
            </a:r>
            <a:r>
              <a:rPr lang="en-US" baseline="0" dirty="0" smtClean="0"/>
              <a:t> was the summit of the scientific revolution.  The Universe operates according to physical laws that can be written as mathematical equations.  This led to the concept of a “clockwork universe.”</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B95F-C9F4-3545-9F44-9E0912E8081E}" type="slidenum">
              <a:rPr lang="en-US"/>
              <a:pPr/>
              <a:t>13</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dirty="0" smtClean="0"/>
              <a:t>This shows the use of Newton’s Laws</a:t>
            </a:r>
            <a:r>
              <a:rPr lang="en-US" baseline="0" dirty="0" smtClean="0"/>
              <a:t> to calculate the orbits of solar system objects.  This is the power of the reductionist approach, and it can be used for space exploration, to determine whether asteroids will impact Earth, and so on.  Very powerful, effective and useful.</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begin to explore the realities of chaos.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87FFE66-3406-BE4A-A75A-2883817245F3}" type="slidenum">
              <a:rPr lang="en-US" smtClean="0"/>
              <a:pPr/>
              <a:t>14</a:t>
            </a:fld>
            <a:endParaRPr lang="en-US"/>
          </a:p>
        </p:txBody>
      </p:sp>
    </p:spTree>
    <p:extLst>
      <p:ext uri="{BB962C8B-B14F-4D97-AF65-F5344CB8AC3E}">
        <p14:creationId xmlns:p14="http://schemas.microsoft.com/office/powerpoint/2010/main" val="2066026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simplest</a:t>
            </a:r>
            <a:r>
              <a:rPr lang="en-US" baseline="0" dirty="0" smtClean="0"/>
              <a:t> feedback equation discussed in the text. This can be set up for illustration using an excel spreadsheet, which can be used to show in real time the quantitative unpredictability of of time series phenomena.  </a:t>
            </a:r>
            <a:endParaRPr lang="en-US" dirty="0"/>
          </a:p>
        </p:txBody>
      </p:sp>
      <p:sp>
        <p:nvSpPr>
          <p:cNvPr id="4" name="Slide Number Placeholder 3"/>
          <p:cNvSpPr>
            <a:spLocks noGrp="1"/>
          </p:cNvSpPr>
          <p:nvPr>
            <p:ph type="sldNum" sz="quarter" idx="10"/>
          </p:nvPr>
        </p:nvSpPr>
        <p:spPr/>
        <p:txBody>
          <a:bodyPr/>
          <a:lstStyle/>
          <a:p>
            <a:fld id="{387FFE66-3406-BE4A-A75A-2883817245F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emergence of chaos as the value of the constant A increases.</a:t>
            </a:r>
            <a:endParaRPr lang="en-US" dirty="0"/>
          </a:p>
        </p:txBody>
      </p:sp>
      <p:sp>
        <p:nvSpPr>
          <p:cNvPr id="4" name="Slide Number Placeholder 3"/>
          <p:cNvSpPr>
            <a:spLocks noGrp="1"/>
          </p:cNvSpPr>
          <p:nvPr>
            <p:ph type="sldNum" sz="quarter" idx="10"/>
          </p:nvPr>
        </p:nvSpPr>
        <p:spPr/>
        <p:txBody>
          <a:bodyPr/>
          <a:lstStyle/>
          <a:p>
            <a:fld id="{387FFE66-3406-BE4A-A75A-2883817245F3}" type="slidenum">
              <a:rPr lang="en-US" smtClean="0"/>
              <a:pPr/>
              <a:t>16</a:t>
            </a:fld>
            <a:endParaRPr lang="en-US"/>
          </a:p>
        </p:txBody>
      </p:sp>
    </p:spTree>
    <p:extLst>
      <p:ext uri="{BB962C8B-B14F-4D97-AF65-F5344CB8AC3E}">
        <p14:creationId xmlns:p14="http://schemas.microsoft.com/office/powerpoint/2010/main" val="1276833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illustration of chaos, discussed in the text.</a:t>
            </a:r>
            <a:endParaRPr lang="en-US" dirty="0"/>
          </a:p>
        </p:txBody>
      </p:sp>
      <p:sp>
        <p:nvSpPr>
          <p:cNvPr id="4" name="Slide Number Placeholder 3"/>
          <p:cNvSpPr>
            <a:spLocks noGrp="1"/>
          </p:cNvSpPr>
          <p:nvPr>
            <p:ph type="sldNum" sz="quarter" idx="10"/>
          </p:nvPr>
        </p:nvSpPr>
        <p:spPr/>
        <p:txBody>
          <a:bodyPr/>
          <a:lstStyle/>
          <a:p>
            <a:fld id="{387FFE66-3406-BE4A-A75A-2883817245F3}" type="slidenum">
              <a:rPr lang="en-US" smtClean="0"/>
              <a:pPr/>
              <a:t>17</a:t>
            </a:fld>
            <a:endParaRPr lang="en-US"/>
          </a:p>
        </p:txBody>
      </p:sp>
    </p:spTree>
    <p:extLst>
      <p:ext uri="{BB962C8B-B14F-4D97-AF65-F5344CB8AC3E}">
        <p14:creationId xmlns:p14="http://schemas.microsoft.com/office/powerpoint/2010/main" val="3562258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3027D6-18A9-1147-A1E9-884053C05DBD}" type="slidenum">
              <a:rPr lang="en-US"/>
              <a:pPr/>
              <a:t>20</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link to an Australian aborigine playing a didgeridoo.  There</a:t>
            </a:r>
            <a:r>
              <a:rPr lang="en-US" baseline="0" dirty="0" smtClean="0"/>
              <a:t> is so much more to this experience than the equations of air in a tube.  An important aspect is the relationship of the human being to the instrument, and the player to the listener.  There is also history, context, and incidentally complete unpredictability of the sound in terms of physical equations.</a:t>
            </a:r>
            <a:endParaRPr lang="en-US" dirty="0"/>
          </a:p>
        </p:txBody>
      </p:sp>
      <p:sp>
        <p:nvSpPr>
          <p:cNvPr id="4" name="Slide Number Placeholder 3"/>
          <p:cNvSpPr>
            <a:spLocks noGrp="1"/>
          </p:cNvSpPr>
          <p:nvPr>
            <p:ph type="sldNum" sz="quarter" idx="10"/>
          </p:nvPr>
        </p:nvSpPr>
        <p:spPr/>
        <p:txBody>
          <a:bodyPr/>
          <a:lstStyle/>
          <a:p>
            <a:fld id="{387FFE66-3406-BE4A-A75A-2883817245F3}" type="slidenum">
              <a:rPr lang="en-US" smtClean="0"/>
              <a:pPr/>
              <a:t>21</a:t>
            </a:fld>
            <a:endParaRPr lang="en-US"/>
          </a:p>
        </p:txBody>
      </p:sp>
    </p:spTree>
    <p:extLst>
      <p:ext uri="{BB962C8B-B14F-4D97-AF65-F5344CB8AC3E}">
        <p14:creationId xmlns:p14="http://schemas.microsoft.com/office/powerpoint/2010/main" val="3066480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lecture goes through the benefits and limits of reductionism, then explores the diverse aspects of “natural systems”</a:t>
            </a:r>
            <a:endParaRPr lang="en-US" dirty="0"/>
          </a:p>
        </p:txBody>
      </p:sp>
      <p:sp>
        <p:nvSpPr>
          <p:cNvPr id="4" name="Slide Number Placeholder 3"/>
          <p:cNvSpPr>
            <a:spLocks noGrp="1"/>
          </p:cNvSpPr>
          <p:nvPr>
            <p:ph type="sldNum" sz="quarter" idx="10"/>
          </p:nvPr>
        </p:nvSpPr>
        <p:spPr/>
        <p:txBody>
          <a:bodyPr/>
          <a:lstStyle/>
          <a:p>
            <a:fld id="{387FFE66-3406-BE4A-A75A-2883817245F3}" type="slidenum">
              <a:rPr lang="en-US" smtClean="0"/>
              <a:pPr/>
              <a:t>2</a:t>
            </a:fld>
            <a:endParaRPr lang="en-US"/>
          </a:p>
        </p:txBody>
      </p:sp>
    </p:spTree>
    <p:extLst>
      <p:ext uri="{BB962C8B-B14F-4D97-AF65-F5344CB8AC3E}">
        <p14:creationId xmlns:p14="http://schemas.microsoft.com/office/powerpoint/2010/main" val="1935887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6794F-84CB-044F-B71C-FA59748C9DDC}" type="slidenum">
              <a:rPr lang="en-US"/>
              <a:pPr/>
              <a:t>22</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E5C04-F306-0A47-92DE-1FF4F40708A6}" type="slidenum">
              <a:rPr lang="en-US"/>
              <a:pPr/>
              <a:t>23</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D61356-C121-614C-A644-22054E2272A3}" type="slidenum">
              <a:rPr lang="en-US"/>
              <a:pPr/>
              <a:t>24</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E5C04-F306-0A47-92DE-1FF4F40708A6}" type="slidenum">
              <a:rPr lang="en-US"/>
              <a:pPr/>
              <a:t>25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E5C04-F306-0A47-92DE-1FF4F40708A6}" type="slidenum">
              <a:rPr lang="en-US"/>
              <a:pPr/>
              <a:t>26</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A27A6E-B05F-3E4A-9FB6-11061AA96E5B}" type="slidenum">
              <a:rPr lang="en-US"/>
              <a:pPr/>
              <a:t>28</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A74C8-E9ED-BF46-9532-BD5079EFF21B}" type="slidenum">
              <a:rPr lang="en-US"/>
              <a:pPr/>
              <a:t>29</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F9973-A17D-BE41-9FF0-5CB2A2F1343F}" type="slidenum">
              <a:rPr lang="en-US"/>
              <a:pPr/>
              <a:t>31</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169CF-1CBD-7843-B4F9-2B65AFB17432}" type="slidenum">
              <a:rPr lang="en-US"/>
              <a:pPr/>
              <a:t>32</a:t>
            </a:fld>
            <a:endParaRPr lang="en-US"/>
          </a:p>
        </p:txBody>
      </p:sp>
      <p:sp>
        <p:nvSpPr>
          <p:cNvPr id="368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											</a:t>
            </a:r>
            <a:r>
              <a:rPr lang="en-US" sz="1600">
                <a:solidFill>
                  <a:srgbClr val="CC0066"/>
                </a:solidFill>
              </a:rPr>
              <a:t>CARBON CYCLE!!!!!!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E5C04-F306-0A47-92DE-1FF4F40708A6}" type="slidenum">
              <a:rPr lang="en-US"/>
              <a:pPr/>
              <a:t>33</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C7C2B1-338D-F845-BBCF-26543C8F5821}" type="slidenum">
              <a:rPr lang="en-US"/>
              <a:pPr/>
              <a:t>3</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dirty="0" smtClean="0"/>
              <a:t>First there is the question of</a:t>
            </a:r>
            <a:r>
              <a:rPr lang="en-US" baseline="0" dirty="0" smtClean="0"/>
              <a:t> scale.  We can show something as small as a hydrogen atom or as large as a galaxy occupying the same size on a page or slide.  But they reflect entirely different phenomena and scale. We need to bear in mind always the appropriate scale we are looking at.</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6A2E24-4A55-D04A-A2BD-99AD76B209FB}" type="slidenum">
              <a:rPr lang="en-US"/>
              <a:pPr/>
              <a:t>34</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D77D68-37AB-2C43-AE34-5B8AED890BC0}" type="slidenum">
              <a:rPr lang="en-US"/>
              <a:pPr/>
              <a:t>35</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FE5C04-F306-0A47-92DE-1FF4F40708A6}" type="slidenum">
              <a:rPr lang="en-US"/>
              <a:pPr/>
              <a:t>37</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EF9BD2-4109-B24E-8B51-7DB17092EC9E}" type="slidenum">
              <a:rPr lang="en-US"/>
              <a:pPr/>
              <a:t>38</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dirty="0" smtClean="0"/>
              <a:t>IN</a:t>
            </a:r>
            <a:r>
              <a:rPr lang="en-US" baseline="0" dirty="0" smtClean="0"/>
              <a:t> this course we need to deal with (1)the physical laws that provide great understanding and also the ability to calculate many important phenomena related to Earth.  (2) The deeper and broader understanding that can come from the recognition that Earth is a system, and Earth’s operation can only be understood from the relationships among its parts, which is an unfolding mystery with many new discoveries every year.</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galaxies are shown in this image</a:t>
            </a:r>
            <a:endParaRPr lang="en-US" dirty="0"/>
          </a:p>
        </p:txBody>
      </p:sp>
      <p:sp>
        <p:nvSpPr>
          <p:cNvPr id="4" name="Slide Number Placeholder 3"/>
          <p:cNvSpPr>
            <a:spLocks noGrp="1"/>
          </p:cNvSpPr>
          <p:nvPr>
            <p:ph type="sldNum" sz="quarter" idx="10"/>
          </p:nvPr>
        </p:nvSpPr>
        <p:spPr/>
        <p:txBody>
          <a:bodyPr/>
          <a:lstStyle/>
          <a:p>
            <a:fld id="{387FFE66-3406-BE4A-A75A-2883817245F3}" type="slidenum">
              <a:rPr lang="en-US" smtClean="0"/>
              <a:pPr/>
              <a:t>4</a:t>
            </a:fld>
            <a:endParaRPr lang="en-US"/>
          </a:p>
        </p:txBody>
      </p:sp>
    </p:spTree>
    <p:extLst>
      <p:ext uri="{BB962C8B-B14F-4D97-AF65-F5344CB8AC3E}">
        <p14:creationId xmlns:p14="http://schemas.microsoft.com/office/powerpoint/2010/main" val="356067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they are on the same page.</a:t>
            </a:r>
            <a:endParaRPr lang="en-US" dirty="0"/>
          </a:p>
        </p:txBody>
      </p:sp>
      <p:sp>
        <p:nvSpPr>
          <p:cNvPr id="4" name="Slide Number Placeholder 3"/>
          <p:cNvSpPr>
            <a:spLocks noGrp="1"/>
          </p:cNvSpPr>
          <p:nvPr>
            <p:ph type="sldNum" sz="quarter" idx="10"/>
          </p:nvPr>
        </p:nvSpPr>
        <p:spPr/>
        <p:txBody>
          <a:bodyPr/>
          <a:lstStyle/>
          <a:p>
            <a:fld id="{387FFE66-3406-BE4A-A75A-2883817245F3}" type="slidenum">
              <a:rPr lang="en-US" smtClean="0"/>
              <a:pPr/>
              <a:t>5</a:t>
            </a:fld>
            <a:endParaRPr lang="en-US"/>
          </a:p>
        </p:txBody>
      </p:sp>
    </p:spTree>
    <p:extLst>
      <p:ext uri="{BB962C8B-B14F-4D97-AF65-F5344CB8AC3E}">
        <p14:creationId xmlns:p14="http://schemas.microsoft.com/office/powerpoint/2010/main" val="1759696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63777F-1D53-0240-8690-5DA49A76C96A}" type="slidenum">
              <a:rPr lang="en-US"/>
              <a:pPr/>
              <a:t>6</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dirty="0" smtClean="0"/>
              <a:t>If</a:t>
            </a:r>
            <a:r>
              <a:rPr lang="en-US" baseline="0" dirty="0" smtClean="0"/>
              <a:t> we could know the initial conditions, then from the application of physical laws could we predict every aspect of the Universe? Is everything pre-determined and predictable?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7DDF3-3473-6C4C-9BBA-B543F7040E76}" type="slidenum">
              <a:rPr lang="en-US"/>
              <a:pPr/>
              <a:t>7</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dirty="0" smtClean="0"/>
              <a:t>Galileo.</a:t>
            </a:r>
            <a:r>
              <a:rPr lang="en-US" baseline="0" dirty="0" smtClean="0"/>
              <a:t>  The great advances of the scientific revolution came from the realization that many physical phenomena could be accurately described and predicted by mathematical equations.  Galileo carried out experiments that demonstrated this.  He was hampered by the fact that algebra had not been invented.</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6E96BB-0BA3-0144-B757-D848397602DD}" type="slidenum">
              <a:rPr lang="en-US"/>
              <a:pPr/>
              <a:t>8</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dirty="0" smtClean="0"/>
              <a:t>An example of an experiment carried out by Galileo. A ball rolling down an inclined plane. Historians</a:t>
            </a:r>
            <a:r>
              <a:rPr lang="en-US" baseline="0" dirty="0" smtClean="0"/>
              <a:t> of science trying to reproduce his results have found that we was extremely inventive and careful in carrying out his experiments.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F1FDA-D2C3-AE49-9513-D5BF7C18E7D1}" type="slidenum">
              <a:rPr lang="en-US"/>
              <a:pPr/>
              <a:t>9</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dirty="0" err="1" smtClean="0"/>
              <a:t>Kepler</a:t>
            </a:r>
            <a:r>
              <a:rPr lang="en-US" dirty="0" smtClean="0"/>
              <a:t>.</a:t>
            </a:r>
            <a:r>
              <a:rPr lang="en-US" baseline="0" dirty="0" smtClean="0"/>
              <a:t>  Meanwhile </a:t>
            </a:r>
            <a:r>
              <a:rPr lang="en-US" baseline="0" dirty="0" err="1" smtClean="0"/>
              <a:t>Kepler</a:t>
            </a:r>
            <a:r>
              <a:rPr lang="en-US" baseline="0" dirty="0" smtClean="0"/>
              <a:t> discovered </a:t>
            </a:r>
            <a:r>
              <a:rPr lang="en-US" dirty="0" smtClean="0"/>
              <a:t>two laws of planetary motion: (1) a planet moves round the Sun in an ellipse with the Sun at one focus, and (2) a line joining the planet to the Sun sweeps out equal areas in equal times as the planet describes its orbit. As well as giving a simple mathematical model for planetary motion, these laws were highly significant since they stated for the first time that the motions of the heavenly bodies are not composed of circular motion.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E38B25-F197-AD47-A208-B50913DF6529}" type="datetimeFigureOut">
              <a:rPr lang="en-US" smtClean="0"/>
              <a:pPr/>
              <a:t>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E063-C7EE-734E-8144-E3556E6F67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E38B25-F197-AD47-A208-B50913DF6529}" type="datetimeFigureOut">
              <a:rPr lang="en-US" smtClean="0"/>
              <a:pPr/>
              <a:t>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E063-C7EE-734E-8144-E3556E6F67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E38B25-F197-AD47-A208-B50913DF6529}" type="datetimeFigureOut">
              <a:rPr lang="en-US" smtClean="0"/>
              <a:pPr/>
              <a:t>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E063-C7EE-734E-8144-E3556E6F67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E38B25-F197-AD47-A208-B50913DF6529}" type="datetimeFigureOut">
              <a:rPr lang="en-US" smtClean="0"/>
              <a:pPr/>
              <a:t>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E063-C7EE-734E-8144-E3556E6F67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E38B25-F197-AD47-A208-B50913DF6529}" type="datetimeFigureOut">
              <a:rPr lang="en-US" smtClean="0"/>
              <a:pPr/>
              <a:t>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AE063-C7EE-734E-8144-E3556E6F67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E38B25-F197-AD47-A208-B50913DF6529}" type="datetimeFigureOut">
              <a:rPr lang="en-US" smtClean="0"/>
              <a:pPr/>
              <a:t>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E063-C7EE-734E-8144-E3556E6F67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E38B25-F197-AD47-A208-B50913DF6529}" type="datetimeFigureOut">
              <a:rPr lang="en-US" smtClean="0"/>
              <a:pPr/>
              <a:t>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AE063-C7EE-734E-8144-E3556E6F67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E38B25-F197-AD47-A208-B50913DF6529}" type="datetimeFigureOut">
              <a:rPr lang="en-US" smtClean="0"/>
              <a:pPr/>
              <a:t>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AE063-C7EE-734E-8144-E3556E6F67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38B25-F197-AD47-A208-B50913DF6529}" type="datetimeFigureOut">
              <a:rPr lang="en-US" smtClean="0"/>
              <a:pPr/>
              <a:t>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AE063-C7EE-734E-8144-E3556E6F67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38B25-F197-AD47-A208-B50913DF6529}" type="datetimeFigureOut">
              <a:rPr lang="en-US" smtClean="0"/>
              <a:pPr/>
              <a:t>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E063-C7EE-734E-8144-E3556E6F67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38B25-F197-AD47-A208-B50913DF6529}" type="datetimeFigureOut">
              <a:rPr lang="en-US" smtClean="0"/>
              <a:pPr/>
              <a:t>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AE063-C7EE-734E-8144-E3556E6F67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38B25-F197-AD47-A208-B50913DF6529}" type="datetimeFigureOut">
              <a:rPr lang="en-US" smtClean="0"/>
              <a:pPr/>
              <a:t>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AE063-C7EE-734E-8144-E3556E6F67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neo.jpl.nasa.gov/cgi-bin/db?name=2004+VD17" TargetMode="External"/><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286000"/>
            <a:ext cx="7772400" cy="1143000"/>
          </a:xfrm>
        </p:spPr>
        <p:txBody>
          <a:bodyPr>
            <a:normAutofit fontScale="90000"/>
          </a:bodyPr>
          <a:lstStyle/>
          <a:p>
            <a:r>
              <a:rPr lang="en-US"/>
              <a:t>Characteristics of Natural Systems</a:t>
            </a:r>
          </a:p>
        </p:txBody>
      </p:sp>
      <p:sp>
        <p:nvSpPr>
          <p:cNvPr id="2" name="Subtitle 1"/>
          <p:cNvSpPr>
            <a:spLocks noGrp="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srcRect/>
          <a:stretch>
            <a:fillRect/>
          </a:stretch>
        </p:blipFill>
        <p:spPr bwMode="auto">
          <a:xfrm>
            <a:off x="1371600" y="1143000"/>
            <a:ext cx="6910388" cy="411162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286000"/>
            <a:ext cx="7772400" cy="1143000"/>
          </a:xfrm>
        </p:spPr>
        <p:txBody>
          <a:bodyPr/>
          <a:lstStyle/>
          <a:p>
            <a:endParaRPr lang="en-US"/>
          </a:p>
        </p:txBody>
      </p:sp>
      <p:sp>
        <p:nvSpPr>
          <p:cNvPr id="9219" name="Rectangle 3"/>
          <p:cNvSpPr>
            <a:spLocks noGrp="1" noChangeArrowheads="1"/>
          </p:cNvSpPr>
          <p:nvPr>
            <p:ph type="subTitle" idx="1"/>
          </p:nvPr>
        </p:nvSpPr>
        <p:spPr/>
        <p:txBody>
          <a:bodyPr/>
          <a:lstStyle/>
          <a:p>
            <a:endParaRPr lang="en-US"/>
          </a:p>
        </p:txBody>
      </p:sp>
      <p:pic>
        <p:nvPicPr>
          <p:cNvPr id="9220" name="Picture 4"/>
          <p:cNvPicPr>
            <a:picLocks noChangeAspect="1" noChangeArrowheads="1"/>
          </p:cNvPicPr>
          <p:nvPr/>
        </p:nvPicPr>
        <p:blipFill>
          <a:blip r:embed="rId3"/>
          <a:srcRect/>
          <a:stretch>
            <a:fillRect/>
          </a:stretch>
        </p:blipFill>
        <p:spPr bwMode="auto">
          <a:xfrm>
            <a:off x="2057400" y="152400"/>
            <a:ext cx="5338763" cy="640715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a:p>
        </p:txBody>
      </p:sp>
      <p:sp>
        <p:nvSpPr>
          <p:cNvPr id="16387" name="Rectangle 3"/>
          <p:cNvSpPr>
            <a:spLocks noGrp="1" noChangeArrowheads="1"/>
          </p:cNvSpPr>
          <p:nvPr>
            <p:ph type="body" idx="1"/>
          </p:nvPr>
        </p:nvSpPr>
        <p:spPr/>
        <p:txBody>
          <a:bodyPr/>
          <a:lstStyle/>
          <a:p>
            <a:endParaRPr lang="en-US"/>
          </a:p>
        </p:txBody>
      </p:sp>
      <p:pic>
        <p:nvPicPr>
          <p:cNvPr id="16388" name="Picture 4"/>
          <p:cNvPicPr>
            <a:picLocks noChangeAspect="1" noChangeArrowheads="1"/>
          </p:cNvPicPr>
          <p:nvPr/>
        </p:nvPicPr>
        <p:blipFill>
          <a:blip r:embed="rId3"/>
          <a:srcRect b="6621"/>
          <a:stretch>
            <a:fillRect/>
          </a:stretch>
        </p:blipFill>
        <p:spPr bwMode="auto">
          <a:xfrm>
            <a:off x="1579563" y="447821"/>
            <a:ext cx="6278771" cy="5001669"/>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286000"/>
            <a:ext cx="7772400" cy="1143000"/>
          </a:xfrm>
        </p:spPr>
        <p:txBody>
          <a:bodyPr>
            <a:normAutofit fontScale="90000"/>
          </a:bodyPr>
          <a:lstStyle/>
          <a:p>
            <a:r>
              <a:rPr lang="en-US" dirty="0"/>
              <a:t>http://</a:t>
            </a:r>
            <a:r>
              <a:rPr lang="en-US" dirty="0" err="1"/>
              <a:t>ssd.jpl.nasa.gov/sbdb.cgi?sstr</a:t>
            </a:r>
            <a:r>
              <a:rPr lang="en-US" dirty="0"/>
              <a:t>=2007%20LE;orb=1</a:t>
            </a:r>
          </a:p>
        </p:txBody>
      </p:sp>
      <p:sp>
        <p:nvSpPr>
          <p:cNvPr id="19459" name="Rectangle 3"/>
          <p:cNvSpPr>
            <a:spLocks noGrp="1" noChangeArrowheads="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AFF9D"/>
                </a:solidFill>
              </a:rPr>
              <a:t>What are the limits to reductionism?</a:t>
            </a:r>
            <a:endParaRPr lang="en-US" dirty="0">
              <a:solidFill>
                <a:srgbClr val="FAFF9D"/>
              </a:solidFill>
            </a:endParaRPr>
          </a:p>
        </p:txBody>
      </p:sp>
      <p:sp>
        <p:nvSpPr>
          <p:cNvPr id="3" name="Content Placeholder 2"/>
          <p:cNvSpPr>
            <a:spLocks noGrp="1"/>
          </p:cNvSpPr>
          <p:nvPr>
            <p:ph idx="1"/>
          </p:nvPr>
        </p:nvSpPr>
        <p:spPr/>
        <p:txBody>
          <a:bodyPr/>
          <a:lstStyle/>
          <a:p>
            <a:r>
              <a:rPr lang="en-US" dirty="0" smtClean="0">
                <a:solidFill>
                  <a:schemeClr val="bg1"/>
                </a:solidFill>
              </a:rPr>
              <a:t>The real world is an open system, not an idealized one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Non-linear equations: feedback</a:t>
            </a:r>
            <a:br>
              <a:rPr lang="en-US" dirty="0" smtClean="0"/>
            </a:br>
            <a:r>
              <a:rPr lang="en-US" dirty="0" smtClean="0"/>
              <a:t>Ax(1-x)</a:t>
            </a:r>
            <a:endParaRPr lang="en-US" dirty="0"/>
          </a:p>
        </p:txBody>
      </p:sp>
      <p:pic>
        <p:nvPicPr>
          <p:cNvPr id="4" name="Content Placeholder 3" descr="Clang_01_02.eps"/>
          <p:cNvPicPr>
            <a:picLocks noGrp="1" noChangeAspect="1"/>
          </p:cNvPicPr>
          <p:nvPr>
            <p:ph idx="1"/>
          </p:nvPr>
        </p:nvPicPr>
        <p:blipFill>
          <a:blip r:embed="rId3"/>
          <a:srcRect l="-32333" r="-32333"/>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lang_01_03.ai"/>
          <p:cNvPicPr>
            <a:picLocks noGrp="1" noChangeAspect="1"/>
          </p:cNvPicPr>
          <p:nvPr>
            <p:ph idx="1"/>
          </p:nvPr>
        </p:nvPicPr>
        <p:blipFill>
          <a:blip r:embed="rId3"/>
          <a:srcRect b="9091"/>
          <a:stretch>
            <a:fillRect/>
          </a:stretch>
        </p:blipFill>
        <p:spPr>
          <a:xfrm>
            <a:off x="1976594" y="430511"/>
            <a:ext cx="5655012" cy="6652950"/>
          </a:xfr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aos F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527" y="0"/>
            <a:ext cx="5449983" cy="6724228"/>
          </a:xfrm>
          <a:prstGeom prst="rect">
            <a:avLst/>
          </a:prstGeom>
        </p:spPr>
      </p:pic>
    </p:spTree>
    <p:extLst>
      <p:ext uri="{BB962C8B-B14F-4D97-AF65-F5344CB8AC3E}">
        <p14:creationId xmlns:p14="http://schemas.microsoft.com/office/powerpoint/2010/main" val="5817008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AFF9D"/>
                </a:solidFill>
              </a:rPr>
              <a:t>What are the limits to reductionism?</a:t>
            </a:r>
            <a:endParaRPr lang="en-US" dirty="0">
              <a:solidFill>
                <a:srgbClr val="FAFF9D"/>
              </a:solidFill>
            </a:endParaRPr>
          </a:p>
        </p:txBody>
      </p:sp>
      <p:sp>
        <p:nvSpPr>
          <p:cNvPr id="3" name="Content Placeholder 2"/>
          <p:cNvSpPr>
            <a:spLocks noGrp="1"/>
          </p:cNvSpPr>
          <p:nvPr>
            <p:ph idx="1"/>
          </p:nvPr>
        </p:nvSpPr>
        <p:spPr/>
        <p:txBody>
          <a:bodyPr/>
          <a:lstStyle/>
          <a:p>
            <a:r>
              <a:rPr lang="en-US" dirty="0" smtClean="0">
                <a:solidFill>
                  <a:schemeClr val="bg1"/>
                </a:solidFill>
              </a:rPr>
              <a:t>The real world is an open system, not an idealized one; and it changes with time</a:t>
            </a:r>
          </a:p>
          <a:p>
            <a:r>
              <a:rPr lang="en-US" b="1" dirty="0" smtClean="0">
                <a:solidFill>
                  <a:schemeClr val="bg1"/>
                </a:solidFill>
              </a:rPr>
              <a:t>Some equations that govern real systems exhibit chaotic behavior, limiting long term predictions and certainty</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p>
        </p:txBody>
      </p:sp>
    </p:spTree>
    <p:extLst>
      <p:ext uri="{BB962C8B-B14F-4D97-AF65-F5344CB8AC3E}">
        <p14:creationId xmlns:p14="http://schemas.microsoft.com/office/powerpoint/2010/main" val="23094701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AFF9D"/>
                </a:solidFill>
              </a:rPr>
              <a:t>What are the limits to reductionism?</a:t>
            </a:r>
            <a:endParaRPr lang="en-US" dirty="0">
              <a:solidFill>
                <a:srgbClr val="FAFF9D"/>
              </a:solidFill>
            </a:endParaRPr>
          </a:p>
        </p:txBody>
      </p:sp>
      <p:sp>
        <p:nvSpPr>
          <p:cNvPr id="3" name="Content Placeholder 2"/>
          <p:cNvSpPr>
            <a:spLocks noGrp="1"/>
          </p:cNvSpPr>
          <p:nvPr>
            <p:ph idx="1"/>
          </p:nvPr>
        </p:nvSpPr>
        <p:spPr/>
        <p:txBody>
          <a:bodyPr/>
          <a:lstStyle/>
          <a:p>
            <a:r>
              <a:rPr lang="en-US" dirty="0" smtClean="0">
                <a:solidFill>
                  <a:schemeClr val="bg1"/>
                </a:solidFill>
              </a:rPr>
              <a:t>The real world is an open system, not an idealized one; and it changes with time</a:t>
            </a:r>
          </a:p>
          <a:p>
            <a:r>
              <a:rPr lang="en-US" dirty="0" smtClean="0">
                <a:solidFill>
                  <a:schemeClr val="bg1"/>
                </a:solidFill>
              </a:rPr>
              <a:t>Some equations that govern real systems exhibit chaotic behavior, limiting long term predictions and certainty</a:t>
            </a:r>
          </a:p>
          <a:p>
            <a:r>
              <a:rPr lang="en-US" dirty="0" smtClean="0">
                <a:solidFill>
                  <a:schemeClr val="bg1"/>
                </a:solidFill>
              </a:rPr>
              <a:t>The real world consists of “systems” not just objects</a:t>
            </a:r>
          </a:p>
          <a:p>
            <a:pPr>
              <a:buNone/>
            </a:pPr>
            <a:endParaRPr lang="en-US" b="1"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p>
        </p:txBody>
      </p:sp>
    </p:spTree>
    <p:extLst>
      <p:ext uri="{BB962C8B-B14F-4D97-AF65-F5344CB8AC3E}">
        <p14:creationId xmlns:p14="http://schemas.microsoft.com/office/powerpoint/2010/main" val="8670672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Aims of this lecture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convey the importance and difficulty of scale</a:t>
            </a:r>
          </a:p>
          <a:p>
            <a:r>
              <a:rPr lang="en-US" dirty="0" smtClean="0"/>
              <a:t>To understand the difference between reductionist and systems thinking</a:t>
            </a:r>
          </a:p>
          <a:p>
            <a:r>
              <a:rPr lang="en-US" dirty="0" smtClean="0"/>
              <a:t>For you to understand a bit about “chaos”</a:t>
            </a:r>
          </a:p>
          <a:p>
            <a:r>
              <a:rPr lang="en-US" dirty="0" smtClean="0"/>
              <a:t>To develop the concept of “natural systems” as the way the Universe works.  Earth and humans are both natural systems.</a:t>
            </a:r>
          </a:p>
          <a:p>
            <a:r>
              <a:rPr lang="en-US" dirty="0" smtClean="0"/>
              <a:t>Natural systems necessarily include cycles, feedbacks and movement everywhere</a:t>
            </a:r>
          </a:p>
          <a:p>
            <a:pPr>
              <a:buNone/>
            </a:pPr>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990600" y="685800"/>
            <a:ext cx="7772400" cy="1143000"/>
          </a:xfrm>
        </p:spPr>
        <p:txBody>
          <a:bodyPr/>
          <a:lstStyle/>
          <a:p>
            <a:r>
              <a:rPr lang="en-US"/>
              <a:t>“Systems”</a:t>
            </a:r>
          </a:p>
        </p:txBody>
      </p:sp>
      <p:sp>
        <p:nvSpPr>
          <p:cNvPr id="97283" name="Rectangle 3"/>
          <p:cNvSpPr>
            <a:spLocks noGrp="1" noChangeArrowheads="1"/>
          </p:cNvSpPr>
          <p:nvPr>
            <p:ph type="subTitle" idx="1"/>
          </p:nvPr>
        </p:nvSpPr>
        <p:spPr>
          <a:xfrm>
            <a:off x="1371600" y="2133600"/>
            <a:ext cx="6400800" cy="2915234"/>
          </a:xfrm>
        </p:spPr>
        <p:txBody>
          <a:bodyPr>
            <a:noAutofit/>
          </a:bodyPr>
          <a:lstStyle/>
          <a:p>
            <a:r>
              <a:rPr lang="en-US" sz="2400" dirty="0" smtClean="0">
                <a:solidFill>
                  <a:schemeClr val="tx1"/>
                </a:solidFill>
              </a:rPr>
              <a:t>The whole is greater than the sum of the parts</a:t>
            </a:r>
          </a:p>
          <a:p>
            <a:endParaRPr lang="en-US" sz="2400" dirty="0" smtClean="0">
              <a:solidFill>
                <a:schemeClr val="tx1"/>
              </a:solidFill>
            </a:endParaRPr>
          </a:p>
          <a:p>
            <a:r>
              <a:rPr lang="en-US" sz="2400" dirty="0" smtClean="0">
                <a:solidFill>
                  <a:schemeClr val="tx1"/>
                </a:solidFill>
              </a:rPr>
              <a:t>Relationship matters</a:t>
            </a:r>
          </a:p>
          <a:p>
            <a:endParaRPr lang="en-US" sz="2400" dirty="0" smtClean="0">
              <a:solidFill>
                <a:schemeClr val="tx1"/>
              </a:solidFill>
            </a:endParaRPr>
          </a:p>
          <a:p>
            <a:r>
              <a:rPr lang="en-US" sz="2400" dirty="0" smtClean="0">
                <a:solidFill>
                  <a:schemeClr val="tx1"/>
                </a:solidFill>
              </a:rPr>
              <a:t>If you break it down, you lose essential aspects that are characteristic only of the whole</a:t>
            </a:r>
            <a:endParaRPr lang="en-US" sz="2400" dirty="0">
              <a:solidFill>
                <a:schemeClr val="tx1"/>
              </a:solidFill>
            </a:endParaRPr>
          </a:p>
        </p:txBody>
      </p:sp>
    </p:spTree>
    <p:extLst>
      <p:ext uri="{BB962C8B-B14F-4D97-AF65-F5344CB8AC3E}">
        <p14:creationId xmlns:p14="http://schemas.microsoft.com/office/powerpoint/2010/main" val="10080590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378856" y="1980978"/>
            <a:ext cx="5134429" cy="646331"/>
          </a:xfrm>
          <a:prstGeom prst="rect">
            <a:avLst/>
          </a:prstGeom>
        </p:spPr>
        <p:txBody>
          <a:bodyPr wrap="square">
            <a:spAutoFit/>
          </a:bodyPr>
          <a:lstStyle/>
          <a:p>
            <a:r>
              <a:rPr lang="en-US" dirty="0" smtClean="0"/>
              <a:t>http://</a:t>
            </a:r>
            <a:r>
              <a:rPr lang="en-US" dirty="0" err="1" smtClean="0"/>
              <a:t>www.youtube.com/watch?v</a:t>
            </a:r>
            <a:r>
              <a:rPr lang="en-US" dirty="0" smtClean="0"/>
              <a:t>=DC9w4KWEgJE&amp;feature=</a:t>
            </a:r>
            <a:r>
              <a:rPr lang="en-US" dirty="0" err="1" smtClean="0"/>
              <a:t>relmfu</a:t>
            </a:r>
            <a:endParaRPr lang="en-US" dirty="0"/>
          </a:p>
        </p:txBody>
      </p:sp>
    </p:spTree>
    <p:extLst>
      <p:ext uri="{BB962C8B-B14F-4D97-AF65-F5344CB8AC3E}">
        <p14:creationId xmlns:p14="http://schemas.microsoft.com/office/powerpoint/2010/main" val="431592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dirty="0"/>
              <a:t>Some</a:t>
            </a:r>
            <a:r>
              <a:rPr lang="en-US" dirty="0" smtClean="0"/>
              <a:t> systems we would like to understand:  Natural Systems</a:t>
            </a:r>
            <a:endParaRPr lang="en-US" dirty="0"/>
          </a:p>
        </p:txBody>
      </p:sp>
      <p:sp>
        <p:nvSpPr>
          <p:cNvPr id="50179" name="Rectangle 3"/>
          <p:cNvSpPr>
            <a:spLocks noGrp="1" noChangeArrowheads="1"/>
          </p:cNvSpPr>
          <p:nvPr>
            <p:ph type="body" idx="1"/>
          </p:nvPr>
        </p:nvSpPr>
        <p:spPr/>
        <p:txBody>
          <a:bodyPr>
            <a:normAutofit/>
          </a:bodyPr>
          <a:lstStyle/>
          <a:p>
            <a:pPr>
              <a:lnSpc>
                <a:spcPct val="90000"/>
              </a:lnSpc>
            </a:pPr>
            <a:r>
              <a:rPr lang="en-US" sz="2800" dirty="0"/>
              <a:t>Cell</a:t>
            </a:r>
          </a:p>
          <a:p>
            <a:pPr>
              <a:lnSpc>
                <a:spcPct val="90000"/>
              </a:lnSpc>
            </a:pPr>
            <a:r>
              <a:rPr lang="en-US" sz="2800" dirty="0" smtClean="0"/>
              <a:t>Animal</a:t>
            </a:r>
          </a:p>
          <a:p>
            <a:pPr>
              <a:lnSpc>
                <a:spcPct val="90000"/>
              </a:lnSpc>
            </a:pPr>
            <a:r>
              <a:rPr lang="en-US" sz="2800" dirty="0" smtClean="0"/>
              <a:t>Ourselves</a:t>
            </a:r>
          </a:p>
          <a:p>
            <a:pPr>
              <a:lnSpc>
                <a:spcPct val="90000"/>
              </a:lnSpc>
            </a:pPr>
            <a:r>
              <a:rPr lang="en-US" sz="2800" dirty="0"/>
              <a:t>Ecosystem</a:t>
            </a:r>
          </a:p>
          <a:p>
            <a:pPr>
              <a:lnSpc>
                <a:spcPct val="90000"/>
              </a:lnSpc>
            </a:pPr>
            <a:r>
              <a:rPr lang="en-US" sz="2800" dirty="0"/>
              <a:t>Ocean</a:t>
            </a:r>
          </a:p>
          <a:p>
            <a:pPr>
              <a:lnSpc>
                <a:spcPct val="90000"/>
              </a:lnSpc>
            </a:pPr>
            <a:r>
              <a:rPr lang="en-US" sz="2800" dirty="0"/>
              <a:t>Climate</a:t>
            </a:r>
          </a:p>
          <a:p>
            <a:pPr>
              <a:lnSpc>
                <a:spcPct val="90000"/>
              </a:lnSpc>
            </a:pPr>
            <a:r>
              <a:rPr lang="en-US" sz="2800" dirty="0"/>
              <a:t>Earth</a:t>
            </a:r>
          </a:p>
          <a:p>
            <a:pPr>
              <a:lnSpc>
                <a:spcPct val="90000"/>
              </a:lnSpc>
            </a:pPr>
            <a:r>
              <a:rPr lang="en-US" sz="2800" dirty="0"/>
              <a:t>Star</a:t>
            </a:r>
          </a:p>
          <a:p>
            <a:pPr>
              <a:lnSpc>
                <a:spcPct val="90000"/>
              </a:lnSpc>
            </a:pPr>
            <a:r>
              <a:rPr lang="en-US" sz="2800" dirty="0"/>
              <a:t>Universe</a:t>
            </a:r>
            <a:r>
              <a:rPr lang="en-US" sz="2800" dirty="0" smtClean="0"/>
              <a:t>?</a:t>
            </a:r>
          </a:p>
          <a:p>
            <a:pPr>
              <a:lnSpc>
                <a:spcPct val="90000"/>
              </a:lnSpc>
            </a:pPr>
            <a:endParaRPr lang="en-US" sz="2800" dirty="0"/>
          </a:p>
        </p:txBody>
      </p:sp>
    </p:spTree>
    <p:extLst>
      <p:ext uri="{BB962C8B-B14F-4D97-AF65-F5344CB8AC3E}">
        <p14:creationId xmlns:p14="http://schemas.microsoft.com/office/powerpoint/2010/main" val="7322894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lstStyle/>
          <a:p>
            <a:r>
              <a:rPr lang="en-US"/>
              <a:t>Natural Systems</a:t>
            </a:r>
          </a:p>
        </p:txBody>
      </p:sp>
      <p:sp>
        <p:nvSpPr>
          <p:cNvPr id="49157" name="Rectangle 5"/>
          <p:cNvSpPr>
            <a:spLocks noGrp="1" noChangeArrowheads="1"/>
          </p:cNvSpPr>
          <p:nvPr>
            <p:ph type="body" idx="1"/>
          </p:nvPr>
        </p:nvSpPr>
        <p:spPr/>
        <p:txBody>
          <a:bodyPr/>
          <a:lstStyle/>
          <a:p>
            <a:pPr>
              <a:lnSpc>
                <a:spcPct val="90000"/>
              </a:lnSpc>
            </a:pPr>
            <a:r>
              <a:rPr lang="en-US" sz="2800" dirty="0"/>
              <a:t>Are invariably in </a:t>
            </a:r>
            <a:r>
              <a:rPr lang="en-US" sz="2800" dirty="0" smtClean="0"/>
              <a:t>movement</a:t>
            </a:r>
            <a:endParaRPr lang="en-US" sz="2800" dirty="0"/>
          </a:p>
        </p:txBody>
      </p:sp>
    </p:spTree>
    <p:extLst>
      <p:ext uri="{BB962C8B-B14F-4D97-AF65-F5344CB8AC3E}">
        <p14:creationId xmlns:p14="http://schemas.microsoft.com/office/powerpoint/2010/main" val="8084219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pPr algn="ctr"/>
            <a:endParaRPr kumimoji="1" lang="en-US">
              <a:latin typeface="Times New Roman" pitchFamily="-108" charset="0"/>
            </a:endParaRPr>
          </a:p>
        </p:txBody>
      </p:sp>
      <p:pic>
        <p:nvPicPr>
          <p:cNvPr id="40963" name="Picture 3"/>
          <p:cNvPicPr>
            <a:picLocks noChangeAspect="1" noChangeArrowheads="1"/>
          </p:cNvPicPr>
          <p:nvPr/>
        </p:nvPicPr>
        <p:blipFill>
          <a:blip r:embed="rId3"/>
          <a:srcRect t="6107" r="7312" b="3867"/>
          <a:stretch>
            <a:fillRect/>
          </a:stretch>
        </p:blipFill>
        <p:spPr bwMode="auto">
          <a:xfrm>
            <a:off x="495300" y="762000"/>
            <a:ext cx="8167688" cy="5616575"/>
          </a:xfrm>
          <a:prstGeom prst="rect">
            <a:avLst/>
          </a:prstGeom>
          <a:noFill/>
        </p:spPr>
      </p:pic>
      <p:sp>
        <p:nvSpPr>
          <p:cNvPr id="40965" name="Text Box 5"/>
          <p:cNvSpPr txBox="1">
            <a:spLocks noChangeArrowheads="1"/>
          </p:cNvSpPr>
          <p:nvPr/>
        </p:nvSpPr>
        <p:spPr bwMode="auto">
          <a:xfrm>
            <a:off x="0" y="188913"/>
            <a:ext cx="9144000" cy="579437"/>
          </a:xfrm>
          <a:prstGeom prst="rect">
            <a:avLst/>
          </a:prstGeom>
          <a:noFill/>
          <a:ln w="9525">
            <a:noFill/>
            <a:miter lim="800000"/>
            <a:headEnd/>
            <a:tailEnd/>
          </a:ln>
          <a:effectLst/>
        </p:spPr>
        <p:txBody>
          <a:bodyPr>
            <a:prstTxWarp prst="textNoShape">
              <a:avLst/>
            </a:prstTxWarp>
            <a:spAutoFit/>
          </a:bodyPr>
          <a:lstStyle/>
          <a:p>
            <a:pPr algn="ctr"/>
            <a:r>
              <a:rPr kumimoji="1" lang="en-US" sz="3200">
                <a:solidFill>
                  <a:srgbClr val="FFCC00"/>
                </a:solidFill>
                <a:latin typeface="Times New Roman" pitchFamily="-108" charset="0"/>
              </a:rPr>
              <a:t>Solid earth plate tectonic cycle</a:t>
            </a:r>
          </a:p>
        </p:txBody>
      </p:sp>
    </p:spTree>
    <p:extLst>
      <p:ext uri="{BB962C8B-B14F-4D97-AF65-F5344CB8AC3E}">
        <p14:creationId xmlns:p14="http://schemas.microsoft.com/office/powerpoint/2010/main" val="2616028532"/>
      </p:ext>
    </p:extLst>
  </p:cSld>
  <p:clrMapOvr>
    <a:masterClrMapping/>
  </p:clrMapOvr>
  <p:transition xmlns:p14="http://schemas.microsoft.com/office/powerpoint/2010/main" spd="med">
    <p:split orient="ver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lstStyle/>
          <a:p>
            <a:r>
              <a:rPr lang="en-US"/>
              <a:t>Natural Systems</a:t>
            </a:r>
          </a:p>
        </p:txBody>
      </p:sp>
      <p:sp>
        <p:nvSpPr>
          <p:cNvPr id="49157" name="Rectangle 5"/>
          <p:cNvSpPr>
            <a:spLocks noGrp="1" noChangeArrowheads="1"/>
          </p:cNvSpPr>
          <p:nvPr>
            <p:ph type="body" idx="1"/>
          </p:nvPr>
        </p:nvSpPr>
        <p:spPr/>
        <p:txBody>
          <a:bodyPr/>
          <a:lstStyle/>
          <a:p>
            <a:pPr>
              <a:lnSpc>
                <a:spcPct val="90000"/>
              </a:lnSpc>
            </a:pPr>
            <a:r>
              <a:rPr lang="en-US" sz="2800" dirty="0"/>
              <a:t>Are invariably in movement</a:t>
            </a:r>
          </a:p>
          <a:p>
            <a:pPr>
              <a:lnSpc>
                <a:spcPct val="90000"/>
              </a:lnSpc>
            </a:pPr>
            <a:r>
              <a:rPr lang="en-US" sz="2800" dirty="0"/>
              <a:t>Are sustained by external energy sources and flow through the </a:t>
            </a:r>
            <a:r>
              <a:rPr lang="en-US" sz="2800" dirty="0" smtClean="0"/>
              <a:t>system</a:t>
            </a:r>
            <a:endParaRPr lang="en-US" sz="2000" dirty="0" smtClean="0"/>
          </a:p>
          <a:p>
            <a:pPr lvl="1">
              <a:lnSpc>
                <a:spcPct val="90000"/>
              </a:lnSpc>
            </a:pPr>
            <a:r>
              <a:rPr lang="en-US" sz="2400" dirty="0" smtClean="0"/>
              <a:t>SUN</a:t>
            </a:r>
          </a:p>
          <a:p>
            <a:pPr lvl="1">
              <a:lnSpc>
                <a:spcPct val="90000"/>
              </a:lnSpc>
            </a:pPr>
            <a:r>
              <a:rPr lang="en-US" sz="2400" dirty="0" smtClean="0"/>
              <a:t>FOOD</a:t>
            </a:r>
          </a:p>
        </p:txBody>
      </p:sp>
    </p:spTree>
    <p:extLst>
      <p:ext uri="{BB962C8B-B14F-4D97-AF65-F5344CB8AC3E}">
        <p14:creationId xmlns:p14="http://schemas.microsoft.com/office/powerpoint/2010/main" val="25733763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lstStyle/>
          <a:p>
            <a:r>
              <a:rPr lang="en-US"/>
              <a:t>Natural Systems</a:t>
            </a:r>
          </a:p>
        </p:txBody>
      </p:sp>
      <p:sp>
        <p:nvSpPr>
          <p:cNvPr id="49157" name="Rectangle 5"/>
          <p:cNvSpPr>
            <a:spLocks noGrp="1" noChangeArrowheads="1"/>
          </p:cNvSpPr>
          <p:nvPr>
            <p:ph type="body" idx="1"/>
          </p:nvPr>
        </p:nvSpPr>
        <p:spPr/>
        <p:txBody>
          <a:bodyPr/>
          <a:lstStyle/>
          <a:p>
            <a:pPr>
              <a:lnSpc>
                <a:spcPct val="90000"/>
              </a:lnSpc>
            </a:pPr>
            <a:r>
              <a:rPr lang="en-US" sz="2800" dirty="0"/>
              <a:t>Are invariably in movement</a:t>
            </a:r>
          </a:p>
          <a:p>
            <a:pPr>
              <a:lnSpc>
                <a:spcPct val="90000"/>
              </a:lnSpc>
            </a:pPr>
            <a:r>
              <a:rPr lang="en-US" sz="2800" dirty="0"/>
              <a:t>Are sustained by external energy sources and flow through the system</a:t>
            </a:r>
          </a:p>
          <a:p>
            <a:pPr>
              <a:lnSpc>
                <a:spcPct val="90000"/>
              </a:lnSpc>
            </a:pPr>
            <a:r>
              <a:rPr lang="en-US" sz="2800" dirty="0"/>
              <a:t>Involve chemical transformations and </a:t>
            </a:r>
            <a:r>
              <a:rPr lang="en-US" sz="2800" dirty="0" smtClean="0"/>
              <a:t>cycles</a:t>
            </a:r>
            <a:endParaRPr lang="en-US" sz="2800" dirty="0"/>
          </a:p>
        </p:txBody>
      </p:sp>
    </p:spTree>
    <p:extLst>
      <p:ext uri="{BB962C8B-B14F-4D97-AF65-F5344CB8AC3E}">
        <p14:creationId xmlns:p14="http://schemas.microsoft.com/office/powerpoint/2010/main" val="30142381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ang_01_09_SK.eps"/>
          <p:cNvPicPr>
            <a:picLocks noChangeAspect="1"/>
          </p:cNvPicPr>
          <p:nvPr/>
        </p:nvPicPr>
        <p:blipFill>
          <a:blip r:embed="rId2"/>
          <a:stretch>
            <a:fillRect/>
          </a:stretch>
        </p:blipFill>
        <p:spPr>
          <a:xfrm>
            <a:off x="507999" y="1543050"/>
            <a:ext cx="8279347" cy="4438650"/>
          </a:xfrm>
          <a:prstGeom prst="rect">
            <a:avLst/>
          </a:prstGeom>
        </p:spPr>
      </p:pic>
      <p:sp>
        <p:nvSpPr>
          <p:cNvPr id="7" name="TextBox 6"/>
          <p:cNvSpPr txBox="1"/>
          <p:nvPr/>
        </p:nvSpPr>
        <p:spPr>
          <a:xfrm>
            <a:off x="3479800" y="711200"/>
            <a:ext cx="2547567" cy="523220"/>
          </a:xfrm>
          <a:prstGeom prst="rect">
            <a:avLst/>
          </a:prstGeom>
          <a:noFill/>
        </p:spPr>
        <p:txBody>
          <a:bodyPr wrap="none" rtlCol="0">
            <a:spAutoFit/>
          </a:bodyPr>
          <a:lstStyle/>
          <a:p>
            <a:r>
              <a:rPr lang="en-US" sz="2800" dirty="0" smtClean="0"/>
              <a:t>The Water Cycle</a:t>
            </a:r>
            <a:endParaRPr lang="en-US" sz="2800" dirty="0"/>
          </a:p>
        </p:txBody>
      </p:sp>
    </p:spTree>
    <p:extLst>
      <p:ext uri="{BB962C8B-B14F-4D97-AF65-F5344CB8AC3E}">
        <p14:creationId xmlns:p14="http://schemas.microsoft.com/office/powerpoint/2010/main" val="258897028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2286000"/>
            <a:ext cx="7772400" cy="1143000"/>
          </a:xfrm>
        </p:spPr>
        <p:txBody>
          <a:bodyPr/>
          <a:lstStyle/>
          <a:p>
            <a:endParaRPr lang="en-US"/>
          </a:p>
        </p:txBody>
      </p:sp>
      <p:sp>
        <p:nvSpPr>
          <p:cNvPr id="32771" name="Rectangle 3"/>
          <p:cNvSpPr>
            <a:spLocks noGrp="1" noChangeArrowheads="1"/>
          </p:cNvSpPr>
          <p:nvPr>
            <p:ph type="subTitle" idx="1"/>
          </p:nvPr>
        </p:nvSpPr>
        <p:spPr/>
        <p:txBody>
          <a:bodyPr/>
          <a:lstStyle/>
          <a:p>
            <a:endParaRPr lang="en-US"/>
          </a:p>
        </p:txBody>
      </p:sp>
      <p:pic>
        <p:nvPicPr>
          <p:cNvPr id="32772" name="Picture 4"/>
          <p:cNvPicPr>
            <a:picLocks noChangeAspect="1" noChangeArrowheads="1"/>
          </p:cNvPicPr>
          <p:nvPr/>
        </p:nvPicPr>
        <p:blipFill>
          <a:blip r:embed="rId3"/>
          <a:srcRect/>
          <a:stretch>
            <a:fillRect/>
          </a:stretch>
        </p:blipFill>
        <p:spPr bwMode="auto">
          <a:xfrm>
            <a:off x="381000" y="0"/>
            <a:ext cx="8534400" cy="6400800"/>
          </a:xfrm>
          <a:prstGeom prst="rect">
            <a:avLst/>
          </a:prstGeom>
          <a:noFill/>
          <a:ln w="9525">
            <a:noFill/>
            <a:miter lim="800000"/>
            <a:headEnd/>
            <a:tailEnd/>
          </a:ln>
          <a:effectLst/>
        </p:spPr>
      </p:pic>
    </p:spTree>
    <p:extLst>
      <p:ext uri="{BB962C8B-B14F-4D97-AF65-F5344CB8AC3E}">
        <p14:creationId xmlns:p14="http://schemas.microsoft.com/office/powerpoint/2010/main" val="11427566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a:p>
        </p:txBody>
      </p:sp>
      <p:sp>
        <p:nvSpPr>
          <p:cNvPr id="31747" name="Rectangle 3"/>
          <p:cNvSpPr>
            <a:spLocks noGrp="1" noChangeArrowheads="1"/>
          </p:cNvSpPr>
          <p:nvPr>
            <p:ph type="body" idx="1"/>
          </p:nvPr>
        </p:nvSpPr>
        <p:spPr/>
        <p:txBody>
          <a:bodyPr/>
          <a:lstStyle/>
          <a:p>
            <a:endParaRPr lang="en-US"/>
          </a:p>
        </p:txBody>
      </p:sp>
      <p:pic>
        <p:nvPicPr>
          <p:cNvPr id="31748" name="Picture 4"/>
          <p:cNvPicPr>
            <a:picLocks noChangeAspect="1" noChangeArrowheads="1"/>
          </p:cNvPicPr>
          <p:nvPr/>
        </p:nvPicPr>
        <p:blipFill>
          <a:blip r:embed="rId3"/>
          <a:srcRect/>
          <a:stretch>
            <a:fillRect/>
          </a:stretch>
        </p:blipFill>
        <p:spPr bwMode="auto">
          <a:xfrm>
            <a:off x="533400" y="0"/>
            <a:ext cx="8229600" cy="6656388"/>
          </a:xfrm>
          <a:prstGeom prst="rect">
            <a:avLst/>
          </a:prstGeom>
          <a:noFill/>
          <a:ln w="9525">
            <a:noFill/>
            <a:miter lim="800000"/>
            <a:headEnd/>
            <a:tailEnd/>
          </a:ln>
          <a:effectLst/>
        </p:spPr>
      </p:pic>
      <p:sp>
        <p:nvSpPr>
          <p:cNvPr id="31749" name="Text Box 5"/>
          <p:cNvSpPr txBox="1">
            <a:spLocks noChangeArrowheads="1"/>
          </p:cNvSpPr>
          <p:nvPr/>
        </p:nvSpPr>
        <p:spPr bwMode="auto">
          <a:xfrm>
            <a:off x="5775325" y="123825"/>
            <a:ext cx="2690813" cy="457200"/>
          </a:xfrm>
          <a:prstGeom prst="rect">
            <a:avLst/>
          </a:prstGeom>
          <a:noFill/>
          <a:ln w="9525">
            <a:noFill/>
            <a:miter lim="800000"/>
            <a:headEnd/>
            <a:tailEnd/>
          </a:ln>
        </p:spPr>
        <p:txBody>
          <a:bodyPr wrap="none">
            <a:prstTxWarp prst="textNoShape">
              <a:avLst/>
            </a:prstTxWarp>
            <a:spAutoFit/>
          </a:bodyPr>
          <a:lstStyle/>
          <a:p>
            <a:r>
              <a:rPr lang="en-US"/>
              <a:t>The Oxygen Cycle</a:t>
            </a:r>
          </a:p>
        </p:txBody>
      </p:sp>
    </p:spTree>
    <p:extLst>
      <p:ext uri="{BB962C8B-B14F-4D97-AF65-F5344CB8AC3E}">
        <p14:creationId xmlns:p14="http://schemas.microsoft.com/office/powerpoint/2010/main" val="23783446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endParaRPr lang="en-US"/>
          </a:p>
        </p:txBody>
      </p:sp>
      <p:sp>
        <p:nvSpPr>
          <p:cNvPr id="51203" name="Rectangle 3"/>
          <p:cNvSpPr>
            <a:spLocks noGrp="1" noChangeArrowheads="1"/>
          </p:cNvSpPr>
          <p:nvPr>
            <p:ph type="body" idx="1"/>
          </p:nvPr>
        </p:nvSpPr>
        <p:spPr/>
        <p:txBody>
          <a:bodyPr/>
          <a:lstStyle/>
          <a:p>
            <a:endParaRPr lang="en-US"/>
          </a:p>
        </p:txBody>
      </p:sp>
      <p:pic>
        <p:nvPicPr>
          <p:cNvPr id="51204" name="Picture 4"/>
          <p:cNvPicPr>
            <a:picLocks noChangeAspect="1" noChangeArrowheads="1"/>
          </p:cNvPicPr>
          <p:nvPr/>
        </p:nvPicPr>
        <p:blipFill>
          <a:blip r:embed="rId3"/>
          <a:srcRect/>
          <a:stretch>
            <a:fillRect/>
          </a:stretch>
        </p:blipFill>
        <p:spPr bwMode="auto">
          <a:xfrm>
            <a:off x="304800" y="-1828800"/>
            <a:ext cx="10820400" cy="8115300"/>
          </a:xfrm>
          <a:prstGeom prst="rect">
            <a:avLst/>
          </a:prstGeom>
          <a:noFill/>
          <a:ln w="9525">
            <a:noFill/>
            <a:miter lim="800000"/>
            <a:headEnd/>
            <a:tailEnd/>
          </a:ln>
          <a:effectLst/>
        </p:spPr>
      </p:pic>
      <p:sp>
        <p:nvSpPr>
          <p:cNvPr id="51206" name="Rectangle 6"/>
          <p:cNvSpPr>
            <a:spLocks noChangeArrowheads="1"/>
          </p:cNvSpPr>
          <p:nvPr/>
        </p:nvSpPr>
        <p:spPr bwMode="auto">
          <a:xfrm>
            <a:off x="8534400" y="-1752600"/>
            <a:ext cx="2895600" cy="86106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51207" name="Rectangle 7"/>
          <p:cNvSpPr>
            <a:spLocks noChangeArrowheads="1"/>
          </p:cNvSpPr>
          <p:nvPr/>
        </p:nvSpPr>
        <p:spPr bwMode="auto">
          <a:xfrm>
            <a:off x="1905000" y="5105400"/>
            <a:ext cx="6629400" cy="17526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lang_01_08_SK.eps"/>
          <p:cNvPicPr>
            <a:picLocks noGrp="1" noChangeAspect="1"/>
          </p:cNvPicPr>
          <p:nvPr>
            <p:ph idx="1"/>
          </p:nvPr>
        </p:nvPicPr>
        <p:blipFill>
          <a:blip r:embed="rId2"/>
          <a:srcRect l="-9486" r="-9486"/>
          <a:stretch>
            <a:fillRect/>
          </a:stretch>
        </p:blipFill>
        <p:spPr/>
      </p:pic>
    </p:spTree>
    <p:extLst>
      <p:ext uri="{BB962C8B-B14F-4D97-AF65-F5344CB8AC3E}">
        <p14:creationId xmlns:p14="http://schemas.microsoft.com/office/powerpoint/2010/main" val="20846594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2286000"/>
            <a:ext cx="7772400" cy="1143000"/>
          </a:xfrm>
        </p:spPr>
        <p:txBody>
          <a:bodyPr/>
          <a:lstStyle/>
          <a:p>
            <a:endParaRPr lang="en-US"/>
          </a:p>
        </p:txBody>
      </p:sp>
      <p:sp>
        <p:nvSpPr>
          <p:cNvPr id="44035" name="Rectangle 3"/>
          <p:cNvSpPr>
            <a:spLocks noGrp="1" noChangeArrowheads="1"/>
          </p:cNvSpPr>
          <p:nvPr>
            <p:ph type="subTitle" idx="1"/>
          </p:nvPr>
        </p:nvSpPr>
        <p:spPr/>
        <p:txBody>
          <a:bodyPr/>
          <a:lstStyle/>
          <a:p>
            <a:endParaRPr lang="en-US"/>
          </a:p>
        </p:txBody>
      </p:sp>
      <p:pic>
        <p:nvPicPr>
          <p:cNvPr id="44036" name="Picture 4"/>
          <p:cNvPicPr>
            <a:picLocks noChangeAspect="1" noChangeArrowheads="1"/>
          </p:cNvPicPr>
          <p:nvPr/>
        </p:nvPicPr>
        <p:blipFill>
          <a:blip r:embed="rId3"/>
          <a:srcRect/>
          <a:stretch>
            <a:fillRect/>
          </a:stretch>
        </p:blipFill>
        <p:spPr bwMode="auto">
          <a:xfrm>
            <a:off x="457200" y="228600"/>
            <a:ext cx="8458200" cy="5216525"/>
          </a:xfrm>
          <a:prstGeom prst="rect">
            <a:avLst/>
          </a:prstGeom>
          <a:noFill/>
          <a:ln w="9525">
            <a:noFill/>
            <a:miter lim="800000"/>
            <a:headEnd/>
            <a:tailEnd/>
          </a:ln>
          <a:effectLst/>
        </p:spPr>
      </p:pic>
      <p:sp>
        <p:nvSpPr>
          <p:cNvPr id="44037" name="Text Box 5"/>
          <p:cNvSpPr txBox="1">
            <a:spLocks noChangeArrowheads="1"/>
          </p:cNvSpPr>
          <p:nvPr/>
        </p:nvSpPr>
        <p:spPr bwMode="auto">
          <a:xfrm>
            <a:off x="1622425" y="6088063"/>
            <a:ext cx="6302375" cy="523220"/>
          </a:xfrm>
          <a:prstGeom prst="rect">
            <a:avLst/>
          </a:prstGeom>
          <a:noFill/>
          <a:ln w="9525">
            <a:noFill/>
            <a:miter lim="800000"/>
            <a:headEnd/>
            <a:tailEnd/>
          </a:ln>
        </p:spPr>
        <p:txBody>
          <a:bodyPr>
            <a:prstTxWarp prst="textNoShape">
              <a:avLst/>
            </a:prstTxWarp>
            <a:spAutoFit/>
          </a:bodyPr>
          <a:lstStyle/>
          <a:p>
            <a:pPr>
              <a:spcBef>
                <a:spcPct val="50000"/>
              </a:spcBef>
            </a:pPr>
            <a:r>
              <a:rPr lang="en-US" sz="2800" dirty="0"/>
              <a:t>Cycles are linked and interconnected </a:t>
            </a:r>
          </a:p>
        </p:txBody>
      </p:sp>
    </p:spTree>
    <p:extLst>
      <p:ext uri="{BB962C8B-B14F-4D97-AF65-F5344CB8AC3E}">
        <p14:creationId xmlns:p14="http://schemas.microsoft.com/office/powerpoint/2010/main" val="38544606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srcRect/>
          <a:stretch>
            <a:fillRect/>
          </a:stretch>
        </p:blipFill>
        <p:spPr bwMode="auto">
          <a:xfrm>
            <a:off x="304800" y="457200"/>
            <a:ext cx="9144000" cy="6119813"/>
          </a:xfrm>
          <a:prstGeom prst="rect">
            <a:avLst/>
          </a:prstGeom>
          <a:noFill/>
        </p:spPr>
      </p:pic>
      <p:sp>
        <p:nvSpPr>
          <p:cNvPr id="35843" name="Text Box 3"/>
          <p:cNvSpPr txBox="1">
            <a:spLocks noChangeArrowheads="1"/>
          </p:cNvSpPr>
          <p:nvPr/>
        </p:nvSpPr>
        <p:spPr bwMode="auto">
          <a:xfrm>
            <a:off x="1981200" y="609600"/>
            <a:ext cx="5424488" cy="457200"/>
          </a:xfrm>
          <a:prstGeom prst="rect">
            <a:avLst/>
          </a:prstGeom>
          <a:noFill/>
          <a:ln w="9525">
            <a:noFill/>
            <a:miter lim="800000"/>
            <a:headEnd/>
            <a:tailEnd/>
          </a:ln>
          <a:effectLst/>
        </p:spPr>
        <p:txBody>
          <a:bodyPr wrap="none">
            <a:prstTxWarp prst="textNoShape">
              <a:avLst/>
            </a:prstTxWarp>
            <a:spAutoFit/>
          </a:bodyPr>
          <a:lstStyle/>
          <a:p>
            <a:r>
              <a:rPr kumimoji="1" lang="en-US">
                <a:latin typeface="Times New Roman" pitchFamily="-108" charset="0"/>
              </a:rPr>
              <a:t>Linked Cycles of the Solid and Fluid Earth</a:t>
            </a:r>
          </a:p>
        </p:txBody>
      </p:sp>
      <p:sp>
        <p:nvSpPr>
          <p:cNvPr id="35844" name="Rectangle 4"/>
          <p:cNvSpPr>
            <a:spLocks noChangeArrowheads="1"/>
          </p:cNvSpPr>
          <p:nvPr/>
        </p:nvSpPr>
        <p:spPr bwMode="auto">
          <a:xfrm>
            <a:off x="8153400" y="152400"/>
            <a:ext cx="1295400" cy="6705600"/>
          </a:xfrm>
          <a:prstGeom prst="rect">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3749367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lstStyle/>
          <a:p>
            <a:r>
              <a:rPr lang="en-US"/>
              <a:t>Natural Systems</a:t>
            </a:r>
          </a:p>
        </p:txBody>
      </p:sp>
      <p:sp>
        <p:nvSpPr>
          <p:cNvPr id="49157" name="Rectangle 5"/>
          <p:cNvSpPr>
            <a:spLocks noGrp="1" noChangeArrowheads="1"/>
          </p:cNvSpPr>
          <p:nvPr>
            <p:ph type="body" idx="1"/>
          </p:nvPr>
        </p:nvSpPr>
        <p:spPr/>
        <p:txBody>
          <a:bodyPr/>
          <a:lstStyle/>
          <a:p>
            <a:pPr>
              <a:lnSpc>
                <a:spcPct val="90000"/>
              </a:lnSpc>
            </a:pPr>
            <a:r>
              <a:rPr lang="en-US" sz="2800" dirty="0"/>
              <a:t>Are invariably in movement</a:t>
            </a:r>
          </a:p>
          <a:p>
            <a:pPr>
              <a:lnSpc>
                <a:spcPct val="90000"/>
              </a:lnSpc>
            </a:pPr>
            <a:r>
              <a:rPr lang="en-US" sz="2800" dirty="0"/>
              <a:t>Are sustained by external energy sources and flow through the system</a:t>
            </a:r>
          </a:p>
          <a:p>
            <a:pPr>
              <a:lnSpc>
                <a:spcPct val="90000"/>
              </a:lnSpc>
            </a:pPr>
            <a:r>
              <a:rPr lang="en-US" sz="2800" dirty="0"/>
              <a:t>Involve chemical transformations and cycles</a:t>
            </a:r>
          </a:p>
          <a:p>
            <a:pPr>
              <a:lnSpc>
                <a:spcPct val="90000"/>
              </a:lnSpc>
            </a:pPr>
            <a:r>
              <a:rPr lang="en-US" sz="2800" dirty="0"/>
              <a:t>Are maintained over a narrow range of states, far from equilibrium</a:t>
            </a:r>
            <a:r>
              <a:rPr lang="en-US" sz="2800" dirty="0" smtClean="0"/>
              <a:t>-  by feedbacks</a:t>
            </a:r>
            <a:endParaRPr lang="en-US" sz="2800" dirty="0"/>
          </a:p>
        </p:txBody>
      </p:sp>
    </p:spTree>
    <p:extLst>
      <p:ext uri="{BB962C8B-B14F-4D97-AF65-F5344CB8AC3E}">
        <p14:creationId xmlns:p14="http://schemas.microsoft.com/office/powerpoint/2010/main" val="27428075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endParaRPr lang="en-US"/>
          </a:p>
        </p:txBody>
      </p:sp>
      <p:sp>
        <p:nvSpPr>
          <p:cNvPr id="26627" name="Rectangle 3"/>
          <p:cNvSpPr>
            <a:spLocks noGrp="1" noChangeArrowheads="1"/>
          </p:cNvSpPr>
          <p:nvPr>
            <p:ph type="body" idx="1"/>
          </p:nvPr>
        </p:nvSpPr>
        <p:spPr/>
        <p:txBody>
          <a:bodyPr/>
          <a:lstStyle/>
          <a:p>
            <a:endParaRPr lang="en-US"/>
          </a:p>
        </p:txBody>
      </p:sp>
      <p:pic>
        <p:nvPicPr>
          <p:cNvPr id="26628" name="Picture 4"/>
          <p:cNvPicPr>
            <a:picLocks noChangeAspect="1" noChangeArrowheads="1"/>
          </p:cNvPicPr>
          <p:nvPr/>
        </p:nvPicPr>
        <p:blipFill>
          <a:blip r:embed="rId3"/>
          <a:srcRect/>
          <a:stretch>
            <a:fillRect/>
          </a:stretch>
        </p:blipFill>
        <p:spPr bwMode="auto">
          <a:xfrm>
            <a:off x="1093788" y="1039813"/>
            <a:ext cx="6959600" cy="4775200"/>
          </a:xfrm>
          <a:prstGeom prst="rect">
            <a:avLst/>
          </a:prstGeom>
          <a:noFill/>
          <a:ln w="9525">
            <a:noFill/>
            <a:miter lim="800000"/>
            <a:headEnd/>
            <a:tailEnd/>
          </a:ln>
          <a:effectLst/>
        </p:spPr>
      </p:pic>
      <p:sp>
        <p:nvSpPr>
          <p:cNvPr id="26629" name="Text Box 5"/>
          <p:cNvSpPr txBox="1">
            <a:spLocks noChangeArrowheads="1"/>
          </p:cNvSpPr>
          <p:nvPr/>
        </p:nvSpPr>
        <p:spPr bwMode="auto">
          <a:xfrm>
            <a:off x="3886200" y="76200"/>
            <a:ext cx="1522413" cy="457200"/>
          </a:xfrm>
          <a:prstGeom prst="rect">
            <a:avLst/>
          </a:prstGeom>
          <a:noFill/>
          <a:ln w="9525">
            <a:noFill/>
            <a:miter lim="800000"/>
            <a:headEnd/>
            <a:tailEnd/>
          </a:ln>
        </p:spPr>
        <p:txBody>
          <a:bodyPr wrap="none">
            <a:prstTxWarp prst="textNoShape">
              <a:avLst/>
            </a:prstTxWarp>
            <a:spAutoFit/>
          </a:bodyPr>
          <a:lstStyle/>
          <a:p>
            <a:r>
              <a:rPr lang="en-US"/>
              <a:t>Feedback</a:t>
            </a:r>
          </a:p>
        </p:txBody>
      </p:sp>
    </p:spTree>
    <p:extLst>
      <p:ext uri="{BB962C8B-B14F-4D97-AF65-F5344CB8AC3E}">
        <p14:creationId xmlns:p14="http://schemas.microsoft.com/office/powerpoint/2010/main" val="4974943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en-US"/>
          </a:p>
        </p:txBody>
      </p:sp>
      <p:sp>
        <p:nvSpPr>
          <p:cNvPr id="34819" name="Rectangle 3"/>
          <p:cNvSpPr>
            <a:spLocks noGrp="1" noChangeArrowheads="1"/>
          </p:cNvSpPr>
          <p:nvPr>
            <p:ph type="body" idx="1"/>
          </p:nvPr>
        </p:nvSpPr>
        <p:spPr/>
        <p:txBody>
          <a:bodyPr/>
          <a:lstStyle/>
          <a:p>
            <a:endParaRPr lang="en-US"/>
          </a:p>
        </p:txBody>
      </p:sp>
      <p:pic>
        <p:nvPicPr>
          <p:cNvPr id="34820" name="Picture 4"/>
          <p:cNvPicPr>
            <a:picLocks noChangeAspect="1" noChangeArrowheads="1"/>
          </p:cNvPicPr>
          <p:nvPr/>
        </p:nvPicPr>
        <p:blipFill>
          <a:blip r:embed="rId3"/>
          <a:srcRect/>
          <a:stretch>
            <a:fillRect/>
          </a:stretch>
        </p:blipFill>
        <p:spPr bwMode="auto">
          <a:xfrm>
            <a:off x="304800" y="304800"/>
            <a:ext cx="8491538" cy="5749925"/>
          </a:xfrm>
          <a:prstGeom prst="rect">
            <a:avLst/>
          </a:prstGeom>
          <a:noFill/>
          <a:ln w="9525">
            <a:noFill/>
            <a:miter lim="800000"/>
            <a:headEnd/>
            <a:tailEnd/>
          </a:ln>
          <a:effectLst/>
        </p:spPr>
      </p:pic>
    </p:spTree>
    <p:extLst>
      <p:ext uri="{BB962C8B-B14F-4D97-AF65-F5344CB8AC3E}">
        <p14:creationId xmlns:p14="http://schemas.microsoft.com/office/powerpoint/2010/main" val="25641950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Feedback</a:t>
            </a:r>
            <a:endParaRPr lang="en-US" dirty="0"/>
          </a:p>
        </p:txBody>
      </p:sp>
      <p:pic>
        <p:nvPicPr>
          <p:cNvPr id="4" name="Content Placeholder 3" descr="Clang_01_07.eps"/>
          <p:cNvPicPr>
            <a:picLocks noGrp="1" noChangeAspect="1"/>
          </p:cNvPicPr>
          <p:nvPr>
            <p:ph idx="1"/>
          </p:nvPr>
        </p:nvPicPr>
        <p:blipFill>
          <a:blip r:embed="rId2"/>
          <a:srcRect t="-35842" b="-35842"/>
          <a:stretch>
            <a:fillRect/>
          </a:stretch>
        </p:blipFill>
        <p:spPr/>
      </p:pic>
    </p:spTree>
    <p:extLst>
      <p:ext uri="{BB962C8B-B14F-4D97-AF65-F5344CB8AC3E}">
        <p14:creationId xmlns:p14="http://schemas.microsoft.com/office/powerpoint/2010/main" val="17525688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p:txBody>
          <a:bodyPr/>
          <a:lstStyle/>
          <a:p>
            <a:r>
              <a:rPr lang="en-US"/>
              <a:t>Natural Systems</a:t>
            </a:r>
          </a:p>
        </p:txBody>
      </p:sp>
      <p:sp>
        <p:nvSpPr>
          <p:cNvPr id="49157" name="Rectangle 5"/>
          <p:cNvSpPr>
            <a:spLocks noGrp="1" noChangeArrowheads="1"/>
          </p:cNvSpPr>
          <p:nvPr>
            <p:ph type="body" idx="1"/>
          </p:nvPr>
        </p:nvSpPr>
        <p:spPr/>
        <p:txBody>
          <a:bodyPr/>
          <a:lstStyle/>
          <a:p>
            <a:pPr>
              <a:lnSpc>
                <a:spcPct val="90000"/>
              </a:lnSpc>
            </a:pPr>
            <a:r>
              <a:rPr lang="en-US" sz="2800" dirty="0"/>
              <a:t>Are invariably in movement</a:t>
            </a:r>
          </a:p>
          <a:p>
            <a:pPr>
              <a:lnSpc>
                <a:spcPct val="90000"/>
              </a:lnSpc>
            </a:pPr>
            <a:r>
              <a:rPr lang="en-US" sz="2800" dirty="0"/>
              <a:t>Are sustained by external energy sources and flow through the system</a:t>
            </a:r>
          </a:p>
          <a:p>
            <a:pPr>
              <a:lnSpc>
                <a:spcPct val="90000"/>
              </a:lnSpc>
            </a:pPr>
            <a:r>
              <a:rPr lang="en-US" sz="2800" dirty="0"/>
              <a:t>Involve chemical transformations and cycles</a:t>
            </a:r>
          </a:p>
          <a:p>
            <a:pPr>
              <a:lnSpc>
                <a:spcPct val="90000"/>
              </a:lnSpc>
            </a:pPr>
            <a:r>
              <a:rPr lang="en-US" sz="2800" dirty="0"/>
              <a:t>Are maintained over a narrow range of states, far from equilibrium-</a:t>
            </a:r>
          </a:p>
          <a:p>
            <a:pPr>
              <a:lnSpc>
                <a:spcPct val="90000"/>
              </a:lnSpc>
            </a:pPr>
            <a:r>
              <a:rPr lang="en-US" sz="2800" dirty="0"/>
              <a:t>Change with time--creation, long term evolution, death</a:t>
            </a:r>
          </a:p>
          <a:p>
            <a:pPr>
              <a:lnSpc>
                <a:spcPct val="90000"/>
              </a:lnSpc>
            </a:pPr>
            <a:r>
              <a:rPr lang="en-US" sz="2800" dirty="0" smtClean="0"/>
              <a:t>Contain </a:t>
            </a:r>
            <a:r>
              <a:rPr lang="en-US" sz="2800" dirty="0"/>
              <a:t>and</a:t>
            </a:r>
            <a:r>
              <a:rPr lang="en-US" sz="2800" dirty="0" smtClean="0"/>
              <a:t> are </a:t>
            </a:r>
            <a:r>
              <a:rPr lang="en-US" sz="2800" dirty="0"/>
              <a:t>nested within systems at smaller and larger scales</a:t>
            </a:r>
          </a:p>
        </p:txBody>
      </p:sp>
    </p:spTree>
    <p:extLst>
      <p:ext uri="{BB962C8B-B14F-4D97-AF65-F5344CB8AC3E}">
        <p14:creationId xmlns:p14="http://schemas.microsoft.com/office/powerpoint/2010/main" val="417153567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685800" y="228600"/>
            <a:ext cx="7772400" cy="1143000"/>
          </a:xfrm>
        </p:spPr>
        <p:txBody>
          <a:bodyPr/>
          <a:lstStyle/>
          <a:p>
            <a:r>
              <a:rPr lang="en-US"/>
              <a:t>Earth as a System</a:t>
            </a:r>
          </a:p>
        </p:txBody>
      </p:sp>
      <p:sp>
        <p:nvSpPr>
          <p:cNvPr id="98307" name="Rectangle 3"/>
          <p:cNvSpPr>
            <a:spLocks noGrp="1" noChangeArrowheads="1"/>
          </p:cNvSpPr>
          <p:nvPr>
            <p:ph type="subTitle" idx="1"/>
          </p:nvPr>
        </p:nvSpPr>
        <p:spPr>
          <a:xfrm>
            <a:off x="1143000" y="1447800"/>
            <a:ext cx="6781800" cy="4419600"/>
          </a:xfrm>
        </p:spPr>
        <p:txBody>
          <a:bodyPr>
            <a:normAutofit fontScale="92500"/>
          </a:bodyPr>
          <a:lstStyle/>
          <a:p>
            <a:pPr algn="l">
              <a:buFont typeface="Wingdings" pitchFamily="-108" charset="2"/>
              <a:buChar char="v"/>
            </a:pPr>
            <a:r>
              <a:rPr lang="en-US" sz="2400" dirty="0"/>
              <a:t>All parts of the Earth are in movement</a:t>
            </a:r>
          </a:p>
          <a:p>
            <a:pPr algn="l">
              <a:buFont typeface="Wingdings" pitchFamily="-108" charset="2"/>
              <a:buChar char="v"/>
            </a:pPr>
            <a:r>
              <a:rPr lang="en-US" sz="2400" dirty="0"/>
              <a:t>Every Earth component is involved in cycles</a:t>
            </a:r>
          </a:p>
          <a:p>
            <a:pPr algn="l">
              <a:buFont typeface="Wingdings" pitchFamily="-108" charset="2"/>
              <a:buChar char="v"/>
            </a:pPr>
            <a:r>
              <a:rPr lang="en-US" sz="2400" dirty="0"/>
              <a:t>The cycles are inter-linked and have feedbacks with one another</a:t>
            </a:r>
          </a:p>
          <a:p>
            <a:pPr algn="l">
              <a:buFont typeface="Wingdings" pitchFamily="-108" charset="2"/>
              <a:buChar char="v"/>
            </a:pPr>
            <a:r>
              <a:rPr lang="en-US" sz="2400" dirty="0"/>
              <a:t>This creates a steady-state, far from equilibrium, on short time scales.</a:t>
            </a:r>
          </a:p>
          <a:p>
            <a:pPr algn="l">
              <a:buFont typeface="Wingdings" pitchFamily="-108" charset="2"/>
              <a:buChar char="v"/>
            </a:pPr>
            <a:r>
              <a:rPr lang="en-US" sz="2400" dirty="0"/>
              <a:t>On longer (tens of millions of years) time scales, the Earth system evolves</a:t>
            </a:r>
          </a:p>
          <a:p>
            <a:pPr algn="l">
              <a:buFont typeface="Wingdings" pitchFamily="-108" charset="2"/>
              <a:buChar char="v"/>
            </a:pPr>
            <a:r>
              <a:rPr lang="en-US" sz="2400" dirty="0"/>
              <a:t>Earth is related to the larger solar system, and to the smaller geological and biological systems of the </a:t>
            </a:r>
            <a:r>
              <a:rPr lang="en-US" sz="2400" dirty="0" smtClean="0"/>
              <a:t>planet</a:t>
            </a:r>
          </a:p>
          <a:p>
            <a:pPr algn="l">
              <a:buFont typeface="Wingdings" pitchFamily="-108" charset="2"/>
              <a:buChar char="v"/>
            </a:pPr>
            <a:r>
              <a:rPr lang="en-US" sz="2400" dirty="0" smtClean="0"/>
              <a:t>Earth had a time of origin, and ultimately will end</a:t>
            </a:r>
            <a:endParaRPr lang="en-US" dirty="0"/>
          </a:p>
        </p:txBody>
      </p:sp>
    </p:spTree>
    <p:extLst>
      <p:ext uri="{BB962C8B-B14F-4D97-AF65-F5344CB8AC3E}">
        <p14:creationId xmlns:p14="http://schemas.microsoft.com/office/powerpoint/2010/main" val="33506064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Andromeda Galaxy</a:t>
            </a:r>
            <a:endParaRPr lang="en-US" dirty="0"/>
          </a:p>
        </p:txBody>
      </p:sp>
      <p:pic>
        <p:nvPicPr>
          <p:cNvPr id="5" name="Content Placeholder 4" descr="Andromeda Galaxy.jpg"/>
          <p:cNvPicPr>
            <a:picLocks noGrp="1" noChangeAspect="1"/>
          </p:cNvPicPr>
          <p:nvPr>
            <p:ph idx="1"/>
          </p:nvPr>
        </p:nvPicPr>
        <p:blipFill>
          <a:blip r:embed="rId3">
            <a:extLst>
              <a:ext uri="{28A0092B-C50C-407E-A947-70E740481C1C}">
                <a14:useLocalDpi xmlns:a14="http://schemas.microsoft.com/office/drawing/2010/main" val="0"/>
              </a:ext>
            </a:extLst>
          </a:blip>
          <a:srcRect t="1091" b="1091"/>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7" name="Picture 4"/>
          <p:cNvPicPr>
            <a:picLocks noChangeAspect="1" noChangeArrowheads="1"/>
          </p:cNvPicPr>
          <p:nvPr/>
        </p:nvPicPr>
        <p:blipFill rotWithShape="1">
          <a:blip r:embed="rId3"/>
          <a:srcRect l="11268" t="32329" r="39725" b="18263"/>
          <a:stretch/>
        </p:blipFill>
        <p:spPr bwMode="auto">
          <a:xfrm>
            <a:off x="163286" y="-214113"/>
            <a:ext cx="5188857" cy="3923421"/>
          </a:xfrm>
          <a:prstGeom prst="rect">
            <a:avLst/>
          </a:prstGeom>
          <a:noFill/>
          <a:ln w="9525">
            <a:noFill/>
            <a:miter lim="800000"/>
            <a:headEnd/>
            <a:tailEnd/>
          </a:ln>
          <a:effectLst/>
        </p:spPr>
      </p:pic>
      <p:pic>
        <p:nvPicPr>
          <p:cNvPr id="8" name="Content Placeholder 4" descr="Andromeda Galaxy.jpg"/>
          <p:cNvPicPr>
            <a:picLocks noChangeAspect="1"/>
          </p:cNvPicPr>
          <p:nvPr/>
        </p:nvPicPr>
        <p:blipFill>
          <a:blip r:embed="rId4">
            <a:extLst>
              <a:ext uri="{28A0092B-C50C-407E-A947-70E740481C1C}">
                <a14:useLocalDpi xmlns:a14="http://schemas.microsoft.com/office/drawing/2010/main" val="0"/>
              </a:ext>
            </a:extLst>
          </a:blip>
          <a:srcRect t="1091" b="1091"/>
          <a:stretch>
            <a:fillRect/>
          </a:stretch>
        </p:blipFill>
        <p:spPr>
          <a:xfrm>
            <a:off x="3198457" y="3600000"/>
            <a:ext cx="5891065" cy="323985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a:lstStyle/>
          <a:p>
            <a:endParaRPr lang="en-US"/>
          </a:p>
        </p:txBody>
      </p:sp>
      <p:sp>
        <p:nvSpPr>
          <p:cNvPr id="18435" name="Rectangle 3"/>
          <p:cNvSpPr>
            <a:spLocks noGrp="1" noChangeArrowheads="1"/>
          </p:cNvSpPr>
          <p:nvPr>
            <p:ph type="subTitle" idx="1"/>
          </p:nvPr>
        </p:nvSpPr>
        <p:spPr/>
        <p:txBody>
          <a:bodyPr/>
          <a:lstStyle/>
          <a:p>
            <a:endParaRPr lang="en-US"/>
          </a:p>
        </p:txBody>
      </p:sp>
      <p:pic>
        <p:nvPicPr>
          <p:cNvPr id="18436" name="Picture 4">
            <a:hlinkClick r:id="rId3"/>
          </p:cNvPr>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5800" y="2286000"/>
            <a:ext cx="7772400" cy="1143000"/>
          </a:xfrm>
        </p:spPr>
        <p:txBody>
          <a:bodyPr/>
          <a:lstStyle/>
          <a:p>
            <a:endParaRPr lang="en-US"/>
          </a:p>
        </p:txBody>
      </p:sp>
      <p:sp>
        <p:nvSpPr>
          <p:cNvPr id="20483" name="Rectangle 3"/>
          <p:cNvSpPr>
            <a:spLocks noGrp="1" noChangeArrowheads="1"/>
          </p:cNvSpPr>
          <p:nvPr>
            <p:ph type="subTitle" idx="1"/>
          </p:nvPr>
        </p:nvSpPr>
        <p:spPr/>
        <p:txBody>
          <a:bodyPr/>
          <a:lstStyle/>
          <a:p>
            <a:endParaRPr lang="en-US"/>
          </a:p>
        </p:txBody>
      </p:sp>
      <p:pic>
        <p:nvPicPr>
          <p:cNvPr id="20484" name="Picture 4"/>
          <p:cNvPicPr>
            <a:picLocks noChangeAspect="1" noChangeArrowheads="1"/>
          </p:cNvPicPr>
          <p:nvPr/>
        </p:nvPicPr>
        <p:blipFill>
          <a:blip r:embed="rId3"/>
          <a:srcRect/>
          <a:stretch>
            <a:fillRect/>
          </a:stretch>
        </p:blipFill>
        <p:spPr bwMode="auto">
          <a:xfrm>
            <a:off x="1371600" y="0"/>
            <a:ext cx="5843588" cy="6858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n-US"/>
          </a:p>
        </p:txBody>
      </p:sp>
      <p:sp>
        <p:nvSpPr>
          <p:cNvPr id="23555" name="Rectangle 3"/>
          <p:cNvSpPr>
            <a:spLocks noGrp="1" noChangeArrowheads="1"/>
          </p:cNvSpPr>
          <p:nvPr>
            <p:ph type="body" idx="1"/>
          </p:nvPr>
        </p:nvSpPr>
        <p:spPr/>
        <p:txBody>
          <a:bodyPr/>
          <a:lstStyle/>
          <a:p>
            <a:endParaRPr lang="en-US"/>
          </a:p>
        </p:txBody>
      </p:sp>
      <p:pic>
        <p:nvPicPr>
          <p:cNvPr id="23556" name="Picture 4"/>
          <p:cNvPicPr>
            <a:picLocks noChangeAspect="1" noChangeArrowheads="1"/>
          </p:cNvPicPr>
          <p:nvPr/>
        </p:nvPicPr>
        <p:blipFill>
          <a:blip r:embed="rId3"/>
          <a:srcRect/>
          <a:stretch>
            <a:fillRect/>
          </a:stretch>
        </p:blipFill>
        <p:spPr bwMode="auto">
          <a:xfrm>
            <a:off x="1066800" y="304800"/>
            <a:ext cx="7185025" cy="6284913"/>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en-US"/>
          </a:p>
        </p:txBody>
      </p:sp>
      <p:sp>
        <p:nvSpPr>
          <p:cNvPr id="24579" name="Rectangle 3"/>
          <p:cNvSpPr>
            <a:spLocks noGrp="1" noChangeArrowheads="1"/>
          </p:cNvSpPr>
          <p:nvPr>
            <p:ph type="body" idx="1"/>
          </p:nvPr>
        </p:nvSpPr>
        <p:spPr/>
        <p:txBody>
          <a:bodyPr/>
          <a:lstStyle/>
          <a:p>
            <a:endParaRPr lang="en-US"/>
          </a:p>
        </p:txBody>
      </p:sp>
      <p:pic>
        <p:nvPicPr>
          <p:cNvPr id="24580" name="Picture 4"/>
          <p:cNvPicPr>
            <a:picLocks noChangeAspect="1" noChangeArrowheads="1"/>
          </p:cNvPicPr>
          <p:nvPr/>
        </p:nvPicPr>
        <p:blipFill>
          <a:blip r:embed="rId3"/>
          <a:srcRect/>
          <a:stretch>
            <a:fillRect/>
          </a:stretch>
        </p:blipFill>
        <p:spPr bwMode="auto">
          <a:xfrm>
            <a:off x="2057400" y="0"/>
            <a:ext cx="5372100" cy="6858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2371</TotalTime>
  <Words>1226</Words>
  <Application>Microsoft Macintosh PowerPoint</Application>
  <PresentationFormat>On-screen Show (4:3)</PresentationFormat>
  <Paragraphs>131</Paragraphs>
  <Slides>38</Slides>
  <Notes>33</Notes>
  <HiddenSlides>1</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Characteristics of Natural Systems</vt:lpstr>
      <vt:lpstr>Aims of this lecture</vt:lpstr>
      <vt:lpstr>PowerPoint Presentation</vt:lpstr>
      <vt:lpstr>Andromeda Galaxy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http://ssd.jpl.nasa.gov/sbdb.cgi?sstr=2007%20LE;orb=1</vt:lpstr>
      <vt:lpstr>What are the limits to reductionism?</vt:lpstr>
      <vt:lpstr>Non-linear equations: feedback Ax(1-x)</vt:lpstr>
      <vt:lpstr>PowerPoint Presentation</vt:lpstr>
      <vt:lpstr>PowerPoint Presentation</vt:lpstr>
      <vt:lpstr>What are the limits to reductionism?</vt:lpstr>
      <vt:lpstr>What are the limits to reductionism?</vt:lpstr>
      <vt:lpstr>“Systems”</vt:lpstr>
      <vt:lpstr>PowerPoint Presentation</vt:lpstr>
      <vt:lpstr>Some systems we would like to understand:  Natural Systems</vt:lpstr>
      <vt:lpstr>Natural Systems</vt:lpstr>
      <vt:lpstr>PowerPoint Presentation</vt:lpstr>
      <vt:lpstr>Natural Systems</vt:lpstr>
      <vt:lpstr>Natural Systems</vt:lpstr>
      <vt:lpstr>PowerPoint Presentation</vt:lpstr>
      <vt:lpstr>PowerPoint Presentation</vt:lpstr>
      <vt:lpstr>PowerPoint Presentation</vt:lpstr>
      <vt:lpstr>PowerPoint Presentation</vt:lpstr>
      <vt:lpstr>PowerPoint Presentation</vt:lpstr>
      <vt:lpstr>PowerPoint Presentation</vt:lpstr>
      <vt:lpstr>Natural Systems</vt:lpstr>
      <vt:lpstr>PowerPoint Presentation</vt:lpstr>
      <vt:lpstr>PowerPoint Presentation</vt:lpstr>
      <vt:lpstr>Climate Feedback</vt:lpstr>
      <vt:lpstr>Natural Systems</vt:lpstr>
      <vt:lpstr>Earth as a System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Charles Langmuir</dc:creator>
  <cp:lastModifiedBy>Charles Langmuir</cp:lastModifiedBy>
  <cp:revision>16</cp:revision>
  <cp:lastPrinted>2011-09-03T06:27:38Z</cp:lastPrinted>
  <dcterms:created xsi:type="dcterms:W3CDTF">2012-09-07T00:48:38Z</dcterms:created>
  <dcterms:modified xsi:type="dcterms:W3CDTF">2013-01-20T21:39:59Z</dcterms:modified>
</cp:coreProperties>
</file>