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359"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6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9" autoAdjust="0"/>
    <p:restoredTop sz="94737" autoAdjust="0"/>
  </p:normalViewPr>
  <p:slideViewPr>
    <p:cSldViewPr snapToGrid="0" snapToObjects="1">
      <p:cViewPr varScale="1">
        <p:scale>
          <a:sx n="42" d="100"/>
          <a:sy n="42" d="100"/>
        </p:scale>
        <p:origin x="-1528" y="-112"/>
      </p:cViewPr>
      <p:guideLst>
        <p:guide orient="horz" pos="2160"/>
        <p:guide pos="2880"/>
      </p:guideLst>
    </p:cSldViewPr>
  </p:slideViewPr>
  <p:outlineViewPr>
    <p:cViewPr>
      <p:scale>
        <a:sx n="33" d="100"/>
        <a:sy n="33" d="100"/>
      </p:scale>
      <p:origin x="0" y="29776"/>
    </p:cViewPr>
  </p:outlineViewPr>
  <p:notesTextViewPr>
    <p:cViewPr>
      <p:scale>
        <a:sx n="100" d="100"/>
        <a:sy n="100" d="100"/>
      </p:scale>
      <p:origin x="0" y="0"/>
    </p:cViewPr>
  </p:notesTextViewPr>
  <p:sorterViewPr>
    <p:cViewPr>
      <p:scale>
        <a:sx n="150" d="100"/>
        <a:sy n="150" d="100"/>
      </p:scale>
      <p:origin x="0" y="48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4158A-7B90-C84B-B675-70C58FE97537}" type="datetimeFigureOut">
              <a:rPr lang="en-US" smtClean="0"/>
              <a:t>5/4/13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E9D6D-F707-5143-951E-057C14A13393}" type="slidenum">
              <a:rPr lang="en-US" smtClean="0"/>
              <a:t>‹#›</a:t>
            </a:fld>
            <a:endParaRPr lang="en-US"/>
          </a:p>
        </p:txBody>
      </p:sp>
    </p:spTree>
    <p:extLst>
      <p:ext uri="{BB962C8B-B14F-4D97-AF65-F5344CB8AC3E}">
        <p14:creationId xmlns:p14="http://schemas.microsoft.com/office/powerpoint/2010/main" val="1176468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CD0F2B-9041-9C45-95BB-8F6F4269426F}" type="slidenum">
              <a:rPr lang="en-US" sz="1200"/>
              <a:pPr/>
              <a:t>1</a:t>
            </a:fld>
            <a:endParaRPr lang="en-US" sz="1200"/>
          </a:p>
        </p:txBody>
      </p:sp>
      <p:sp>
        <p:nvSpPr>
          <p:cNvPr id="18434" name="Rectangle 1026"/>
          <p:cNvSpPr>
            <a:spLocks noGrp="1" noRot="1" noChangeAspect="1" noChangeArrowheads="1"/>
          </p:cNvSpPr>
          <p:nvPr>
            <p:ph type="sldImg"/>
          </p:nvPr>
        </p:nvSpPr>
        <p:spPr>
          <a:solidFill>
            <a:srgbClr val="FFFFFF"/>
          </a:solidFill>
          <a:ln/>
        </p:spPr>
      </p:sp>
      <p:sp>
        <p:nvSpPr>
          <p:cNvPr id="184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Have the students give examples here.  What molecules, for example, are solid liquid and gas?  What molecules are soluble in water or insoluble in water  (e.g. sugar vs. fats or wood).  </a:t>
            </a:r>
            <a:r>
              <a:rPr lang="en-US" dirty="0" smtClean="0">
                <a:latin typeface="Arial" charset="0"/>
                <a:ea typeface="ＭＳ Ｐゴシック" charset="0"/>
                <a:cs typeface="ＭＳ Ｐゴシック" charset="0"/>
              </a:rPr>
              <a:t> Lists are boring.  This could be expanded</a:t>
            </a:r>
            <a:r>
              <a:rPr lang="en-US" baseline="0" dirty="0" smtClean="0">
                <a:latin typeface="Arial" charset="0"/>
                <a:ea typeface="ＭＳ Ｐゴシック" charset="0"/>
                <a:cs typeface="ＭＳ Ｐゴシック" charset="0"/>
              </a:rPr>
              <a:t> with illustrations of each point.</a:t>
            </a:r>
            <a:endParaRPr lang="en-US"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5BF0AB7-86EE-1D4D-9618-6CB8AE9249C8}" type="slidenum">
              <a:rPr lang="en-US" sz="1200"/>
              <a:pPr/>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56F9886-92A2-E942-A89D-849D310B46D5}" type="slidenum">
              <a:rPr lang="en-US" sz="1200"/>
              <a:pPr/>
              <a:t>14</a:t>
            </a:fld>
            <a:endParaRPr lang="en-US" sz="1200"/>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8C9769-5329-1F4F-98AE-E69E482C3F38}" type="slidenum">
              <a:rPr lang="en-US" sz="1200"/>
              <a:pPr/>
              <a:t>15</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88AD7F-59CC-294D-AA5E-53E8E5B86D77}" type="slidenum">
              <a:rPr lang="en-US" sz="1200"/>
              <a:pPr/>
              <a:t>16</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Examples of a simple and very complex carbon molecule.  Carbohydrate on the left, and protein on the right.  It is the SHAPE of the protein that is important, as well as the fact that it can generate sites for metals, like Fe. Many enzymes are proteins with a metal atom.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7710F1-A5B5-F148-9312-2B2887A47228}" type="slidenum">
              <a:rPr lang="en-US" sz="1200"/>
              <a:pPr/>
              <a:t>17</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B546AA-2FF9-AD4E-ADA6-22DE745FDF45}" type="slidenum">
              <a:rPr lang="en-US" sz="1200"/>
              <a:pPr/>
              <a:t>18</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3B7D88-3A2C-024F-85E7-B4795B92A9F5}" type="slidenum">
              <a:rPr lang="en-US" sz="1200"/>
              <a:pPr/>
              <a:t>20</a:t>
            </a:fld>
            <a:endParaRPr lang="en-US" sz="1200"/>
          </a:p>
        </p:txBody>
      </p:sp>
      <p:sp>
        <p:nvSpPr>
          <p:cNvPr id="75778" name="Rectangle 1026"/>
          <p:cNvSpPr>
            <a:spLocks noGrp="1" noRot="1" noChangeAspect="1" noChangeArrowheads="1"/>
          </p:cNvSpPr>
          <p:nvPr>
            <p:ph type="sldImg"/>
          </p:nvPr>
        </p:nvSpPr>
        <p:spPr>
          <a:solidFill>
            <a:srgbClr val="FFFFFF"/>
          </a:solidFill>
          <a:ln/>
        </p:spPr>
      </p:sp>
      <p:sp>
        <p:nvSpPr>
          <p:cNvPr id="7577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Cells in very diverse organisms have many commonalities</a:t>
            </a: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673B5D-19AE-DE4B-94D5-877F2397F6F6}" type="slidenum">
              <a:rPr lang="en-US" sz="1200"/>
              <a:pPr/>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B3A1DA-099D-7844-8B63-ADE79292A0B1}" type="slidenum">
              <a:rPr lang="en-US" sz="1200"/>
              <a:pPr/>
              <a:t>22</a:t>
            </a:fld>
            <a:endParaRPr lang="en-US" sz="1200"/>
          </a:p>
        </p:txBody>
      </p:sp>
      <p:sp>
        <p:nvSpPr>
          <p:cNvPr id="79874" name="Rectangle 1026"/>
          <p:cNvSpPr>
            <a:spLocks noGrp="1" noRot="1" noChangeAspect="1" noChangeArrowheads="1"/>
          </p:cNvSpPr>
          <p:nvPr>
            <p:ph type="sldImg"/>
          </p:nvPr>
        </p:nvSpPr>
        <p:spPr>
          <a:solidFill>
            <a:srgbClr val="FFFFFF"/>
          </a:solidFill>
          <a:ln/>
        </p:spPr>
      </p:sp>
      <p:sp>
        <p:nvSpPr>
          <p:cNvPr id="7987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1E2A89-8702-B744-88AF-996643C7128F}" type="slidenum">
              <a:rPr lang="en-US" sz="1200"/>
              <a:pPr/>
              <a:t>23</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1E0210-0920-5643-916B-96E6DF1E30BE}" type="slidenum">
              <a:rPr lang="en-US" sz="1200"/>
              <a:pPr/>
              <a:t>2</a:t>
            </a:fld>
            <a:endParaRPr lang="en-US" sz="1200"/>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C08AA9-72D4-A346-AB08-D41DD3BF74B6}" type="slidenum">
              <a:rPr lang="en-US" sz="1200"/>
              <a:pPr/>
              <a:t>24</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D0435F-B4A4-3048-BA7A-141BD9DCC0FC}" type="slidenum">
              <a:rPr lang="en-US" sz="1200"/>
              <a:pPr/>
              <a:t>25</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Complex life has evolved from simpler life</a:t>
            </a:r>
          </a:p>
        </p:txBody>
      </p:sp>
      <p:sp>
        <p:nvSpPr>
          <p:cNvPr id="921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94EEBF-2DF7-2E4F-A48C-ADCED78DDC19}" type="slidenum">
              <a:rPr lang="en-US" sz="1200"/>
              <a:pPr/>
              <a:t>31</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880C09-7E14-474E-A57C-521275552002}" type="slidenum">
              <a:rPr lang="en-US" sz="1200"/>
              <a:pPr/>
              <a:t>33</a:t>
            </a:fld>
            <a:endParaRPr lang="en-US" sz="1200"/>
          </a:p>
        </p:txBody>
      </p:sp>
      <p:sp>
        <p:nvSpPr>
          <p:cNvPr id="65538" name="Rectangle 1026"/>
          <p:cNvSpPr>
            <a:spLocks noGrp="1" noRot="1" noChangeAspect="1" noChangeArrowheads="1"/>
          </p:cNvSpPr>
          <p:nvPr>
            <p:ph type="sldImg"/>
          </p:nvPr>
        </p:nvSpPr>
        <p:spPr>
          <a:solidFill>
            <a:srgbClr val="FFFFFF"/>
          </a:solidFill>
          <a:ln/>
        </p:spPr>
      </p:sp>
      <p:sp>
        <p:nvSpPr>
          <p:cNvPr id="65539"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Earth’s </a:t>
            </a:r>
            <a:r>
              <a:rPr lang="en-US" dirty="0" err="1">
                <a:latin typeface="Arial" charset="0"/>
                <a:ea typeface="ＭＳ Ｐゴシック" charset="0"/>
                <a:cs typeface="ＭＳ Ｐゴシック" charset="0"/>
              </a:rPr>
              <a:t>Archean</a:t>
            </a:r>
            <a:r>
              <a:rPr lang="en-US" dirty="0">
                <a:latin typeface="Arial" charset="0"/>
                <a:ea typeface="ＭＳ Ｐゴシック" charset="0"/>
                <a:cs typeface="ＭＳ Ｐゴシック" charset="0"/>
              </a:rPr>
              <a:t> surface and atmosphere would have been very foreign to us, and also not </a:t>
            </a:r>
            <a:r>
              <a:rPr lang="en-US" dirty="0" smtClean="0">
                <a:latin typeface="Arial" charset="0"/>
                <a:ea typeface="ＭＳ Ｐゴシック" charset="0"/>
                <a:cs typeface="ＭＳ Ｐゴシック" charset="0"/>
              </a:rPr>
              <a:t>habitable for modern multi-cellular life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 life can be traced back in time through multi-cellular life, to single celled eukaryotes, to the more primitive and much smaller single celled prokaryotes.  All these forms of life persist today.</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DB5462-9090-0C40-B434-3E320847EEEF}" type="slidenum">
              <a:rPr lang="en-US" sz="1200"/>
              <a:pPr/>
              <a:t>34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this way and through this reasoning we infer a common ancestor, a proto-prokayotic cell, that was the ancestor of all of life.  The common ancestor.</a:t>
            </a:r>
          </a:p>
        </p:txBody>
      </p:sp>
      <p:sp>
        <p:nvSpPr>
          <p:cNvPr id="156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5E609B-8178-0A46-9DE1-7DEA717282B9}" type="slidenum">
              <a:rPr lang="en-US" sz="1200"/>
              <a:pPr/>
              <a:t>35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172FC7-26C1-C94B-9EEA-8B31C499A92A}" type="slidenum">
              <a:rPr lang="en-US" sz="1200"/>
              <a:pPr/>
              <a:t>37</a:t>
            </a:fld>
            <a:endParaRPr lang="en-US" sz="1200"/>
          </a:p>
        </p:txBody>
      </p:sp>
      <p:sp>
        <p:nvSpPr>
          <p:cNvPr id="24578" name="Rectangle 1026"/>
          <p:cNvSpPr>
            <a:spLocks noGrp="1" noRot="1" noChangeAspect="1" noChangeArrowheads="1"/>
          </p:cNvSpPr>
          <p:nvPr>
            <p:ph type="sldImg"/>
          </p:nvPr>
        </p:nvSpPr>
        <p:spPr>
          <a:solidFill>
            <a:srgbClr val="FFFFFF"/>
          </a:solidFill>
          <a:ln/>
        </p:spPr>
      </p:sp>
      <p:sp>
        <p:nvSpPr>
          <p:cNvPr id="2457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51F9B5-EF00-1849-8DDF-C740EC2BF36C}" type="slidenum">
              <a:rPr lang="en-US" sz="1200"/>
              <a:pPr/>
              <a:t>38</a:t>
            </a:fld>
            <a:endParaRPr lang="en-US" sz="1200"/>
          </a:p>
        </p:txBody>
      </p:sp>
      <p:sp>
        <p:nvSpPr>
          <p:cNvPr id="26626" name="Rectangle 1026"/>
          <p:cNvSpPr>
            <a:spLocks noGrp="1" noRot="1" noChangeAspect="1" noChangeArrowheads="1"/>
          </p:cNvSpPr>
          <p:nvPr>
            <p:ph type="sldImg"/>
          </p:nvPr>
        </p:nvSpPr>
        <p:spPr>
          <a:solidFill>
            <a:srgbClr val="FFFFFF"/>
          </a:solidFill>
          <a:ln/>
        </p:spPr>
      </p:sp>
      <p:sp>
        <p:nvSpPr>
          <p:cNvPr id="2662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2B34B2-434E-E746-A0ED-F0DB32527D2E}" type="slidenum">
              <a:rPr lang="en-US" sz="1200"/>
              <a:pPr/>
              <a:t>39</a:t>
            </a:fld>
            <a:endParaRPr lang="en-US" sz="1200"/>
          </a:p>
        </p:txBody>
      </p:sp>
      <p:sp>
        <p:nvSpPr>
          <p:cNvPr id="28674" name="Rectangle 1026"/>
          <p:cNvSpPr>
            <a:spLocks noGrp="1" noRot="1" noChangeAspect="1" noChangeArrowheads="1"/>
          </p:cNvSpPr>
          <p:nvPr>
            <p:ph type="sldImg"/>
          </p:nvPr>
        </p:nvSpPr>
        <p:spPr>
          <a:solidFill>
            <a:srgbClr val="FFFFFF"/>
          </a:solidFill>
          <a:ln/>
        </p:spPr>
      </p:sp>
      <p:sp>
        <p:nvSpPr>
          <p:cNvPr id="2867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7C5037-44D9-FD41-ACE9-0E84B4C03256}" type="slidenum">
              <a:rPr lang="en-US" sz="1200"/>
              <a:pPr/>
              <a:t>40</a:t>
            </a:fld>
            <a:endParaRPr lang="en-US" sz="1200"/>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1E0210-0920-5643-916B-96E6DF1E30BE}" type="slidenum">
              <a:rPr lang="en-US" sz="1200"/>
              <a:pPr/>
              <a:t>5</a:t>
            </a:fld>
            <a:endParaRPr lang="en-US" sz="1200"/>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7A8A4-5460-DB4A-8FB7-CDDAD5C529A9}" type="slidenum">
              <a:rPr lang="en-US" sz="1200"/>
              <a:pPr/>
              <a:t>41</a:t>
            </a:fld>
            <a:endParaRPr lang="en-US" sz="1200"/>
          </a:p>
        </p:txBody>
      </p:sp>
      <p:sp>
        <p:nvSpPr>
          <p:cNvPr id="38914" name="Rectangle 1026"/>
          <p:cNvSpPr>
            <a:spLocks noGrp="1" noRot="1" noChangeAspect="1" noChangeArrowheads="1"/>
          </p:cNvSpPr>
          <p:nvPr>
            <p:ph type="sldImg"/>
          </p:nvPr>
        </p:nvSpPr>
        <p:spPr>
          <a:solidFill>
            <a:srgbClr val="FFFFFF"/>
          </a:solidFill>
          <a:ln/>
        </p:spPr>
      </p:sp>
      <p:sp>
        <p:nvSpPr>
          <p:cNvPr id="389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E77470-06A1-8441-ACA1-3CF0073EE742}" type="slidenum">
              <a:rPr lang="en-US" sz="1200"/>
              <a:pPr/>
              <a:t>42</a:t>
            </a:fld>
            <a:endParaRPr lang="en-US" sz="1200"/>
          </a:p>
        </p:txBody>
      </p:sp>
      <p:sp>
        <p:nvSpPr>
          <p:cNvPr id="40963"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40964"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423A27-46FF-BF49-84F8-418996D60311}" type="slidenum">
              <a:rPr lang="en-US" sz="1200"/>
              <a:pPr/>
              <a:t>43</a:t>
            </a:fld>
            <a:endParaRPr lang="en-US" sz="1200"/>
          </a:p>
        </p:txBody>
      </p:sp>
      <p:sp>
        <p:nvSpPr>
          <p:cNvPr id="43011"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43012"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A7AAB0-6DAB-7945-A84E-43387E518CAF}" type="slidenum">
              <a:rPr lang="en-US" sz="1200"/>
              <a:pPr/>
              <a:t>44</a:t>
            </a:fld>
            <a:endParaRPr lang="en-US" sz="1200"/>
          </a:p>
        </p:txBody>
      </p:sp>
      <p:sp>
        <p:nvSpPr>
          <p:cNvPr id="45059"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45060"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8D07F0-0909-404C-893D-66CAF9736FCE}" type="slidenum">
              <a:rPr lang="en-US" sz="1200"/>
              <a:pPr/>
              <a:t>45</a:t>
            </a:fld>
            <a:endParaRPr lang="en-US" sz="1200"/>
          </a:p>
        </p:txBody>
      </p:sp>
      <p:sp>
        <p:nvSpPr>
          <p:cNvPr id="47107" name="Rectangle 1026"/>
          <p:cNvSpPr>
            <a:spLocks noGrp="1" noRot="1" noChangeAspect="1" noChangeArrowheads="1" noTextEdit="1"/>
          </p:cNvSpPr>
          <p:nvPr>
            <p:ph type="sldImg"/>
          </p:nvPr>
        </p:nvSpPr>
        <p:spPr>
          <a:xfrm>
            <a:off x="1341438" y="915988"/>
            <a:ext cx="4175125" cy="3130550"/>
          </a:xfrm>
          <a:solidFill>
            <a:srgbClr val="FFFFFF"/>
          </a:solidFill>
          <a:ln/>
        </p:spPr>
      </p:sp>
      <p:sp>
        <p:nvSpPr>
          <p:cNvPr id="47108" name="Text Box 1027"/>
          <p:cNvSpPr>
            <a:spLocks noGrp="1" noChangeArrowheads="1"/>
          </p:cNvSpPr>
          <p:nvPr>
            <p:ph type="body" idx="1"/>
          </p:nvPr>
        </p:nvSpPr>
        <p:spPr>
          <a:xfrm>
            <a:off x="1046163" y="4352925"/>
            <a:ext cx="4770437" cy="3475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spAutoFit/>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D0F08C-625B-F445-BABF-190F2BD8BD77}" type="slidenum">
              <a:rPr lang="en-US" sz="1200"/>
              <a:pPr/>
              <a:t>46</a:t>
            </a:fld>
            <a:endParaRPr lang="en-US" sz="1200"/>
          </a:p>
        </p:txBody>
      </p:sp>
      <p:sp>
        <p:nvSpPr>
          <p:cNvPr id="49154" name="Rectangle 1026"/>
          <p:cNvSpPr>
            <a:spLocks noGrp="1" noRot="1" noChangeAspect="1" noChangeArrowheads="1"/>
          </p:cNvSpPr>
          <p:nvPr>
            <p:ph type="sldImg"/>
          </p:nvPr>
        </p:nvSpPr>
        <p:spPr>
          <a:solidFill>
            <a:srgbClr val="FFFFFF"/>
          </a:solidFill>
          <a:ln/>
        </p:spPr>
      </p:sp>
      <p:sp>
        <p:nvSpPr>
          <p:cNvPr id="49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07B44-7133-D044-B5D3-D0E870537493}" type="slidenum">
              <a:rPr lang="en-US" sz="1200"/>
              <a:pPr/>
              <a:t>47</a:t>
            </a:fld>
            <a:endParaRPr lang="en-US" sz="1200"/>
          </a:p>
        </p:txBody>
      </p:sp>
      <p:sp>
        <p:nvSpPr>
          <p:cNvPr id="51202" name="Rectangle 1026"/>
          <p:cNvSpPr>
            <a:spLocks noGrp="1" noRot="1" noChangeAspect="1" noChangeArrowheads="1"/>
          </p:cNvSpPr>
          <p:nvPr>
            <p:ph type="sldImg"/>
          </p:nvPr>
        </p:nvSpPr>
        <p:spPr>
          <a:solidFill>
            <a:srgbClr val="FFFFFF"/>
          </a:solidFill>
          <a:ln/>
        </p:spPr>
      </p:sp>
      <p:sp>
        <p:nvSpPr>
          <p:cNvPr id="51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F6679B-C505-0144-BA19-34B7438F0B58}" type="slidenum">
              <a:rPr lang="en-US" sz="1200"/>
              <a:pPr/>
              <a:t>48</a:t>
            </a:fld>
            <a:endParaRPr lang="en-US" sz="1200"/>
          </a:p>
        </p:txBody>
      </p:sp>
      <p:sp>
        <p:nvSpPr>
          <p:cNvPr id="53250" name="Rectangle 1026"/>
          <p:cNvSpPr>
            <a:spLocks noGrp="1" noRot="1" noChangeAspect="1" noChangeArrowheads="1"/>
          </p:cNvSpPr>
          <p:nvPr>
            <p:ph type="sldImg"/>
          </p:nvPr>
        </p:nvSpPr>
        <p:spPr>
          <a:solidFill>
            <a:srgbClr val="FFFFFF"/>
          </a:solidFill>
          <a:ln/>
        </p:spPr>
      </p:sp>
      <p:sp>
        <p:nvSpPr>
          <p:cNvPr id="532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17F37-B794-5049-BC52-88F60D204FD4}" type="slidenum">
              <a:rPr lang="en-US" sz="1200"/>
              <a:pPr/>
              <a:t>49</a:t>
            </a:fld>
            <a:endParaRPr lang="en-US" sz="1200"/>
          </a:p>
        </p:txBody>
      </p:sp>
      <p:sp>
        <p:nvSpPr>
          <p:cNvPr id="55299"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55300"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FAA84E-6CA6-9742-A5E0-C907B7F2FB0B}" type="slidenum">
              <a:rPr lang="en-US" sz="1200"/>
              <a:pPr/>
              <a:t>50</a:t>
            </a:fld>
            <a:endParaRPr lang="en-US" sz="1200"/>
          </a:p>
        </p:txBody>
      </p:sp>
      <p:sp>
        <p:nvSpPr>
          <p:cNvPr id="57347"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57348"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F54B1D-6DB4-144B-B06E-CAB80C89A4A9}" type="slidenum">
              <a:rPr lang="en-US" sz="1200"/>
              <a:pPr/>
              <a:t>6</a:t>
            </a:fld>
            <a:endParaRPr lang="en-US" sz="1200"/>
          </a:p>
        </p:txBody>
      </p:sp>
      <p:sp>
        <p:nvSpPr>
          <p:cNvPr id="20482" name="Rectangle 1026"/>
          <p:cNvSpPr>
            <a:spLocks noGrp="1" noRot="1" noChangeAspect="1" noChangeArrowheads="1"/>
          </p:cNvSpPr>
          <p:nvPr>
            <p:ph type="sldImg"/>
          </p:nvPr>
        </p:nvSpPr>
        <p:spPr>
          <a:solidFill>
            <a:srgbClr val="FFFFFF"/>
          </a:solidFill>
          <a:ln/>
        </p:spPr>
      </p:sp>
      <p:sp>
        <p:nvSpPr>
          <p:cNvPr id="204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AA5E38-8A65-324A-9615-726ECBF71180}" type="slidenum">
              <a:rPr lang="en-US" sz="1200"/>
              <a:pPr/>
              <a:t>51</a:t>
            </a:fld>
            <a:endParaRPr lang="en-US" sz="1200"/>
          </a:p>
        </p:txBody>
      </p:sp>
      <p:sp>
        <p:nvSpPr>
          <p:cNvPr id="59395" name="Rectangle 1026"/>
          <p:cNvSpPr>
            <a:spLocks noGrp="1" noRot="1" noChangeAspect="1" noChangeArrowheads="1" noTextEdit="1"/>
          </p:cNvSpPr>
          <p:nvPr>
            <p:ph type="sldImg"/>
          </p:nvPr>
        </p:nvSpPr>
        <p:spPr>
          <a:xfrm>
            <a:off x="1558925" y="860425"/>
            <a:ext cx="3933825" cy="2949575"/>
          </a:xfrm>
          <a:solidFill>
            <a:srgbClr val="FFFFFF"/>
          </a:solidFill>
          <a:ln/>
        </p:spPr>
      </p:sp>
      <p:sp>
        <p:nvSpPr>
          <p:cNvPr id="59396" name="Text Box 1027"/>
          <p:cNvSpPr>
            <a:spLocks noGrp="1" noChangeArrowheads="1"/>
          </p:cNvSpPr>
          <p:nvPr>
            <p:ph type="body" idx="1"/>
          </p:nvPr>
        </p:nvSpPr>
        <p:spPr>
          <a:xfrm>
            <a:off x="1076325" y="4094163"/>
            <a:ext cx="4906963"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defTabSz="449263"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EE6C5A-909D-A34B-BD26-52B18226CADE}" type="slidenum">
              <a:rPr lang="en-US" sz="1200"/>
              <a:pPr/>
              <a:t>7</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the same way that we can understand planets resulting from the abundance of elements during nucelosynthesis discriminated by volatility, so that planets and the Sun have concordant compositions except for volatile elements, life and the Sun are also concordant, except for the refractory elements that make up the rocks, Fe, Mg, Si and 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E746AF-9CEB-E547-B19C-0BA09027B0F2}" type="slidenum">
              <a:rPr lang="en-US" sz="1200"/>
              <a:pPr/>
              <a:t>8</a:t>
            </a:fld>
            <a:endParaRPr lang="en-US" sz="1200"/>
          </a:p>
        </p:txBody>
      </p:sp>
      <p:sp>
        <p:nvSpPr>
          <p:cNvPr id="30722" name="Rectangle 1026"/>
          <p:cNvSpPr>
            <a:spLocks noGrp="1" noRot="1" noChangeAspect="1" noChangeArrowheads="1"/>
          </p:cNvSpPr>
          <p:nvPr>
            <p:ph type="sldImg"/>
          </p:nvPr>
        </p:nvSpPr>
        <p:spPr>
          <a:solidFill>
            <a:srgbClr val="FFFFFF"/>
          </a:solidFill>
          <a:ln/>
        </p:spPr>
      </p:sp>
      <p:sp>
        <p:nvSpPr>
          <p:cNvPr id="307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4974B1-A869-FE4F-B606-54DC02FCD0EA}" type="slidenum">
              <a:rPr lang="en-US" sz="1200"/>
              <a:pPr/>
              <a:t>9</a:t>
            </a:fld>
            <a:endParaRPr lang="en-US" sz="1200"/>
          </a:p>
        </p:txBody>
      </p:sp>
      <p:sp>
        <p:nvSpPr>
          <p:cNvPr id="32770" name="Rectangle 1026"/>
          <p:cNvSpPr>
            <a:spLocks noGrp="1" noRot="1" noChangeAspect="1" noChangeArrowheads="1"/>
          </p:cNvSpPr>
          <p:nvPr>
            <p:ph type="sldImg"/>
          </p:nvPr>
        </p:nvSpPr>
        <p:spPr>
          <a:solidFill>
            <a:srgbClr val="FFFFFF"/>
          </a:solidFill>
          <a:ln/>
        </p:spPr>
      </p:sp>
      <p:sp>
        <p:nvSpPr>
          <p:cNvPr id="327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4EBB41-34F9-044A-A959-583F0083988F}" type="slidenum">
              <a:rPr lang="en-US" sz="1200"/>
              <a:pPr/>
              <a:t>10</a:t>
            </a:fld>
            <a:endParaRPr lang="en-US" sz="1200"/>
          </a:p>
        </p:txBody>
      </p:sp>
      <p:sp>
        <p:nvSpPr>
          <p:cNvPr id="34818" name="Rectangle 1026"/>
          <p:cNvSpPr>
            <a:spLocks noGrp="1" noRot="1" noChangeAspect="1" noChangeArrowheads="1"/>
          </p:cNvSpPr>
          <p:nvPr>
            <p:ph type="sldImg"/>
          </p:nvPr>
        </p:nvSpPr>
        <p:spPr>
          <a:solidFill>
            <a:srgbClr val="FFFFFF"/>
          </a:solidFill>
          <a:ln/>
        </p:spPr>
      </p:sp>
      <p:sp>
        <p:nvSpPr>
          <p:cNvPr id="34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Have the students give examples here.  What molecules, for example, are solid liquid and gas?  What molecules are soluble in water or insoluble in water  (e.g. sugar vs. fats or wood).  </a:t>
            </a:r>
            <a:r>
              <a:rPr lang="en-US" dirty="0" smtClean="0">
                <a:latin typeface="Arial" charset="0"/>
                <a:ea typeface="ＭＳ Ｐゴシック" charset="0"/>
                <a:cs typeface="ＭＳ Ｐゴシック" charset="0"/>
              </a:rPr>
              <a:t> Lists are boring.  This could be expanded</a:t>
            </a:r>
            <a:r>
              <a:rPr lang="en-US" baseline="0" dirty="0" smtClean="0">
                <a:latin typeface="Arial" charset="0"/>
                <a:ea typeface="ＭＳ Ｐゴシック" charset="0"/>
                <a:cs typeface="ＭＳ Ｐゴシック" charset="0"/>
              </a:rPr>
              <a:t> with illustrations of each point.</a:t>
            </a:r>
            <a:endParaRPr lang="en-US"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5BF0AB7-86EE-1D4D-9618-6CB8AE9249C8}" type="slidenum">
              <a:rPr lang="en-US" sz="1200"/>
              <a:pPr/>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78737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6717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18446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3352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8642D-7D86-014E-B168-500DC05BCE74}" type="datetimeFigureOut">
              <a:rPr lang="en-US" smtClean="0"/>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7975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200157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8642D-7D86-014E-B168-500DC05BCE74}" type="datetimeFigureOut">
              <a:rPr lang="en-US" smtClean="0"/>
              <a:t>5/4/13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81375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8642D-7D86-014E-B168-500DC05BCE74}" type="datetimeFigureOut">
              <a:rPr lang="en-US" smtClean="0"/>
              <a:t>5/4/13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87798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8642D-7D86-014E-B168-500DC05BCE74}" type="datetimeFigureOut">
              <a:rPr lang="en-US" smtClean="0"/>
              <a:t>5/4/13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33156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379581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8642D-7D86-014E-B168-500DC05BCE74}" type="datetimeFigureOut">
              <a:rPr lang="en-US" smtClean="0"/>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562B-D540-E049-9685-B6DCD5A89481}" type="slidenum">
              <a:rPr lang="en-US" smtClean="0"/>
              <a:t>‹#›</a:t>
            </a:fld>
            <a:endParaRPr lang="en-US"/>
          </a:p>
        </p:txBody>
      </p:sp>
    </p:spTree>
    <p:extLst>
      <p:ext uri="{BB962C8B-B14F-4D97-AF65-F5344CB8AC3E}">
        <p14:creationId xmlns:p14="http://schemas.microsoft.com/office/powerpoint/2010/main" val="1281514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8642D-7D86-014E-B168-500DC05BCE74}" type="datetimeFigureOut">
              <a:rPr lang="en-US" smtClean="0"/>
              <a:t>5/4/13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562B-D540-E049-9685-B6DCD5A89481}" type="slidenum">
              <a:rPr lang="en-US" smtClean="0"/>
              <a:t>‹#›</a:t>
            </a:fld>
            <a:endParaRPr lang="en-US"/>
          </a:p>
        </p:txBody>
      </p:sp>
    </p:spTree>
    <p:extLst>
      <p:ext uri="{BB962C8B-B14F-4D97-AF65-F5344CB8AC3E}">
        <p14:creationId xmlns:p14="http://schemas.microsoft.com/office/powerpoint/2010/main" val="206133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784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3"/>
          <p:cNvSpPr txBox="1">
            <a:spLocks noChangeArrowheads="1"/>
          </p:cNvSpPr>
          <p:nvPr/>
        </p:nvSpPr>
        <p:spPr bwMode="auto">
          <a:xfrm>
            <a:off x="2209800" y="304800"/>
            <a:ext cx="488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latin typeface="Times" charset="0"/>
              </a:rPr>
              <a:t>The Early Earth and the Origin of Life</a:t>
            </a:r>
          </a:p>
        </p:txBody>
      </p:sp>
      <p:pic>
        <p:nvPicPr>
          <p:cNvPr id="17411" name="Picture 11" descr="Clang_13_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1371600"/>
            <a:ext cx="3981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5715000" y="4724400"/>
            <a:ext cx="3281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rPr>
              <a:t>Chapter 13:</a:t>
            </a:r>
          </a:p>
          <a:p>
            <a:r>
              <a:rPr lang="en-US" dirty="0">
                <a:solidFill>
                  <a:schemeClr val="bg1"/>
                </a:solidFill>
              </a:rPr>
              <a:t>Colonizing the Surface</a:t>
            </a:r>
          </a:p>
        </p:txBody>
      </p:sp>
    </p:spTree>
    <p:extLst>
      <p:ext uri="{BB962C8B-B14F-4D97-AF65-F5344CB8AC3E}">
        <p14:creationId xmlns:p14="http://schemas.microsoft.com/office/powerpoint/2010/main" val="1412686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33795"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2296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59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948267"/>
            <a:ext cx="7772400" cy="1143000"/>
          </a:xfrm>
        </p:spPr>
        <p:txBody>
          <a:bodyPr/>
          <a:lstStyle/>
          <a:p>
            <a:pPr eaLnBrk="1" hangingPunct="1"/>
            <a:r>
              <a:rPr lang="en-US" dirty="0" smtClean="0">
                <a:solidFill>
                  <a:schemeClr val="bg1"/>
                </a:solidFill>
                <a:latin typeface="Arial" charset="0"/>
                <a:ea typeface="ＭＳ Ｐゴシック" charset="0"/>
                <a:cs typeface="ＭＳ Ｐゴシック" charset="0"/>
              </a:rPr>
              <a:t>Life is based on carbon– why?</a:t>
            </a:r>
            <a:endParaRPr lang="en-US"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52724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3040"/>
            <a:ext cx="8229600" cy="775229"/>
          </a:xfrm>
        </p:spPr>
        <p:txBody>
          <a:bodyPr/>
          <a:lstStyle/>
          <a:p>
            <a:pPr eaLnBrk="1" hangingPunct="1"/>
            <a:r>
              <a:rPr lang="en-US" dirty="0">
                <a:solidFill>
                  <a:schemeClr val="bg1"/>
                </a:solidFill>
                <a:latin typeface="Arial" charset="0"/>
                <a:ea typeface="ＭＳ Ｐゴシック" charset="0"/>
                <a:cs typeface="ＭＳ Ｐゴシック" charset="0"/>
              </a:rPr>
              <a:t>Advantages of Carbon</a:t>
            </a:r>
          </a:p>
        </p:txBody>
      </p:sp>
      <p:sp>
        <p:nvSpPr>
          <p:cNvPr id="20483" name="Content Placeholder 2"/>
          <p:cNvSpPr>
            <a:spLocks noGrp="1"/>
          </p:cNvSpPr>
          <p:nvPr>
            <p:ph idx="1"/>
          </p:nvPr>
        </p:nvSpPr>
        <p:spPr>
          <a:xfrm>
            <a:off x="118533" y="1286933"/>
            <a:ext cx="8822267" cy="5571067"/>
          </a:xfrm>
        </p:spPr>
        <p:txBody>
          <a:bodyPr>
            <a:normAutofit lnSpcReduction="10000"/>
          </a:bodyPr>
          <a:lstStyle/>
          <a:p>
            <a:pPr eaLnBrk="1" hangingPunct="1"/>
            <a:r>
              <a:rPr lang="en-US" sz="2900" dirty="0">
                <a:solidFill>
                  <a:schemeClr val="bg1"/>
                </a:solidFill>
                <a:latin typeface="Arial" charset="0"/>
                <a:ea typeface="ＭＳ Ｐゴシック" charset="0"/>
                <a:cs typeface="ＭＳ Ｐゴシック" charset="0"/>
              </a:rPr>
              <a:t>(1) Carbon can bond to itself as well as to other elements—carbon-carbon </a:t>
            </a:r>
            <a:r>
              <a:rPr lang="en-US" sz="2900" dirty="0" smtClean="0">
                <a:solidFill>
                  <a:schemeClr val="bg1"/>
                </a:solidFill>
                <a:latin typeface="Arial" charset="0"/>
                <a:ea typeface="ＭＳ Ｐゴシック" charset="0"/>
                <a:cs typeface="ＭＳ Ｐゴシック" charset="0"/>
              </a:rPr>
              <a:t>bonds are central.</a:t>
            </a:r>
          </a:p>
          <a:p>
            <a:pPr eaLnBrk="1" hangingPunct="1"/>
            <a:endParaRPr lang="en-US" sz="2900" dirty="0">
              <a:solidFill>
                <a:schemeClr val="bg1"/>
              </a:solidFill>
              <a:latin typeface="Arial" charset="0"/>
              <a:ea typeface="ＭＳ Ｐゴシック" charset="0"/>
              <a:cs typeface="ＭＳ Ｐゴシック" charset="0"/>
            </a:endParaRPr>
          </a:p>
          <a:p>
            <a:pPr eaLnBrk="1" hangingPunct="1"/>
            <a:r>
              <a:rPr lang="en-US" sz="2900" dirty="0">
                <a:solidFill>
                  <a:schemeClr val="bg1"/>
                </a:solidFill>
                <a:latin typeface="Arial" charset="0"/>
                <a:ea typeface="ＭＳ Ｐゴシック" charset="0"/>
                <a:cs typeface="ＭＳ Ｐゴシック" charset="0"/>
              </a:rPr>
              <a:t> (2) Organic molecules can bend and fold, creating large, complex three dimensional structures like </a:t>
            </a:r>
            <a:r>
              <a:rPr lang="en-US" sz="2900" dirty="0" smtClean="0">
                <a:solidFill>
                  <a:schemeClr val="bg1"/>
                </a:solidFill>
                <a:latin typeface="Arial" charset="0"/>
                <a:ea typeface="ＭＳ Ｐゴシック" charset="0"/>
                <a:cs typeface="ＭＳ Ｐゴシック" charset="0"/>
              </a:rPr>
              <a:t>proteins.</a:t>
            </a:r>
          </a:p>
          <a:p>
            <a:pPr eaLnBrk="1" hangingPunct="1"/>
            <a:endParaRPr lang="en-US" sz="2900" dirty="0" smtClean="0">
              <a:solidFill>
                <a:schemeClr val="bg1"/>
              </a:solidFill>
              <a:latin typeface="Arial" charset="0"/>
              <a:ea typeface="ＭＳ Ｐゴシック" charset="0"/>
              <a:cs typeface="ＭＳ Ｐゴシック" charset="0"/>
            </a:endParaRPr>
          </a:p>
          <a:p>
            <a:pPr eaLnBrk="1" hangingPunct="1"/>
            <a:r>
              <a:rPr lang="en-US" sz="2900" dirty="0" smtClean="0">
                <a:solidFill>
                  <a:schemeClr val="bg1"/>
                </a:solidFill>
                <a:latin typeface="Arial" charset="0"/>
                <a:ea typeface="ＭＳ Ｐゴシック" charset="0"/>
                <a:cs typeface="ＭＳ Ｐゴシック" charset="0"/>
              </a:rPr>
              <a:t>(</a:t>
            </a:r>
            <a:r>
              <a:rPr lang="en-US" sz="2900" dirty="0">
                <a:solidFill>
                  <a:schemeClr val="bg1"/>
                </a:solidFill>
                <a:latin typeface="Arial" charset="0"/>
                <a:ea typeface="ＭＳ Ｐゴシック" charset="0"/>
                <a:cs typeface="ＭＳ Ｐゴシック" charset="0"/>
              </a:rPr>
              <a:t>3) </a:t>
            </a:r>
            <a:r>
              <a:rPr lang="en-US" sz="2900" dirty="0" smtClean="0">
                <a:solidFill>
                  <a:schemeClr val="bg1"/>
                </a:solidFill>
                <a:latin typeface="Arial" charset="0"/>
                <a:ea typeface="ＭＳ Ｐゴシック" charset="0"/>
                <a:cs typeface="ＭＳ Ｐゴシック" charset="0"/>
              </a:rPr>
              <a:t>Carbon-bearing molecules can </a:t>
            </a:r>
            <a:r>
              <a:rPr lang="en-US" sz="2900" dirty="0">
                <a:solidFill>
                  <a:schemeClr val="bg1"/>
                </a:solidFill>
                <a:latin typeface="Arial" charset="0"/>
                <a:ea typeface="ＭＳ Ｐゴシック" charset="0"/>
                <a:cs typeface="ＭＳ Ｐゴシック" charset="0"/>
              </a:rPr>
              <a:t>be </a:t>
            </a:r>
            <a:r>
              <a:rPr lang="en-US" sz="2900" dirty="0" smtClean="0">
                <a:solidFill>
                  <a:schemeClr val="bg1"/>
                </a:solidFill>
                <a:latin typeface="Arial" charset="0"/>
                <a:ea typeface="ＭＳ Ｐゴシック" charset="0"/>
                <a:cs typeface="ＭＳ Ｐゴシック" charset="0"/>
              </a:rPr>
              <a:t>in solid, </a:t>
            </a:r>
            <a:r>
              <a:rPr lang="en-US" sz="2900" dirty="0">
                <a:solidFill>
                  <a:schemeClr val="bg1"/>
                </a:solidFill>
                <a:latin typeface="Arial" charset="0"/>
                <a:ea typeface="ＭＳ Ｐゴシック" charset="0"/>
                <a:cs typeface="ＭＳ Ｐゴシック" charset="0"/>
              </a:rPr>
              <a:t>liquid and gas </a:t>
            </a:r>
            <a:r>
              <a:rPr lang="en-US" sz="2900" dirty="0" smtClean="0">
                <a:solidFill>
                  <a:schemeClr val="bg1"/>
                </a:solidFill>
                <a:latin typeface="Arial" charset="0"/>
                <a:ea typeface="ＭＳ Ｐゴシック" charset="0"/>
                <a:cs typeface="ＭＳ Ｐゴシック" charset="0"/>
              </a:rPr>
              <a:t>phases at </a:t>
            </a:r>
            <a:r>
              <a:rPr lang="en-US" sz="2900" dirty="0">
                <a:solidFill>
                  <a:schemeClr val="bg1"/>
                </a:solidFill>
                <a:latin typeface="Arial" charset="0"/>
                <a:ea typeface="ＭＳ Ｐゴシック" charset="0"/>
                <a:cs typeface="ＭＳ Ｐゴシック" charset="0"/>
              </a:rPr>
              <a:t>the same temperature and </a:t>
            </a:r>
            <a:r>
              <a:rPr lang="en-US" sz="2900" dirty="0" smtClean="0">
                <a:solidFill>
                  <a:schemeClr val="bg1"/>
                </a:solidFill>
                <a:latin typeface="Arial" charset="0"/>
                <a:ea typeface="ＭＳ Ｐゴシック" charset="0"/>
                <a:cs typeface="ＭＳ Ｐゴシック" charset="0"/>
              </a:rPr>
              <a:t>pressure, permitting  transport </a:t>
            </a:r>
            <a:r>
              <a:rPr lang="en-US" sz="2900" dirty="0">
                <a:solidFill>
                  <a:schemeClr val="bg1"/>
                </a:solidFill>
                <a:latin typeface="Arial" charset="0"/>
                <a:ea typeface="ＭＳ Ｐゴシック" charset="0"/>
                <a:cs typeface="ＭＳ Ｐゴシック" charset="0"/>
              </a:rPr>
              <a:t>and exchange </a:t>
            </a:r>
            <a:r>
              <a:rPr lang="en-US" sz="2900" dirty="0" smtClean="0">
                <a:solidFill>
                  <a:schemeClr val="bg1"/>
                </a:solidFill>
                <a:latin typeface="Arial" charset="0"/>
                <a:ea typeface="ＭＳ Ｐゴシック" charset="0"/>
                <a:cs typeface="ＭＳ Ｐゴシック" charset="0"/>
              </a:rPr>
              <a:t>among </a:t>
            </a:r>
            <a:r>
              <a:rPr lang="en-US" sz="2900" dirty="0">
                <a:solidFill>
                  <a:schemeClr val="bg1"/>
                </a:solidFill>
                <a:latin typeface="Arial" charset="0"/>
                <a:ea typeface="ＭＳ Ｐゴシック" charset="0"/>
                <a:cs typeface="ＭＳ Ｐゴシック" charset="0"/>
              </a:rPr>
              <a:t>solid, liquid and gaseous </a:t>
            </a:r>
            <a:r>
              <a:rPr lang="en-US" sz="2900" dirty="0" smtClean="0">
                <a:solidFill>
                  <a:schemeClr val="bg1"/>
                </a:solidFill>
                <a:latin typeface="Arial" charset="0"/>
                <a:ea typeface="ＭＳ Ｐゴシック" charset="0"/>
                <a:cs typeface="ＭＳ Ｐゴシック" charset="0"/>
              </a:rPr>
              <a:t>planetary reservoirs</a:t>
            </a:r>
            <a:r>
              <a:rPr lang="en-US" sz="2900" dirty="0">
                <a:solidFill>
                  <a:schemeClr val="bg1"/>
                </a:solidFill>
                <a:latin typeface="Arial" charset="0"/>
                <a:ea typeface="ＭＳ Ｐゴシック" charset="0"/>
                <a:cs typeface="ＭＳ Ｐゴシック" charset="0"/>
              </a:rPr>
              <a:t>. </a:t>
            </a:r>
            <a:endParaRPr lang="en-US" sz="2900" dirty="0" smtClean="0">
              <a:solidFill>
                <a:schemeClr val="bg1"/>
              </a:solidFill>
              <a:latin typeface="Arial" charset="0"/>
              <a:ea typeface="ＭＳ Ｐゴシック" charset="0"/>
              <a:cs typeface="ＭＳ Ｐゴシック" charset="0"/>
            </a:endParaRPr>
          </a:p>
          <a:p>
            <a:pPr eaLnBrk="1" hangingPunct="1"/>
            <a:endParaRPr lang="en-US" sz="2900" dirty="0">
              <a:solidFill>
                <a:schemeClr val="bg1"/>
              </a:solidFill>
              <a:latin typeface="Arial" charset="0"/>
              <a:ea typeface="ＭＳ Ｐゴシック" charset="0"/>
              <a:cs typeface="ＭＳ Ｐゴシック" charset="0"/>
            </a:endParaRPr>
          </a:p>
          <a:p>
            <a:pPr eaLnBrk="1" hangingPunct="1"/>
            <a:endParaRPr lang="en-US" sz="18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664754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3040"/>
            <a:ext cx="8229600" cy="775229"/>
          </a:xfrm>
        </p:spPr>
        <p:txBody>
          <a:bodyPr/>
          <a:lstStyle/>
          <a:p>
            <a:pPr eaLnBrk="1" hangingPunct="1"/>
            <a:r>
              <a:rPr lang="en-US" dirty="0">
                <a:solidFill>
                  <a:schemeClr val="bg1"/>
                </a:solidFill>
                <a:latin typeface="Arial" charset="0"/>
                <a:ea typeface="ＭＳ Ｐゴシック" charset="0"/>
                <a:cs typeface="ＭＳ Ｐゴシック" charset="0"/>
              </a:rPr>
              <a:t>Advantages of Carbon</a:t>
            </a:r>
          </a:p>
        </p:txBody>
      </p:sp>
      <p:sp>
        <p:nvSpPr>
          <p:cNvPr id="20483" name="Content Placeholder 2"/>
          <p:cNvSpPr>
            <a:spLocks noGrp="1"/>
          </p:cNvSpPr>
          <p:nvPr>
            <p:ph idx="1"/>
          </p:nvPr>
        </p:nvSpPr>
        <p:spPr>
          <a:xfrm>
            <a:off x="118533" y="1286933"/>
            <a:ext cx="8822267" cy="5571067"/>
          </a:xfrm>
        </p:spPr>
        <p:txBody>
          <a:bodyPr>
            <a:normAutofit/>
          </a:bodyPr>
          <a:lstStyle/>
          <a:p>
            <a:pPr eaLnBrk="1" hangingPunct="1"/>
            <a:endParaRPr lang="en-US" sz="2900" dirty="0">
              <a:solidFill>
                <a:schemeClr val="bg1"/>
              </a:solidFill>
              <a:latin typeface="Arial" charset="0"/>
              <a:ea typeface="ＭＳ Ｐゴシック" charset="0"/>
              <a:cs typeface="ＭＳ Ｐゴシック" charset="0"/>
            </a:endParaRPr>
          </a:p>
          <a:p>
            <a:pPr eaLnBrk="1" hangingPunct="1"/>
            <a:r>
              <a:rPr lang="en-US" sz="2900" dirty="0">
                <a:solidFill>
                  <a:schemeClr val="bg1"/>
                </a:solidFill>
                <a:latin typeface="Arial" charset="0"/>
                <a:ea typeface="ＭＳ Ｐゴシック" charset="0"/>
                <a:cs typeface="ＭＳ Ｐゴシック" charset="0"/>
              </a:rPr>
              <a:t>(4) </a:t>
            </a:r>
            <a:r>
              <a:rPr lang="en-US" sz="2900" dirty="0" smtClean="0">
                <a:solidFill>
                  <a:schemeClr val="bg1"/>
                </a:solidFill>
                <a:latin typeface="Arial" charset="0"/>
                <a:ea typeface="ＭＳ Ｐゴシック" charset="0"/>
                <a:cs typeface="ＭＳ Ｐゴシック" charset="0"/>
              </a:rPr>
              <a:t>Some carbon molecules are </a:t>
            </a:r>
            <a:r>
              <a:rPr lang="en-US" sz="2900" dirty="0">
                <a:solidFill>
                  <a:schemeClr val="bg1"/>
                </a:solidFill>
                <a:latin typeface="Arial" charset="0"/>
                <a:ea typeface="ＭＳ Ｐゴシック" charset="0"/>
                <a:cs typeface="ＭＳ Ｐゴシック" charset="0"/>
              </a:rPr>
              <a:t>soluble in water and some insoluble, permitting </a:t>
            </a:r>
            <a:r>
              <a:rPr lang="en-US" sz="2900" dirty="0" smtClean="0">
                <a:solidFill>
                  <a:schemeClr val="bg1"/>
                </a:solidFill>
                <a:latin typeface="Arial" charset="0"/>
                <a:ea typeface="ＭＳ Ｐゴシック" charset="0"/>
                <a:cs typeface="ＭＳ Ｐゴシック" charset="0"/>
              </a:rPr>
              <a:t>within organisms the </a:t>
            </a:r>
            <a:r>
              <a:rPr lang="en-US" sz="2900" dirty="0">
                <a:solidFill>
                  <a:schemeClr val="bg1"/>
                </a:solidFill>
                <a:latin typeface="Arial" charset="0"/>
                <a:ea typeface="ＭＳ Ｐゴシック" charset="0"/>
                <a:cs typeface="ＭＳ Ｐゴシック" charset="0"/>
              </a:rPr>
              <a:t>coexistence of and exchange between solid and liquid</a:t>
            </a:r>
            <a:r>
              <a:rPr lang="en-US" sz="2900" dirty="0" smtClean="0">
                <a:solidFill>
                  <a:schemeClr val="bg1"/>
                </a:solidFill>
                <a:latin typeface="Arial" charset="0"/>
                <a:ea typeface="ＭＳ Ｐゴシック" charset="0"/>
                <a:cs typeface="ＭＳ Ｐゴシック" charset="0"/>
              </a:rPr>
              <a:t>.</a:t>
            </a:r>
          </a:p>
          <a:p>
            <a:pPr eaLnBrk="1" hangingPunct="1"/>
            <a:endParaRPr lang="en-US" sz="2900" dirty="0">
              <a:solidFill>
                <a:schemeClr val="bg1"/>
              </a:solidFill>
              <a:latin typeface="Arial" charset="0"/>
              <a:ea typeface="ＭＳ Ｐゴシック" charset="0"/>
              <a:cs typeface="ＭＳ Ｐゴシック" charset="0"/>
            </a:endParaRPr>
          </a:p>
          <a:p>
            <a:pPr eaLnBrk="1" hangingPunct="1"/>
            <a:r>
              <a:rPr lang="en-US" sz="2900" dirty="0">
                <a:solidFill>
                  <a:schemeClr val="bg1"/>
                </a:solidFill>
                <a:latin typeface="Arial" charset="0"/>
                <a:ea typeface="ＭＳ Ｐゴシック" charset="0"/>
                <a:cs typeface="ＭＳ Ｐゴシック" charset="0"/>
              </a:rPr>
              <a:t> (5) Carbon </a:t>
            </a:r>
            <a:r>
              <a:rPr lang="en-US" sz="2900" dirty="0" smtClean="0">
                <a:solidFill>
                  <a:schemeClr val="bg1"/>
                </a:solidFill>
                <a:latin typeface="Arial" charset="0"/>
                <a:ea typeface="ＭＳ Ｐゴシック" charset="0"/>
                <a:cs typeface="ＭＳ Ｐゴシック" charset="0"/>
              </a:rPr>
              <a:t>‘s multiple </a:t>
            </a:r>
            <a:r>
              <a:rPr lang="en-US" sz="2900" dirty="0">
                <a:solidFill>
                  <a:schemeClr val="bg1"/>
                </a:solidFill>
                <a:latin typeface="Arial" charset="0"/>
                <a:ea typeface="ＭＳ Ｐゴシック" charset="0"/>
                <a:cs typeface="ＭＳ Ｐゴシック" charset="0"/>
              </a:rPr>
              <a:t>valence states (e.g. 4+ in CO</a:t>
            </a:r>
            <a:r>
              <a:rPr lang="en-US" sz="2900" baseline="-25000" dirty="0">
                <a:solidFill>
                  <a:schemeClr val="bg1"/>
                </a:solidFill>
                <a:latin typeface="Arial" charset="0"/>
                <a:ea typeface="ＭＳ Ｐゴシック" charset="0"/>
                <a:cs typeface="ＭＳ Ｐゴシック" charset="0"/>
              </a:rPr>
              <a:t>2</a:t>
            </a:r>
            <a:r>
              <a:rPr lang="en-US" sz="2900" dirty="0">
                <a:solidFill>
                  <a:schemeClr val="bg1"/>
                </a:solidFill>
                <a:latin typeface="Arial" charset="0"/>
                <a:ea typeface="ＭＳ Ｐゴシック" charset="0"/>
                <a:cs typeface="ＭＳ Ｐゴシック" charset="0"/>
              </a:rPr>
              <a:t> and 4- in CH</a:t>
            </a:r>
            <a:r>
              <a:rPr lang="en-US" sz="2900" baseline="-25000" dirty="0">
                <a:solidFill>
                  <a:schemeClr val="bg1"/>
                </a:solidFill>
                <a:latin typeface="Arial" charset="0"/>
                <a:ea typeface="ＭＳ Ｐゴシック" charset="0"/>
                <a:cs typeface="ＭＳ Ｐゴシック" charset="0"/>
              </a:rPr>
              <a:t>4</a:t>
            </a:r>
            <a:r>
              <a:rPr lang="en-US" sz="2900" dirty="0">
                <a:solidFill>
                  <a:schemeClr val="bg1"/>
                </a:solidFill>
                <a:latin typeface="Arial" charset="0"/>
                <a:ea typeface="ＭＳ Ｐゴシック" charset="0"/>
                <a:cs typeface="ＭＳ Ｐゴシック" charset="0"/>
              </a:rPr>
              <a:t>) </a:t>
            </a:r>
            <a:r>
              <a:rPr lang="en-US" sz="2900" dirty="0" smtClean="0">
                <a:solidFill>
                  <a:schemeClr val="bg1"/>
                </a:solidFill>
                <a:latin typeface="Arial" charset="0"/>
                <a:ea typeface="ＭＳ Ｐゴシック" charset="0"/>
                <a:cs typeface="ＭＳ Ｐゴシック" charset="0"/>
              </a:rPr>
              <a:t>enable </a:t>
            </a:r>
            <a:r>
              <a:rPr lang="en-US" sz="2900" dirty="0">
                <a:solidFill>
                  <a:schemeClr val="bg1"/>
                </a:solidFill>
                <a:latin typeface="Arial" charset="0"/>
                <a:ea typeface="ＭＳ Ｐゴシック" charset="0"/>
                <a:cs typeface="ＭＳ Ｐゴシック" charset="0"/>
              </a:rPr>
              <a:t>electron transfer reactions permitting energy flow and storage.</a:t>
            </a:r>
          </a:p>
          <a:p>
            <a:pPr eaLnBrk="1" hangingPunct="1"/>
            <a:endParaRPr lang="en-US" sz="18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28846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solidFill>
                  <a:schemeClr val="bg1"/>
                </a:solidFill>
                <a:latin typeface="Arial" charset="0"/>
                <a:ea typeface="ＭＳ Ｐゴシック" charset="0"/>
                <a:cs typeface="ＭＳ Ｐゴシック" charset="0"/>
              </a:rPr>
              <a:t>Simplest Organic Molecules</a:t>
            </a:r>
          </a:p>
        </p:txBody>
      </p:sp>
      <p:sp>
        <p:nvSpPr>
          <p:cNvPr id="26627" name="Rectangle 3"/>
          <p:cNvSpPr>
            <a:spLocks noGrp="1" noChangeArrowheads="1"/>
          </p:cNvSpPr>
          <p:nvPr>
            <p:ph type="body" idx="1"/>
          </p:nvPr>
        </p:nvSpPr>
        <p:spPr/>
        <p:txBody>
          <a:bodyPr/>
          <a:lstStyle/>
          <a:p>
            <a:pPr eaLnBrk="1" hangingPunct="1"/>
            <a:r>
              <a:rPr lang="en-US" dirty="0">
                <a:solidFill>
                  <a:schemeClr val="bg1"/>
                </a:solidFill>
                <a:latin typeface="Arial" charset="0"/>
                <a:ea typeface="ＭＳ Ｐゴシック" charset="0"/>
                <a:cs typeface="ＭＳ Ｐゴシック" charset="0"/>
              </a:rPr>
              <a:t>Hydrocarbons made up of carbon backbone to which hydrogen atoms are attached.</a:t>
            </a:r>
          </a:p>
          <a:p>
            <a:pPr lvl="1" eaLnBrk="1" hangingPunct="1"/>
            <a:r>
              <a:rPr lang="en-US" dirty="0">
                <a:solidFill>
                  <a:schemeClr val="bg1"/>
                </a:solidFill>
                <a:latin typeface="Arial" charset="0"/>
                <a:ea typeface="ＭＳ Ｐゴシック" charset="0"/>
              </a:rPr>
              <a:t>Simplest is CH4, or methane</a:t>
            </a:r>
          </a:p>
        </p:txBody>
      </p:sp>
    </p:spTree>
    <p:extLst>
      <p:ext uri="{BB962C8B-B14F-4D97-AF65-F5344CB8AC3E}">
        <p14:creationId xmlns:p14="http://schemas.microsoft.com/office/powerpoint/2010/main" val="4019126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7724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043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85800" y="342900"/>
            <a:ext cx="7772400" cy="685800"/>
          </a:xfrm>
        </p:spPr>
        <p:txBody>
          <a:bodyPr>
            <a:noAutofit/>
          </a:bodyPr>
          <a:lstStyle/>
          <a:p>
            <a:pPr algn="ctr" eaLnBrk="1" hangingPunct="1">
              <a:buFontTx/>
              <a:buNone/>
            </a:pPr>
            <a:r>
              <a:rPr lang="en-US" sz="2400" dirty="0" smtClean="0">
                <a:solidFill>
                  <a:schemeClr val="bg1"/>
                </a:solidFill>
                <a:latin typeface="Arial" charset="0"/>
                <a:ea typeface="ＭＳ Ｐゴシック" charset="0"/>
                <a:cs typeface="ＭＳ Ｐゴシック" charset="0"/>
              </a:rPr>
              <a:t>Organic molecules can also be highly complex (e.g. hemoglobin)</a:t>
            </a:r>
            <a:endParaRPr lang="en-US" sz="2400" dirty="0">
              <a:solidFill>
                <a:schemeClr val="bg1"/>
              </a:solidFill>
              <a:latin typeface="Arial" charset="0"/>
              <a:ea typeface="ＭＳ Ｐゴシック" charset="0"/>
              <a:cs typeface="ＭＳ Ｐゴシック" charset="0"/>
            </a:endParaRPr>
          </a:p>
        </p:txBody>
      </p:sp>
      <p:pic>
        <p:nvPicPr>
          <p:cNvPr id="22531" name="Picture 8" descr="Clang_1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9" y="1786465"/>
            <a:ext cx="7886951" cy="39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3912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b="1" dirty="0">
                <a:solidFill>
                  <a:schemeClr val="bg1"/>
                </a:solidFill>
                <a:latin typeface="Arial" charset="0"/>
                <a:ea typeface="ＭＳ Ｐゴシック" charset="0"/>
                <a:cs typeface="ＭＳ Ｐゴシック" charset="0"/>
              </a:rPr>
              <a:t>Four Main Types of Organic Molecules Involved in Life</a:t>
            </a:r>
          </a:p>
        </p:txBody>
      </p:sp>
      <p:sp>
        <p:nvSpPr>
          <p:cNvPr id="30723" name="Rectangle 3"/>
          <p:cNvSpPr>
            <a:spLocks noGrp="1" noChangeArrowheads="1"/>
          </p:cNvSpPr>
          <p:nvPr>
            <p:ph type="body" idx="1"/>
          </p:nvPr>
        </p:nvSpPr>
        <p:spPr/>
        <p:txBody>
          <a:bodyPr/>
          <a:lstStyle/>
          <a:p>
            <a:pPr eaLnBrk="1" hangingPunct="1"/>
            <a:r>
              <a:rPr lang="en-US" dirty="0">
                <a:solidFill>
                  <a:schemeClr val="bg1"/>
                </a:solidFill>
                <a:latin typeface="Arial" charset="0"/>
                <a:ea typeface="ＭＳ Ｐゴシック" charset="0"/>
                <a:cs typeface="ＭＳ Ｐゴシック" charset="0"/>
              </a:rPr>
              <a:t>Carbohydrates-- molecules in which hydrogen and oxygen atoms form whole numbers of water molecules (e.g. sugars and starches) </a:t>
            </a:r>
          </a:p>
          <a:p>
            <a:pPr eaLnBrk="1" hangingPunct="1"/>
            <a:r>
              <a:rPr lang="en-US" dirty="0">
                <a:solidFill>
                  <a:schemeClr val="bg1"/>
                </a:solidFill>
                <a:latin typeface="Arial" charset="0"/>
                <a:ea typeface="ＭＳ Ｐゴシック" charset="0"/>
                <a:cs typeface="ＭＳ Ｐゴシック" charset="0"/>
              </a:rPr>
              <a:t>Lipids-- much less oxygen than carbohydrates, and higher energy content per gram; fats in animals and oils in plants</a:t>
            </a:r>
          </a:p>
        </p:txBody>
      </p:sp>
    </p:spTree>
    <p:extLst>
      <p:ext uri="{BB962C8B-B14F-4D97-AF65-F5344CB8AC3E}">
        <p14:creationId xmlns:p14="http://schemas.microsoft.com/office/powerpoint/2010/main" val="9599137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Four Types of Organic Molecules</a:t>
            </a:r>
          </a:p>
        </p:txBody>
      </p:sp>
      <p:sp>
        <p:nvSpPr>
          <p:cNvPr id="32771" name="Rectangle 3"/>
          <p:cNvSpPr>
            <a:spLocks noGrp="1" noChangeArrowheads="1"/>
          </p:cNvSpPr>
          <p:nvPr>
            <p:ph type="body" idx="1"/>
          </p:nvPr>
        </p:nvSpPr>
        <p:spPr/>
        <p:txBody>
          <a:bodyPr/>
          <a:lstStyle/>
          <a:p>
            <a:pPr eaLnBrk="1" hangingPunct="1"/>
            <a:r>
              <a:rPr lang="en-US" dirty="0">
                <a:solidFill>
                  <a:schemeClr val="bg1"/>
                </a:solidFill>
                <a:latin typeface="Arial" charset="0"/>
                <a:ea typeface="ＭＳ Ｐゴシック" charset="0"/>
                <a:cs typeface="ＭＳ Ｐゴシック" charset="0"/>
              </a:rPr>
              <a:t>Proteins-- long chains of amino acids, of which about 20 are the major building blocks of life</a:t>
            </a:r>
          </a:p>
          <a:p>
            <a:pPr eaLnBrk="1" hangingPunct="1"/>
            <a:r>
              <a:rPr lang="en-US" dirty="0">
                <a:solidFill>
                  <a:schemeClr val="bg1"/>
                </a:solidFill>
                <a:latin typeface="Arial" charset="0"/>
                <a:ea typeface="ＭＳ Ｐゴシック" charset="0"/>
                <a:cs typeface="ＭＳ Ｐゴシック" charset="0"/>
              </a:rPr>
              <a:t>Nucleic Acids---information carrying and replicating functions, DNA and RNA</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74513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fontScale="90000"/>
          </a:bodyPr>
          <a:lstStyle/>
          <a:p>
            <a:r>
              <a:rPr lang="en-US" dirty="0">
                <a:solidFill>
                  <a:schemeClr val="bg1"/>
                </a:solidFill>
                <a:latin typeface="Arial" charset="0"/>
                <a:ea typeface="ＭＳ Ｐゴシック" charset="0"/>
                <a:cs typeface="ＭＳ Ｐゴシック" charset="0"/>
              </a:rPr>
              <a:t>What is the evidence that life has a common origin?</a:t>
            </a:r>
          </a:p>
        </p:txBody>
      </p:sp>
      <p:sp>
        <p:nvSpPr>
          <p:cNvPr id="73730" name="Content Placeholder 2"/>
          <p:cNvSpPr>
            <a:spLocks noGrp="1"/>
          </p:cNvSpPr>
          <p:nvPr>
            <p:ph idx="1"/>
          </p:nvPr>
        </p:nvSpPr>
        <p:spPr/>
        <p:txBody>
          <a:bodyPr/>
          <a:lstStyle/>
          <a:p>
            <a:r>
              <a:rPr lang="en-US" dirty="0">
                <a:solidFill>
                  <a:schemeClr val="bg1"/>
                </a:solidFill>
                <a:latin typeface="Arial" charset="0"/>
                <a:ea typeface="ＭＳ Ｐゴシック" charset="0"/>
                <a:cs typeface="ＭＳ Ｐゴシック" charset="0"/>
              </a:rPr>
              <a:t>Life has a remarkable unified set of characteristics.</a:t>
            </a:r>
          </a:p>
        </p:txBody>
      </p:sp>
    </p:spTree>
    <p:extLst>
      <p:ext uri="{BB962C8B-B14F-4D97-AF65-F5344CB8AC3E}">
        <p14:creationId xmlns:p14="http://schemas.microsoft.com/office/powerpoint/2010/main" val="109461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ctrTitle"/>
          </p:nvPr>
        </p:nvSpPr>
        <p:spPr>
          <a:xfrm>
            <a:off x="457200" y="838200"/>
            <a:ext cx="7772400" cy="1143000"/>
          </a:xfrm>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Life began </a:t>
            </a:r>
            <a:r>
              <a:rPr lang="en-US" dirty="0" smtClean="0">
                <a:solidFill>
                  <a:schemeClr val="bg1"/>
                </a:solidFill>
                <a:latin typeface="Arial" charset="0"/>
                <a:ea typeface="ＭＳ Ｐゴシック" charset="0"/>
                <a:cs typeface="ＭＳ Ｐゴシック" charset="0"/>
              </a:rPr>
              <a:t>at some point in Earth’s history– </a:t>
            </a:r>
            <a:r>
              <a:rPr lang="en-US" dirty="0">
                <a:solidFill>
                  <a:schemeClr val="bg1"/>
                </a:solidFill>
                <a:latin typeface="Arial" charset="0"/>
                <a:ea typeface="ＭＳ Ｐゴシック" charset="0"/>
                <a:cs typeface="ＭＳ Ｐゴシック" charset="0"/>
              </a:rPr>
              <a:t>but </a:t>
            </a:r>
            <a:r>
              <a:rPr lang="en-US" dirty="0" smtClean="0">
                <a:solidFill>
                  <a:schemeClr val="bg1"/>
                </a:solidFill>
                <a:latin typeface="Arial" charset="0"/>
                <a:ea typeface="ＭＳ Ｐゴシック" charset="0"/>
                <a:cs typeface="ＭＳ Ｐゴシック" charset="0"/>
              </a:rPr>
              <a:t>how</a:t>
            </a:r>
            <a:r>
              <a:rPr lang="en-US" dirty="0">
                <a:solidFill>
                  <a:schemeClr val="bg1"/>
                </a:solidFill>
                <a:latin typeface="Arial" charset="0"/>
                <a:ea typeface="ＭＳ Ｐゴシック" charset="0"/>
                <a:cs typeface="ＭＳ Ｐゴシック" charset="0"/>
              </a:rPr>
              <a:t>?</a:t>
            </a:r>
          </a:p>
        </p:txBody>
      </p:sp>
      <p:sp>
        <p:nvSpPr>
          <p:cNvPr id="66563" name="Rectangle 1027"/>
          <p:cNvSpPr>
            <a:spLocks noGrp="1" noChangeArrowheads="1"/>
          </p:cNvSpPr>
          <p:nvPr>
            <p:ph type="subTitle" idx="1"/>
          </p:nvPr>
        </p:nvSpPr>
        <p:spPr>
          <a:xfrm>
            <a:off x="914400" y="2209800"/>
            <a:ext cx="6858000" cy="3124200"/>
          </a:xfrm>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21882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26"/>
          <p:cNvSpPr>
            <a:spLocks noGrp="1" noChangeArrowheads="1"/>
          </p:cNvSpPr>
          <p:nvPr>
            <p:ph type="title"/>
          </p:nvPr>
        </p:nvSpPr>
        <p:spPr>
          <a:xfrm>
            <a:off x="609600" y="76200"/>
            <a:ext cx="8229600" cy="1143000"/>
          </a:xfrm>
        </p:spPr>
        <p:txBody>
          <a:bodyPr>
            <a:normAutofit/>
          </a:bodyPr>
          <a:lstStyle/>
          <a:p>
            <a:pPr eaLnBrk="1" hangingPunct="1"/>
            <a:r>
              <a:rPr lang="en-US" dirty="0">
                <a:solidFill>
                  <a:schemeClr val="bg1"/>
                </a:solidFill>
                <a:latin typeface="Arial" charset="0"/>
                <a:ea typeface="ＭＳ Ｐゴシック" charset="0"/>
                <a:cs typeface="ＭＳ Ｐゴシック" charset="0"/>
              </a:rPr>
              <a:t>Life </a:t>
            </a:r>
            <a:r>
              <a:rPr lang="en-US" dirty="0" smtClean="0">
                <a:solidFill>
                  <a:schemeClr val="bg1"/>
                </a:solidFill>
                <a:latin typeface="Arial" charset="0"/>
                <a:ea typeface="ＭＳ Ｐゴシック" charset="0"/>
                <a:cs typeface="ＭＳ Ｐゴシック" charset="0"/>
              </a:rPr>
              <a:t>is </a:t>
            </a:r>
            <a:r>
              <a:rPr lang="en-US" dirty="0">
                <a:solidFill>
                  <a:schemeClr val="bg1"/>
                </a:solidFill>
                <a:latin typeface="Arial" charset="0"/>
                <a:ea typeface="ＭＳ Ｐゴシック" charset="0"/>
                <a:cs typeface="ＭＳ Ｐゴシック" charset="0"/>
              </a:rPr>
              <a:t>cellular</a:t>
            </a:r>
          </a:p>
        </p:txBody>
      </p:sp>
      <p:sp>
        <p:nvSpPr>
          <p:cNvPr id="74754" name="Rectangle 1027"/>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74755" name="Picture 1028"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7912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8211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7680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5547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26"/>
          <p:cNvSpPr>
            <a:spLocks noGrp="1" noChangeArrowheads="1"/>
          </p:cNvSpPr>
          <p:nvPr>
            <p:ph type="title"/>
          </p:nvPr>
        </p:nvSpPr>
        <p:spPr>
          <a:xfrm>
            <a:off x="609600" y="381000"/>
            <a:ext cx="7772400" cy="1143000"/>
          </a:xfrm>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All of life uses common energy pathways</a:t>
            </a:r>
          </a:p>
        </p:txBody>
      </p:sp>
      <p:sp>
        <p:nvSpPr>
          <p:cNvPr id="78850" name="Rectangle 1027"/>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78851" name="Picture 1028"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61722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459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80898"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982663"/>
            <a:ext cx="64516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288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533400" y="533400"/>
            <a:ext cx="7772400" cy="2667000"/>
          </a:xfrm>
        </p:spPr>
        <p:txBody>
          <a:bodyPr/>
          <a:lstStyle/>
          <a:p>
            <a:pPr eaLnBrk="1" hangingPunct="1"/>
            <a:r>
              <a:rPr lang="en-US" sz="3200" dirty="0">
                <a:solidFill>
                  <a:schemeClr val="bg1"/>
                </a:solidFill>
                <a:latin typeface="Arial" charset="0"/>
                <a:ea typeface="ＭＳ Ｐゴシック" charset="0"/>
                <a:cs typeface="ＭＳ Ｐゴシック" charset="0"/>
              </a:rPr>
              <a:t>Of the ~ 500 known amino acids, only 20 are used to make proteins in living organisms, and all organisms use the same 20</a:t>
            </a:r>
            <a:r>
              <a:rPr lang="en-US" dirty="0">
                <a:solidFill>
                  <a:schemeClr val="bg1"/>
                </a:solidFill>
                <a:latin typeface="Arial" charset="0"/>
                <a:ea typeface="ＭＳ Ｐゴシック" charset="0"/>
                <a:cs typeface="ＭＳ Ｐゴシック" charset="0"/>
              </a:rPr>
              <a:t>.</a:t>
            </a:r>
          </a:p>
        </p:txBody>
      </p:sp>
      <p:sp>
        <p:nvSpPr>
          <p:cNvPr id="82946" name="Rectangle 3"/>
          <p:cNvSpPr>
            <a:spLocks noGrp="1" noChangeArrowheads="1"/>
          </p:cNvSpPr>
          <p:nvPr>
            <p:ph type="subTitle" idx="1"/>
          </p:nvPr>
        </p:nvSpPr>
        <p:spPr>
          <a:xfrm>
            <a:off x="685800" y="3200400"/>
            <a:ext cx="7239000" cy="1752600"/>
          </a:xfrm>
        </p:spPr>
        <p:txBody>
          <a:bodyPr>
            <a:normAutofit fontScale="85000" lnSpcReduction="10000"/>
          </a:bodyPr>
          <a:lstStyle/>
          <a:p>
            <a:pPr eaLnBrk="1" hangingPunct="1"/>
            <a:r>
              <a:rPr lang="en-US" dirty="0">
                <a:solidFill>
                  <a:srgbClr val="FFFFFF"/>
                </a:solidFill>
                <a:latin typeface="Arial" charset="0"/>
                <a:ea typeface="ＭＳ Ｐゴシック" charset="0"/>
                <a:cs typeface="ＭＳ Ｐゴシック" charset="0"/>
              </a:rPr>
              <a:t>Furthermore all amino acids come in both right and left-handed forms, and proteins use only left-handed </a:t>
            </a:r>
            <a:r>
              <a:rPr lang="en-US" dirty="0" smtClean="0">
                <a:solidFill>
                  <a:srgbClr val="FFFFFF"/>
                </a:solidFill>
                <a:latin typeface="Arial" charset="0"/>
                <a:ea typeface="ＭＳ Ｐゴシック" charset="0"/>
                <a:cs typeface="ＭＳ Ｐゴシック" charset="0"/>
              </a:rPr>
              <a:t>varieties. This selection of handedness is called CHIRALITY</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46342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body" idx="1"/>
          </p:nvPr>
        </p:nvSpPr>
        <p:spPr>
          <a:xfrm>
            <a:off x="838200" y="5638800"/>
            <a:ext cx="7239000" cy="914400"/>
          </a:xfrm>
        </p:spPr>
        <p:txBody>
          <a:bodyPr/>
          <a:lstStyle/>
          <a:p>
            <a:pPr algn="ctr" eaLnBrk="1" hangingPunct="1">
              <a:buFontTx/>
              <a:buNone/>
            </a:pPr>
            <a:r>
              <a:rPr lang="en-US" sz="1800">
                <a:latin typeface="Arial" charset="0"/>
                <a:ea typeface="ＭＳ Ｐゴシック" charset="0"/>
                <a:cs typeface="ＭＳ Ｐゴシック" charset="0"/>
              </a:rPr>
              <a:t>Amino acids can be either right or left-handed.  Proteins are made up of only left handed varieties,  a property called “chirality”</a:t>
            </a:r>
          </a:p>
        </p:txBody>
      </p:sp>
      <p:pic>
        <p:nvPicPr>
          <p:cNvPr id="84994" name="Picture 8" descr="Clang_13_06_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75945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421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87042"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870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957263"/>
            <a:ext cx="64643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6517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26"/>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88066" name="Rectangle 1027"/>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88067"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001713"/>
            <a:ext cx="64262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7799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8909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890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989013"/>
            <a:ext cx="6527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595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338667" y="5334534"/>
            <a:ext cx="8229600" cy="1143000"/>
          </a:xfrm>
        </p:spPr>
        <p:txBody>
          <a:bodyPr>
            <a:noAutofit/>
          </a:bodyPr>
          <a:lstStyle/>
          <a:p>
            <a:pPr eaLnBrk="1" hangingPunct="1"/>
            <a:r>
              <a:rPr lang="en-US" sz="3200" dirty="0" smtClean="0">
                <a:solidFill>
                  <a:schemeClr val="bg1"/>
                </a:solidFill>
                <a:latin typeface="Arial" charset="0"/>
                <a:ea typeface="ＭＳ Ｐゴシック" charset="0"/>
                <a:cs typeface="ＭＳ Ｐゴシック" charset="0"/>
              </a:rPr>
              <a:t>To track the origin of life we need to work backwards to the most ancient and simple organisms</a:t>
            </a:r>
            <a:endParaRPr lang="en-US" sz="3200" dirty="0">
              <a:solidFill>
                <a:schemeClr val="bg1"/>
              </a:solidFill>
              <a:latin typeface="Arial" charset="0"/>
              <a:ea typeface="ＭＳ Ｐゴシック" charset="0"/>
              <a:cs typeface="ＭＳ Ｐゴシック"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78336"/>
            <a:ext cx="64643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593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71682" name="Rectangle 1027"/>
          <p:cNvSpPr>
            <a:spLocks noGrp="1" noChangeArrowheads="1"/>
          </p:cNvSpPr>
          <p:nvPr>
            <p:ph type="subTitle" idx="1"/>
          </p:nvPr>
        </p:nvSpPr>
        <p:spPr>
          <a:xfrm>
            <a:off x="1371600" y="4114800"/>
            <a:ext cx="6400800" cy="1752600"/>
          </a:xfrm>
        </p:spPr>
        <p:txBody>
          <a:bodyPr>
            <a:normAutofit fontScale="85000" lnSpcReduction="20000"/>
          </a:bodyPr>
          <a:lstStyle/>
          <a:p>
            <a:pPr eaLnBrk="1" hangingPunct="1"/>
            <a:r>
              <a:rPr lang="en-US" dirty="0">
                <a:solidFill>
                  <a:schemeClr val="bg1"/>
                </a:solidFill>
                <a:latin typeface="Arial" charset="0"/>
                <a:ea typeface="ＭＳ Ｐゴシック" charset="0"/>
                <a:cs typeface="ＭＳ Ｐゴシック" charset="0"/>
              </a:rPr>
              <a:t>Wheat + dirty clothes + water</a:t>
            </a:r>
          </a:p>
          <a:p>
            <a:pPr eaLnBrk="1" hangingPunct="1"/>
            <a:r>
              <a:rPr lang="en-US" dirty="0">
                <a:solidFill>
                  <a:schemeClr val="bg1"/>
                </a:solidFill>
                <a:latin typeface="Arial" charset="0"/>
                <a:ea typeface="ＭＳ Ｐゴシック" charset="0"/>
                <a:cs typeface="ＭＳ Ｐゴシック" charset="0"/>
              </a:rPr>
              <a:t>Creates</a:t>
            </a:r>
          </a:p>
          <a:p>
            <a:pPr eaLnBrk="1" hangingPunct="1"/>
            <a:r>
              <a:rPr lang="en-US" dirty="0">
                <a:solidFill>
                  <a:schemeClr val="bg1"/>
                </a:solidFill>
                <a:latin typeface="Arial" charset="0"/>
                <a:ea typeface="ＭＳ Ｐゴシック" charset="0"/>
                <a:cs typeface="ＭＳ Ｐゴシック" charset="0"/>
              </a:rPr>
              <a:t>Mice in less than two weeks</a:t>
            </a:r>
          </a:p>
          <a:p>
            <a:pPr eaLnBrk="1" hangingPunct="1"/>
            <a:r>
              <a:rPr lang="en-US" dirty="0">
                <a:solidFill>
                  <a:schemeClr val="bg1"/>
                </a:solidFill>
                <a:latin typeface="Arial" charset="0"/>
                <a:ea typeface="ＭＳ Ｐゴシック" charset="0"/>
                <a:cs typeface="ＭＳ Ｐゴシック" charset="0"/>
              </a:rPr>
              <a:t>Experimentally verified!</a:t>
            </a:r>
          </a:p>
        </p:txBody>
      </p:sp>
      <p:pic>
        <p:nvPicPr>
          <p:cNvPr id="71683"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864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2779340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normAutofit fontScale="90000"/>
          </a:bodyPr>
          <a:lstStyle/>
          <a:p>
            <a:r>
              <a:rPr lang="en-US" dirty="0">
                <a:solidFill>
                  <a:schemeClr val="bg1"/>
                </a:solidFill>
                <a:latin typeface="Arial" charset="0"/>
                <a:ea typeface="ＭＳ Ｐゴシック" charset="0"/>
                <a:cs typeface="ＭＳ Ｐゴシック" charset="0"/>
              </a:rPr>
              <a:t>No multicellular life before about 650Ma</a:t>
            </a:r>
          </a:p>
        </p:txBody>
      </p:sp>
      <p:sp>
        <p:nvSpPr>
          <p:cNvPr id="154626" name="Content Placeholder 2"/>
          <p:cNvSpPr>
            <a:spLocks noGrp="1"/>
          </p:cNvSpPr>
          <p:nvPr>
            <p:ph idx="1"/>
          </p:nvPr>
        </p:nvSpPr>
        <p:spPr/>
        <p:txBody>
          <a:bodyPr/>
          <a:lstStyle/>
          <a:p>
            <a:r>
              <a:rPr lang="en-US" dirty="0">
                <a:solidFill>
                  <a:schemeClr val="bg1"/>
                </a:solidFill>
                <a:latin typeface="Arial" charset="0"/>
                <a:ea typeface="ＭＳ Ｐゴシック" charset="0"/>
                <a:cs typeface="ＭＳ Ｐゴシック" charset="0"/>
              </a:rPr>
              <a:t>But earlier </a:t>
            </a:r>
            <a:r>
              <a:rPr lang="en-US" dirty="0" err="1">
                <a:solidFill>
                  <a:schemeClr val="bg1"/>
                </a:solidFill>
                <a:latin typeface="Arial" charset="0"/>
                <a:ea typeface="ＭＳ Ｐゴシック" charset="0"/>
                <a:cs typeface="ＭＳ Ｐゴシック" charset="0"/>
              </a:rPr>
              <a:t>uni</a:t>
            </a:r>
            <a:r>
              <a:rPr lang="en-US" dirty="0">
                <a:solidFill>
                  <a:schemeClr val="bg1"/>
                </a:solidFill>
                <a:latin typeface="Arial" charset="0"/>
                <a:ea typeface="ＭＳ Ｐゴシック" charset="0"/>
                <a:cs typeface="ＭＳ Ｐゴシック" charset="0"/>
              </a:rPr>
              <a:t>-cellular life was abundant and long lasting</a:t>
            </a:r>
          </a:p>
        </p:txBody>
      </p:sp>
    </p:spTree>
    <p:extLst>
      <p:ext uri="{BB962C8B-B14F-4D97-AF65-F5344CB8AC3E}">
        <p14:creationId xmlns:p14="http://schemas.microsoft.com/office/powerpoint/2010/main" val="270645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91138"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6601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93186"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931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867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Grp="1" noChangeArrowheads="1"/>
          </p:cNvSpPr>
          <p:nvPr>
            <p:ph type="body" idx="1"/>
          </p:nvPr>
        </p:nvSpPr>
        <p:spPr>
          <a:xfrm>
            <a:off x="97761" y="1299222"/>
            <a:ext cx="3124200" cy="3886200"/>
          </a:xfrm>
        </p:spPr>
        <p:txBody>
          <a:bodyPr>
            <a:normAutofit fontScale="85000" lnSpcReduction="20000"/>
          </a:bodyPr>
          <a:lstStyle/>
          <a:p>
            <a:pPr eaLnBrk="1" hangingPunct="1"/>
            <a:r>
              <a:rPr lang="en-US" dirty="0">
                <a:solidFill>
                  <a:srgbClr val="FFFFFF"/>
                </a:solidFill>
                <a:latin typeface="Arial" charset="0"/>
                <a:ea typeface="ＭＳ Ｐゴシック" charset="0"/>
                <a:cs typeface="ＭＳ Ｐゴシック" charset="0"/>
              </a:rPr>
              <a:t>What did </a:t>
            </a:r>
            <a:r>
              <a:rPr lang="en-US" dirty="0" smtClean="0">
                <a:solidFill>
                  <a:srgbClr val="FFFFFF"/>
                </a:solidFill>
                <a:latin typeface="Arial" charset="0"/>
                <a:ea typeface="ＭＳ Ｐゴシック" charset="0"/>
                <a:cs typeface="ＭＳ Ｐゴシック" charset="0"/>
              </a:rPr>
              <a:t>early life look </a:t>
            </a:r>
            <a:r>
              <a:rPr lang="en-US" dirty="0">
                <a:solidFill>
                  <a:srgbClr val="FFFFFF"/>
                </a:solidFill>
                <a:latin typeface="Arial" charset="0"/>
                <a:ea typeface="ＭＳ Ｐゴシック" charset="0"/>
                <a:cs typeface="ＭＳ Ｐゴシック" charset="0"/>
              </a:rPr>
              <a:t>like?</a:t>
            </a:r>
          </a:p>
          <a:p>
            <a:pPr eaLnBrk="1" hangingPunct="1">
              <a:buFontTx/>
              <a:buNone/>
            </a:pPr>
            <a:endParaRPr lang="en-US" dirty="0">
              <a:solidFill>
                <a:srgbClr val="FFFFFF"/>
              </a:solidFill>
              <a:latin typeface="Arial" charset="0"/>
              <a:ea typeface="ＭＳ Ｐゴシック" charset="0"/>
              <a:cs typeface="ＭＳ Ｐゴシック" charset="0"/>
            </a:endParaRPr>
          </a:p>
          <a:p>
            <a:pPr eaLnBrk="1" hangingPunct="1">
              <a:buFontTx/>
              <a:buNone/>
            </a:pPr>
            <a:r>
              <a:rPr lang="en-US" dirty="0">
                <a:solidFill>
                  <a:srgbClr val="FFFFFF"/>
                </a:solidFill>
                <a:latin typeface="Arial" charset="0"/>
                <a:ea typeface="ＭＳ Ｐゴシック" charset="0"/>
                <a:cs typeface="ＭＳ Ｐゴシック" charset="0"/>
              </a:rPr>
              <a:t>Bacterial </a:t>
            </a:r>
            <a:r>
              <a:rPr lang="en-US" dirty="0" smtClean="0">
                <a:solidFill>
                  <a:srgbClr val="FFFFFF"/>
                </a:solidFill>
                <a:latin typeface="Arial" charset="0"/>
                <a:ea typeface="ＭＳ Ｐゴシック" charset="0"/>
                <a:cs typeface="ＭＳ Ｐゴシック" charset="0"/>
              </a:rPr>
              <a:t>slime</a:t>
            </a:r>
          </a:p>
          <a:p>
            <a:pPr eaLnBrk="1" hangingPunct="1">
              <a:buFontTx/>
              <a:buNone/>
            </a:pPr>
            <a:endParaRPr lang="en-US" dirty="0">
              <a:solidFill>
                <a:srgbClr val="FFFFFF"/>
              </a:solidFill>
              <a:latin typeface="Arial" charset="0"/>
              <a:ea typeface="ＭＳ Ｐゴシック" charset="0"/>
              <a:cs typeface="ＭＳ Ｐゴシック" charset="0"/>
            </a:endParaRPr>
          </a:p>
          <a:p>
            <a:pPr eaLnBrk="1" hangingPunct="1">
              <a:buFontTx/>
              <a:buNone/>
            </a:pPr>
            <a:r>
              <a:rPr lang="en-US" dirty="0" smtClean="0">
                <a:solidFill>
                  <a:srgbClr val="FFFFFF"/>
                </a:solidFill>
                <a:latin typeface="Arial" charset="0"/>
                <a:ea typeface="ＭＳ Ｐゴシック" charset="0"/>
                <a:cs typeface="ＭＳ Ｐゴシック" charset="0"/>
              </a:rPr>
              <a:t>The common ancestor of all of modern life was a primitive microbe.</a:t>
            </a:r>
            <a:endParaRPr lang="en-US" dirty="0">
              <a:solidFill>
                <a:srgbClr val="FFFFFF"/>
              </a:solidFill>
              <a:latin typeface="Arial" charset="0"/>
              <a:ea typeface="ＭＳ Ｐゴシック" charset="0"/>
              <a:cs typeface="ＭＳ Ｐゴシック" charset="0"/>
            </a:endParaRPr>
          </a:p>
        </p:txBody>
      </p:sp>
      <p:pic>
        <p:nvPicPr>
          <p:cNvPr id="64514" name="Picture 1027" descr="Plat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8" y="0"/>
            <a:ext cx="5649912"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3017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9421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942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763000"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6546719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95234"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952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60388"/>
            <a:ext cx="7340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0828631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990600"/>
            <a:ext cx="7772400" cy="2667000"/>
          </a:xfrm>
        </p:spPr>
        <p:txBody>
          <a:bodyPr/>
          <a:lstStyle/>
          <a:p>
            <a:pPr eaLnBrk="1" hangingPunct="1"/>
            <a:r>
              <a:rPr lang="en-US" sz="3200" dirty="0" smtClean="0">
                <a:solidFill>
                  <a:schemeClr val="bg1"/>
                </a:solidFill>
                <a:latin typeface="Arial" charset="0"/>
                <a:ea typeface="ＭＳ Ｐゴシック" charset="0"/>
                <a:cs typeface="ＭＳ Ｐゴシック" charset="0"/>
              </a:rPr>
              <a:t>Life evolved from an ancient common ancestor. </a:t>
            </a:r>
            <a:r>
              <a:rPr lang="en-US" sz="3200" dirty="0">
                <a:solidFill>
                  <a:schemeClr val="bg1"/>
                </a:solidFill>
                <a:latin typeface="Arial" charset="0"/>
                <a:ea typeface="ＭＳ Ｐゴシック" charset="0"/>
                <a:cs typeface="ＭＳ Ｐゴシック" charset="0"/>
              </a:rPr>
              <a:t/>
            </a:r>
            <a:br>
              <a:rPr lang="en-US" sz="3200" dirty="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When did this ancestor come into being, and by what processes?</a:t>
            </a:r>
            <a:endParaRPr lang="en-US" sz="3200" dirty="0">
              <a:solidFill>
                <a:schemeClr val="bg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505370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48768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5105400" y="228600"/>
            <a:ext cx="3886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dirty="0">
                <a:solidFill>
                  <a:schemeClr val="bg1"/>
                </a:solidFill>
                <a:latin typeface="Helvetica" charset="0"/>
              </a:rPr>
              <a:t>Earth</a:t>
            </a:r>
            <a:r>
              <a:rPr lang="ja-JP" altLang="en-US" sz="4400" b="1" dirty="0">
                <a:solidFill>
                  <a:schemeClr val="bg1"/>
                </a:solidFill>
                <a:latin typeface="Helvetica" charset="0"/>
              </a:rPr>
              <a:t>’</a:t>
            </a:r>
            <a:r>
              <a:rPr lang="en-US" altLang="ja-JP" sz="4400" b="1" dirty="0">
                <a:solidFill>
                  <a:schemeClr val="bg1"/>
                </a:solidFill>
                <a:latin typeface="Helvetica" charset="0"/>
              </a:rPr>
              <a:t>s Oldest Rocks</a:t>
            </a:r>
          </a:p>
          <a:p>
            <a:endParaRPr lang="en-US" sz="2800" b="1" dirty="0">
              <a:solidFill>
                <a:schemeClr val="bg1"/>
              </a:solidFill>
              <a:latin typeface="Helvetica" charset="0"/>
            </a:endParaRPr>
          </a:p>
          <a:p>
            <a:r>
              <a:rPr lang="en-US" sz="2800" b="1" dirty="0">
                <a:solidFill>
                  <a:schemeClr val="bg1"/>
                </a:solidFill>
                <a:latin typeface="Helvetica" charset="0"/>
              </a:rPr>
              <a:t>The </a:t>
            </a:r>
            <a:r>
              <a:rPr lang="en-US" sz="2800" b="1" dirty="0" err="1">
                <a:solidFill>
                  <a:schemeClr val="bg1"/>
                </a:solidFill>
                <a:latin typeface="Helvetica" charset="0"/>
              </a:rPr>
              <a:t>Archean</a:t>
            </a:r>
            <a:r>
              <a:rPr lang="en-US" sz="2800" b="1" dirty="0">
                <a:solidFill>
                  <a:schemeClr val="bg1"/>
                </a:solidFill>
                <a:latin typeface="Helvetica" charset="0"/>
              </a:rPr>
              <a:t> Eon is 4.0 to 2.5 </a:t>
            </a:r>
            <a:r>
              <a:rPr lang="en-US" sz="2800" b="1" dirty="0" err="1">
                <a:solidFill>
                  <a:schemeClr val="bg1"/>
                </a:solidFill>
                <a:latin typeface="Helvetica" charset="0"/>
              </a:rPr>
              <a:t>Ga</a:t>
            </a:r>
            <a:r>
              <a:rPr lang="en-US" sz="2800" b="1" dirty="0">
                <a:solidFill>
                  <a:schemeClr val="bg1"/>
                </a:solidFill>
                <a:latin typeface="Helvetica" charset="0"/>
              </a:rPr>
              <a:t> </a:t>
            </a:r>
          </a:p>
          <a:p>
            <a:endParaRPr lang="en-US" sz="2800" b="1" dirty="0">
              <a:solidFill>
                <a:schemeClr val="bg1"/>
              </a:solidFill>
              <a:latin typeface="Helvetica" charset="0"/>
            </a:endParaRPr>
          </a:p>
          <a:p>
            <a:r>
              <a:rPr lang="en-US" sz="2800" b="1" dirty="0">
                <a:solidFill>
                  <a:schemeClr val="bg1"/>
                </a:solidFill>
                <a:latin typeface="Helvetica" charset="0"/>
              </a:rPr>
              <a:t>It is in the rocks that we need to look for first evidence of life </a:t>
            </a:r>
            <a:endParaRPr lang="en-US" sz="2800" b="1" dirty="0" smtClean="0">
              <a:solidFill>
                <a:schemeClr val="bg1"/>
              </a:solidFill>
              <a:latin typeface="Helvetica" charset="0"/>
            </a:endParaRPr>
          </a:p>
          <a:p>
            <a:endParaRPr lang="en-US" sz="2800" b="1" dirty="0">
              <a:solidFill>
                <a:schemeClr val="bg1"/>
              </a:solidFill>
              <a:latin typeface="Helvetica" charset="0"/>
            </a:endParaRPr>
          </a:p>
          <a:p>
            <a:r>
              <a:rPr lang="en-US" sz="2200" b="1" dirty="0" err="1" smtClean="0">
                <a:solidFill>
                  <a:schemeClr val="bg1"/>
                </a:solidFill>
                <a:latin typeface="Helvetica" charset="0"/>
              </a:rPr>
              <a:t>Acasta</a:t>
            </a:r>
            <a:r>
              <a:rPr lang="en-US" sz="2200" b="1" dirty="0" smtClean="0">
                <a:solidFill>
                  <a:schemeClr val="bg1"/>
                </a:solidFill>
                <a:latin typeface="Helvetica" charset="0"/>
              </a:rPr>
              <a:t> </a:t>
            </a:r>
            <a:r>
              <a:rPr lang="en-US" sz="2200" b="1" dirty="0">
                <a:solidFill>
                  <a:schemeClr val="bg1"/>
                </a:solidFill>
                <a:latin typeface="Helvetica" charset="0"/>
              </a:rPr>
              <a:t>Gneiss from the Slave Province of NW Canada: ~4.0 </a:t>
            </a:r>
            <a:r>
              <a:rPr lang="en-US" sz="2200" b="1" dirty="0" err="1">
                <a:solidFill>
                  <a:schemeClr val="bg1"/>
                </a:solidFill>
                <a:latin typeface="Helvetica" charset="0"/>
              </a:rPr>
              <a:t>Ga</a:t>
            </a:r>
            <a:endParaRPr lang="en-US" sz="2200" b="1" dirty="0">
              <a:solidFill>
                <a:schemeClr val="bg1"/>
              </a:solidFill>
              <a:latin typeface="Helvetica" charset="0"/>
            </a:endParaRPr>
          </a:p>
        </p:txBody>
      </p:sp>
      <p:sp>
        <p:nvSpPr>
          <p:cNvPr id="23556" name="Rectangle 4"/>
          <p:cNvSpPr>
            <a:spLocks noChangeArrowheads="1"/>
          </p:cNvSpPr>
          <p:nvPr/>
        </p:nvSpPr>
        <p:spPr bwMode="auto">
          <a:xfrm>
            <a:off x="7315200" y="6400800"/>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Times" charset="0"/>
              </a:rPr>
              <a:t>Fig. 20.22</a:t>
            </a:r>
          </a:p>
        </p:txBody>
      </p:sp>
    </p:spTree>
    <p:extLst>
      <p:ext uri="{BB962C8B-B14F-4D97-AF65-F5344CB8AC3E}">
        <p14:creationId xmlns:p14="http://schemas.microsoft.com/office/powerpoint/2010/main" val="12738885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04800" y="304800"/>
            <a:ext cx="8305800" cy="1143000"/>
          </a:xfrm>
        </p:spPr>
        <p:txBody>
          <a:bodyPr>
            <a:normAutofit/>
          </a:bodyPr>
          <a:lstStyle/>
          <a:p>
            <a:pPr eaLnBrk="1" hangingPunct="1"/>
            <a:r>
              <a:rPr lang="en-US" sz="3200" dirty="0">
                <a:solidFill>
                  <a:schemeClr val="bg1"/>
                </a:solidFill>
                <a:latin typeface="Arial" charset="0"/>
                <a:ea typeface="ＭＳ Ｐゴシック" charset="0"/>
                <a:cs typeface="ＭＳ Ｐゴシック" charset="0"/>
              </a:rPr>
              <a:t>Locations of </a:t>
            </a:r>
            <a:r>
              <a:rPr lang="en-US" sz="3200" dirty="0" err="1">
                <a:solidFill>
                  <a:schemeClr val="bg1"/>
                </a:solidFill>
                <a:latin typeface="Arial" charset="0"/>
                <a:ea typeface="ＭＳ Ｐゴシック" charset="0"/>
                <a:cs typeface="ＭＳ Ｐゴシック" charset="0"/>
              </a:rPr>
              <a:t>Archean</a:t>
            </a:r>
            <a:r>
              <a:rPr lang="en-US" sz="3200" dirty="0">
                <a:solidFill>
                  <a:schemeClr val="bg1"/>
                </a:solidFill>
                <a:latin typeface="Arial" charset="0"/>
                <a:ea typeface="ＭＳ Ｐゴシック" charset="0"/>
                <a:cs typeface="ＭＳ Ｐゴシック" charset="0"/>
              </a:rPr>
              <a:t> rock terrains</a:t>
            </a:r>
          </a:p>
        </p:txBody>
      </p:sp>
      <p:pic>
        <p:nvPicPr>
          <p:cNvPr id="25602" name="Picture 3" descr="F11_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3500" y="1752600"/>
            <a:ext cx="6477000" cy="4114800"/>
          </a:xfrm>
        </p:spPr>
      </p:pic>
      <p:sp>
        <p:nvSpPr>
          <p:cNvPr id="25603" name="TextBox 1"/>
          <p:cNvSpPr txBox="1">
            <a:spLocks noChangeArrowheads="1"/>
          </p:cNvSpPr>
          <p:nvPr/>
        </p:nvSpPr>
        <p:spPr bwMode="auto">
          <a:xfrm>
            <a:off x="1990725" y="6096000"/>
            <a:ext cx="524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rPr>
              <a:t>What is the evidence from the rocks?</a:t>
            </a:r>
          </a:p>
        </p:txBody>
      </p:sp>
    </p:spTree>
    <p:extLst>
      <p:ext uri="{BB962C8B-B14F-4D97-AF65-F5344CB8AC3E}">
        <p14:creationId xmlns:p14="http://schemas.microsoft.com/office/powerpoint/2010/main" val="1667380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7800"/>
            <a:ext cx="54102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304800" y="1524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Preservation of rocks on Earth’s surface begins at about the time of the late heavy bombardment, after which surface conditions were likely much more stable.</a:t>
            </a:r>
          </a:p>
        </p:txBody>
      </p:sp>
    </p:spTree>
    <p:extLst>
      <p:ext uri="{BB962C8B-B14F-4D97-AF65-F5344CB8AC3E}">
        <p14:creationId xmlns:p14="http://schemas.microsoft.com/office/powerpoint/2010/main" val="2553956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72706"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7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50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4350710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33400" y="4572000"/>
            <a:ext cx="8229600" cy="1384300"/>
          </a:xfrm>
        </p:spPr>
        <p:txBody>
          <a:bodyPr>
            <a:normAutofit fontScale="90000"/>
          </a:bodyPr>
          <a:lstStyle/>
          <a:p>
            <a:pPr eaLnBrk="1" hangingPunct="1"/>
            <a:r>
              <a:rPr lang="en-US" sz="2800" b="1" dirty="0">
                <a:solidFill>
                  <a:schemeClr val="bg1"/>
                </a:solidFill>
                <a:latin typeface="Arial" charset="0"/>
                <a:ea typeface="ＭＳ Ｐゴシック" charset="0"/>
                <a:cs typeface="ＭＳ Ｐゴシック" charset="0"/>
              </a:rPr>
              <a:t>It is a striking fact that many </a:t>
            </a:r>
            <a:r>
              <a:rPr lang="en-US" sz="2800" b="1" dirty="0" err="1">
                <a:solidFill>
                  <a:schemeClr val="bg1"/>
                </a:solidFill>
                <a:latin typeface="Arial" charset="0"/>
                <a:ea typeface="ＭＳ Ｐゴシック" charset="0"/>
                <a:cs typeface="ＭＳ Ｐゴシック" charset="0"/>
              </a:rPr>
              <a:t>Archean</a:t>
            </a:r>
            <a:r>
              <a:rPr lang="en-US" sz="2800" b="1" dirty="0">
                <a:solidFill>
                  <a:schemeClr val="bg1"/>
                </a:solidFill>
                <a:latin typeface="Arial" charset="0"/>
                <a:ea typeface="ＭＳ Ｐゴシック" charset="0"/>
                <a:cs typeface="ＭＳ Ｐゴシック" charset="0"/>
              </a:rPr>
              <a:t> rocks are sediments of deep water origin. </a:t>
            </a:r>
            <a:br>
              <a:rPr lang="en-US" sz="2800" b="1" dirty="0">
                <a:solidFill>
                  <a:schemeClr val="bg1"/>
                </a:solidFill>
                <a:latin typeface="Arial" charset="0"/>
                <a:ea typeface="ＭＳ Ｐゴシック" charset="0"/>
                <a:cs typeface="ＭＳ Ｐゴシック" charset="0"/>
              </a:rPr>
            </a:br>
            <a:r>
              <a:rPr lang="en-US" sz="2800" b="1" dirty="0">
                <a:solidFill>
                  <a:schemeClr val="bg1"/>
                </a:solidFill>
                <a:latin typeface="Arial" charset="0"/>
                <a:ea typeface="ＭＳ Ｐゴシック" charset="0"/>
                <a:cs typeface="ＭＳ Ｐゴシック" charset="0"/>
              </a:rPr>
              <a:t/>
            </a:r>
            <a:br>
              <a:rPr lang="en-US" sz="2800" b="1" dirty="0">
                <a:solidFill>
                  <a:schemeClr val="bg1"/>
                </a:solidFill>
                <a:latin typeface="Arial" charset="0"/>
                <a:ea typeface="ＭＳ Ｐゴシック" charset="0"/>
                <a:cs typeface="ＭＳ Ｐゴシック" charset="0"/>
              </a:rPr>
            </a:br>
            <a:r>
              <a:rPr lang="en-US" sz="2800" b="1" dirty="0" err="1">
                <a:solidFill>
                  <a:schemeClr val="bg1"/>
                </a:solidFill>
                <a:latin typeface="Arial" charset="0"/>
                <a:ea typeface="ＭＳ Ｐゴシック" charset="0"/>
                <a:cs typeface="ＭＳ Ｐゴシック" charset="0"/>
              </a:rPr>
              <a:t>Cherts</a:t>
            </a:r>
            <a:r>
              <a:rPr lang="en-US" sz="2800" b="1" dirty="0">
                <a:solidFill>
                  <a:schemeClr val="bg1"/>
                </a:solidFill>
                <a:latin typeface="Arial" charset="0"/>
                <a:ea typeface="ＭＳ Ｐゴシック" charset="0"/>
                <a:cs typeface="ＭＳ Ｐゴシック" charset="0"/>
              </a:rPr>
              <a:t> are fine-grained quartz sediments that have been precipitated from </a:t>
            </a:r>
            <a:r>
              <a:rPr lang="en-US" sz="2800" b="1" dirty="0" smtClean="0">
                <a:solidFill>
                  <a:schemeClr val="bg1"/>
                </a:solidFill>
                <a:latin typeface="Arial" charset="0"/>
                <a:ea typeface="ＭＳ Ｐゴシック" charset="0"/>
                <a:cs typeface="ＭＳ Ｐゴシック" charset="0"/>
              </a:rPr>
              <a:t>water.  </a:t>
            </a:r>
            <a:endParaRPr lang="en-US" sz="2800" b="1" dirty="0">
              <a:solidFill>
                <a:schemeClr val="bg1"/>
              </a:solidFill>
              <a:latin typeface="Arial" charset="0"/>
              <a:ea typeface="ＭＳ Ｐゴシック" charset="0"/>
              <a:cs typeface="ＭＳ Ｐゴシック" charset="0"/>
            </a:endParaRPr>
          </a:p>
        </p:txBody>
      </p:sp>
      <p:pic>
        <p:nvPicPr>
          <p:cNvPr id="35842" name="Picture 3" descr="F11_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0"/>
            <a:ext cx="5791200" cy="3849688"/>
          </a:xfrm>
        </p:spPr>
      </p:pic>
    </p:spTree>
    <p:extLst>
      <p:ext uri="{BB962C8B-B14F-4D97-AF65-F5344CB8AC3E}">
        <p14:creationId xmlns:p14="http://schemas.microsoft.com/office/powerpoint/2010/main" val="33521600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dirty="0">
                <a:solidFill>
                  <a:schemeClr val="bg1"/>
                </a:solidFill>
                <a:latin typeface="Arial" charset="0"/>
                <a:ea typeface="ＭＳ Ｐゴシック" charset="0"/>
                <a:cs typeface="ＭＳ Ｐゴシック" charset="0"/>
              </a:rPr>
              <a:t>Water was early, how about life?</a:t>
            </a:r>
          </a:p>
        </p:txBody>
      </p:sp>
      <p:sp>
        <p:nvSpPr>
          <p:cNvPr id="37890"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37329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4876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4572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9940" name="Text Box 4"/>
          <p:cNvSpPr txBox="1">
            <a:spLocks noChangeArrowheads="1"/>
          </p:cNvSpPr>
          <p:nvPr/>
        </p:nvSpPr>
        <p:spPr bwMode="auto">
          <a:xfrm>
            <a:off x="1752600" y="1524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chemeClr val="bg1"/>
                </a:solidFill>
                <a:latin typeface="Times" charset="0"/>
              </a:rPr>
              <a:t> 850-Myr-old microfossil with much supporting evidence    </a:t>
            </a:r>
            <a:r>
              <a:rPr lang="en-US" sz="2000" dirty="0">
                <a:solidFill>
                  <a:schemeClr val="bg1"/>
                </a:solidFill>
              </a:rPr>
              <a:t>(</a:t>
            </a:r>
            <a:r>
              <a:rPr lang="en-US" sz="2000" dirty="0">
                <a:solidFill>
                  <a:schemeClr val="bg1"/>
                </a:solidFill>
                <a:latin typeface="Times" charset="0"/>
              </a:rPr>
              <a:t>Bitter Springs </a:t>
            </a:r>
            <a:r>
              <a:rPr lang="en-US" sz="2000" dirty="0" err="1">
                <a:solidFill>
                  <a:schemeClr val="bg1"/>
                </a:solidFill>
                <a:latin typeface="Times" charset="0"/>
              </a:rPr>
              <a:t>Chert</a:t>
            </a:r>
            <a:r>
              <a:rPr lang="en-US" sz="2000" dirty="0">
                <a:solidFill>
                  <a:schemeClr val="bg1"/>
                </a:solidFill>
                <a:latin typeface="Times" charset="0"/>
              </a:rPr>
              <a:t>, Australia)</a:t>
            </a:r>
            <a:endParaRPr lang="en-US" dirty="0">
              <a:solidFill>
                <a:schemeClr val="bg1"/>
              </a:solidFill>
              <a:latin typeface="Times" charset="0"/>
            </a:endParaRPr>
          </a:p>
        </p:txBody>
      </p:sp>
      <p:sp>
        <p:nvSpPr>
          <p:cNvPr id="39941" name="Text Box 5"/>
          <p:cNvSpPr txBox="1">
            <a:spLocks noChangeArrowheads="1"/>
          </p:cNvSpPr>
          <p:nvPr/>
        </p:nvSpPr>
        <p:spPr bwMode="auto">
          <a:xfrm>
            <a:off x="914400" y="5791200"/>
            <a:ext cx="7696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a:solidFill>
                  <a:srgbClr val="FFCC00"/>
                </a:solidFill>
              </a:rPr>
              <a:t>Cyanobacteria: </a:t>
            </a:r>
            <a:r>
              <a:rPr lang="en-US" sz="2500">
                <a:solidFill>
                  <a:srgbClr val="FFCC00"/>
                </a:solidFill>
                <a:latin typeface="Times" charset="0"/>
              </a:rPr>
              <a:t>aquatic, photosynthetic bacteria</a:t>
            </a:r>
            <a:endParaRPr lang="en-US" sz="2500">
              <a:solidFill>
                <a:srgbClr val="000000"/>
              </a:solidFill>
              <a:latin typeface="Times" charset="0"/>
            </a:endParaRPr>
          </a:p>
        </p:txBody>
      </p:sp>
      <p:sp>
        <p:nvSpPr>
          <p:cNvPr id="39942" name="Text Box 6"/>
          <p:cNvSpPr txBox="1">
            <a:spLocks noChangeArrowheads="1"/>
          </p:cNvSpPr>
          <p:nvPr/>
        </p:nvSpPr>
        <p:spPr bwMode="auto">
          <a:xfrm>
            <a:off x="6096000" y="2438400"/>
            <a:ext cx="2667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rgbClr val="FF0000"/>
                </a:solidFill>
                <a:latin typeface="Times" charset="0"/>
              </a:rPr>
              <a:t>Chemical fossils</a:t>
            </a:r>
            <a:r>
              <a:rPr lang="en-US" sz="2500">
                <a:solidFill>
                  <a:srgbClr val="FF0000"/>
                </a:solidFill>
                <a:latin typeface="Times" charset="0"/>
              </a:rPr>
              <a:t> </a:t>
            </a:r>
            <a:r>
              <a:rPr lang="en-US">
                <a:solidFill>
                  <a:srgbClr val="FFCC00"/>
                </a:solidFill>
                <a:latin typeface="Times" charset="0"/>
              </a:rPr>
              <a:t>contain molecules of biological origin</a:t>
            </a:r>
            <a:endParaRPr lang="en-US" sz="2500">
              <a:solidFill>
                <a:srgbClr val="000000"/>
              </a:solidFill>
              <a:latin typeface="Times" charset="0"/>
            </a:endParaRPr>
          </a:p>
        </p:txBody>
      </p:sp>
    </p:spTree>
    <p:extLst>
      <p:ext uri="{BB962C8B-B14F-4D97-AF65-F5344CB8AC3E}">
        <p14:creationId xmlns:p14="http://schemas.microsoft.com/office/powerpoint/2010/main" val="19312786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34559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987" name="Text Box 1027"/>
          <p:cNvSpPr txBox="1">
            <a:spLocks noChangeArrowheads="1"/>
          </p:cNvSpPr>
          <p:nvPr/>
        </p:nvSpPr>
        <p:spPr bwMode="auto">
          <a:xfrm>
            <a:off x="1371600" y="8382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chemeClr val="bg1"/>
                </a:solidFill>
              </a:rPr>
              <a:t>Microfossil from Gunflint </a:t>
            </a:r>
            <a:r>
              <a:rPr lang="en-US" dirty="0" err="1">
                <a:solidFill>
                  <a:schemeClr val="bg1"/>
                </a:solidFill>
              </a:rPr>
              <a:t>Chert</a:t>
            </a:r>
            <a:r>
              <a:rPr lang="en-US" dirty="0">
                <a:solidFill>
                  <a:schemeClr val="bg1"/>
                </a:solidFill>
              </a:rPr>
              <a:t>, Western Ontario </a:t>
            </a:r>
            <a:r>
              <a:rPr lang="en-US" sz="2000" dirty="0">
                <a:solidFill>
                  <a:schemeClr val="bg1"/>
                </a:solidFill>
              </a:rPr>
              <a:t>(north shore of Lake Superior</a:t>
            </a:r>
            <a:r>
              <a:rPr lang="en-US" sz="2000" dirty="0">
                <a:solidFill>
                  <a:schemeClr val="accent1"/>
                </a:solidFill>
              </a:rPr>
              <a:t>)</a:t>
            </a:r>
          </a:p>
        </p:txBody>
      </p:sp>
      <p:pic>
        <p:nvPicPr>
          <p:cNvPr id="41988"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989" name="Text Box 1029"/>
          <p:cNvSpPr txBox="1">
            <a:spLocks noChangeArrowheads="1"/>
          </p:cNvSpPr>
          <p:nvPr/>
        </p:nvSpPr>
        <p:spPr bwMode="auto">
          <a:xfrm>
            <a:off x="1219200" y="5257800"/>
            <a:ext cx="647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solidFill>
                  <a:srgbClr val="FFCC00"/>
                </a:solidFill>
              </a:rPr>
              <a:t>~1.9 </a:t>
            </a:r>
            <a:r>
              <a:rPr lang="en-US" sz="2200" dirty="0" err="1">
                <a:solidFill>
                  <a:srgbClr val="FFCC00"/>
                </a:solidFill>
              </a:rPr>
              <a:t>Gyrs</a:t>
            </a:r>
            <a:r>
              <a:rPr lang="en-US" sz="2200" dirty="0">
                <a:solidFill>
                  <a:srgbClr val="FFCC00"/>
                </a:solidFill>
              </a:rPr>
              <a:t> old.  The structure has many fine features indicative of cells.  When the visual evidence has this complexity, it is taken as definitive</a:t>
            </a:r>
            <a:endParaRPr lang="en-US" sz="2200" dirty="0"/>
          </a:p>
        </p:txBody>
      </p:sp>
    </p:spTree>
    <p:extLst>
      <p:ext uri="{BB962C8B-B14F-4D97-AF65-F5344CB8AC3E}">
        <p14:creationId xmlns:p14="http://schemas.microsoft.com/office/powerpoint/2010/main" val="15417735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6962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4035" name="Text Box 3"/>
          <p:cNvSpPr txBox="1">
            <a:spLocks noChangeArrowheads="1"/>
          </p:cNvSpPr>
          <p:nvPr/>
        </p:nvSpPr>
        <p:spPr bwMode="auto">
          <a:xfrm>
            <a:off x="914400" y="1524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500">
                <a:solidFill>
                  <a:schemeClr val="accent1"/>
                </a:solidFill>
                <a:latin typeface="Times" charset="0"/>
              </a:rPr>
              <a:t>Oldest </a:t>
            </a:r>
            <a:r>
              <a:rPr lang="en-US" sz="2800" b="1">
                <a:solidFill>
                  <a:srgbClr val="FF0000"/>
                </a:solidFill>
                <a:latin typeface="Times" charset="0"/>
              </a:rPr>
              <a:t>morphological fossils</a:t>
            </a:r>
            <a:r>
              <a:rPr lang="en-US" sz="2500">
                <a:solidFill>
                  <a:schemeClr val="accent1"/>
                </a:solidFill>
                <a:latin typeface="Times" charset="0"/>
              </a:rPr>
              <a:t> (or just plain rocks???)</a:t>
            </a:r>
            <a:endParaRPr lang="en-US" sz="2500">
              <a:solidFill>
                <a:srgbClr val="000000"/>
              </a:solidFill>
              <a:latin typeface="Times" charset="0"/>
            </a:endParaRPr>
          </a:p>
        </p:txBody>
      </p:sp>
      <p:sp>
        <p:nvSpPr>
          <p:cNvPr id="44036" name="TextBox 1"/>
          <p:cNvSpPr txBox="1">
            <a:spLocks noChangeArrowheads="1"/>
          </p:cNvSpPr>
          <p:nvPr/>
        </p:nvSpPr>
        <p:spPr bwMode="auto">
          <a:xfrm>
            <a:off x="1219200" y="60198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Morphological evidence only. No telltale cellular features.  No biomolecules</a:t>
            </a:r>
          </a:p>
        </p:txBody>
      </p:sp>
    </p:spTree>
    <p:extLst>
      <p:ext uri="{BB962C8B-B14F-4D97-AF65-F5344CB8AC3E}">
        <p14:creationId xmlns:p14="http://schemas.microsoft.com/office/powerpoint/2010/main" val="30638837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066800" y="228600"/>
            <a:ext cx="68754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cs typeface="ＭＳ Ｐゴシック"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charset="0"/>
                <a:ea typeface="ＭＳ Ｐゴシック" charset="0"/>
              </a:defRPr>
            </a:lvl9pPr>
          </a:lstStyle>
          <a:p>
            <a:pPr>
              <a:buClr>
                <a:srgbClr val="000000"/>
              </a:buClr>
              <a:buSzPct val="38000"/>
              <a:buFont typeface="StarBats" charset="0"/>
              <a:buNone/>
            </a:pPr>
            <a:r>
              <a:rPr lang="en-GB" sz="2500" b="1">
                <a:solidFill>
                  <a:srgbClr val="FFFF00"/>
                </a:solidFill>
                <a:latin typeface="Helvetica" charset="0"/>
              </a:rPr>
              <a:t>Other Morphological Evidence: Stromatolites</a:t>
            </a:r>
          </a:p>
          <a:p>
            <a:pPr>
              <a:buClr>
                <a:srgbClr val="000000"/>
              </a:buClr>
              <a:buSzPct val="38000"/>
              <a:buFont typeface="StarBats" charset="0"/>
              <a:buNone/>
            </a:pPr>
            <a:endParaRPr lang="en-GB" sz="2500" b="1">
              <a:solidFill>
                <a:srgbClr val="FFFF00"/>
              </a:solidFill>
              <a:latin typeface="Helvetica" charset="0"/>
            </a:endParaRPr>
          </a:p>
        </p:txBody>
      </p:sp>
      <p:sp>
        <p:nvSpPr>
          <p:cNvPr id="46083" name="Text Box 3"/>
          <p:cNvSpPr txBox="1">
            <a:spLocks noChangeArrowheads="1"/>
          </p:cNvSpPr>
          <p:nvPr/>
        </p:nvSpPr>
        <p:spPr bwMode="auto">
          <a:xfrm>
            <a:off x="225425" y="1600200"/>
            <a:ext cx="47577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cs typeface="ＭＳ Ｐゴシック" charset="0"/>
              </a:defRPr>
            </a:lvl1pPr>
            <a:lvl2pPr marL="742950" indent="-285750" defTabSz="828675">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2pPr>
            <a:lvl3pPr marL="1143000" indent="-228600" defTabSz="828675">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3pPr>
            <a:lvl4pPr marL="1600200" indent="-228600" defTabSz="828675">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4pPr>
            <a:lvl5pPr marL="2057400" indent="-228600" defTabSz="828675">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charset="0"/>
                <a:ea typeface="ＭＳ Ｐゴシック" charset="0"/>
              </a:defRPr>
            </a:lvl9pPr>
          </a:lstStyle>
          <a:p>
            <a:pPr>
              <a:buClr>
                <a:srgbClr val="000000"/>
              </a:buClr>
              <a:buSzPct val="38000"/>
              <a:buFont typeface="StarBats" charset="0"/>
              <a:buNone/>
            </a:pPr>
            <a:r>
              <a:rPr lang="en-GB" sz="2500" b="1">
                <a:solidFill>
                  <a:srgbClr val="FFFF00"/>
                </a:solidFill>
                <a:latin typeface="Helvetica" charset="0"/>
              </a:rPr>
              <a:t>Stromatolites are mounds of carbonate sediment trapped by microscopic algae.  They were very common in some PreCambrian settings, but became less common after the Ordovician.</a:t>
            </a:r>
          </a:p>
          <a:p>
            <a:pPr>
              <a:buClr>
                <a:srgbClr val="000000"/>
              </a:buClr>
              <a:buSzPct val="38000"/>
              <a:buFont typeface="StarBats" charset="0"/>
              <a:buNone/>
            </a:pPr>
            <a:endParaRPr lang="en-GB" sz="2500" b="1">
              <a:solidFill>
                <a:srgbClr val="FFFF00"/>
              </a:solidFill>
              <a:latin typeface="Helvetica" charset="0"/>
            </a:endParaRPr>
          </a:p>
          <a:p>
            <a:pPr>
              <a:buClr>
                <a:srgbClr val="000000"/>
              </a:buClr>
              <a:buSzPct val="38000"/>
              <a:buFont typeface="StarBats" charset="0"/>
              <a:buNone/>
            </a:pPr>
            <a:r>
              <a:rPr lang="en-GB" sz="2500" b="1">
                <a:solidFill>
                  <a:srgbClr val="FFFF00"/>
                </a:solidFill>
                <a:latin typeface="Helvetica" charset="0"/>
              </a:rPr>
              <a:t>Advent of burrowing and grazing invertebrates may have restricted stromatolites to marginal habitats,such as hypersaline environments.</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404938"/>
            <a:ext cx="39243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4078288"/>
            <a:ext cx="38274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8226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81000"/>
            <a:ext cx="7772400" cy="457200"/>
          </a:xfrm>
        </p:spPr>
        <p:txBody>
          <a:bodyPr>
            <a:normAutofit fontScale="90000"/>
          </a:bodyPr>
          <a:lstStyle/>
          <a:p>
            <a:pPr eaLnBrk="1" hangingPunct="1"/>
            <a:r>
              <a:rPr lang="en-US">
                <a:latin typeface="Arial" charset="0"/>
                <a:ea typeface="ＭＳ Ｐゴシック" charset="0"/>
                <a:cs typeface="ＭＳ Ｐゴシック" charset="0"/>
              </a:rPr>
              <a:t>Modern stromatolites</a:t>
            </a:r>
          </a:p>
        </p:txBody>
      </p:sp>
      <p:sp>
        <p:nvSpPr>
          <p:cNvPr id="48130" name="Rectangle 3"/>
          <p:cNvSpPr>
            <a:spLocks noGrp="1" noChangeArrowheads="1"/>
          </p:cNvSpPr>
          <p:nvPr>
            <p:ph type="body" idx="1"/>
          </p:nvPr>
        </p:nvSpPr>
        <p:spPr>
          <a:xfrm>
            <a:off x="609600" y="4572000"/>
            <a:ext cx="5029200" cy="1676400"/>
          </a:xfrm>
        </p:spPr>
        <p:txBody>
          <a:bodyPr/>
          <a:lstStyle/>
          <a:p>
            <a:pPr eaLnBrk="1" hangingPunct="1"/>
            <a:r>
              <a:rPr lang="en-US" dirty="0">
                <a:solidFill>
                  <a:schemeClr val="bg1"/>
                </a:solidFill>
                <a:latin typeface="Arial" charset="0"/>
                <a:ea typeface="ＭＳ Ｐゴシック" charset="0"/>
                <a:cs typeface="ＭＳ Ｐゴシック" charset="0"/>
              </a:rPr>
              <a:t>Shark Bay in western Australia is a modern </a:t>
            </a:r>
            <a:r>
              <a:rPr lang="en-US" dirty="0" err="1">
                <a:solidFill>
                  <a:schemeClr val="bg1"/>
                </a:solidFill>
                <a:latin typeface="Arial" charset="0"/>
                <a:ea typeface="ＭＳ Ｐゴシック" charset="0"/>
                <a:cs typeface="ＭＳ Ｐゴシック" charset="0"/>
              </a:rPr>
              <a:t>stromatolite</a:t>
            </a:r>
            <a:r>
              <a:rPr lang="en-US" dirty="0">
                <a:solidFill>
                  <a:schemeClr val="bg1"/>
                </a:solidFill>
                <a:latin typeface="Arial" charset="0"/>
                <a:ea typeface="ＭＳ Ｐゴシック" charset="0"/>
                <a:cs typeface="ＭＳ Ｐゴシック" charset="0"/>
              </a:rPr>
              <a:t> locality</a:t>
            </a:r>
          </a:p>
        </p:txBody>
      </p:sp>
      <p:pic>
        <p:nvPicPr>
          <p:cNvPr id="481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219200"/>
            <a:ext cx="28860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219200"/>
            <a:ext cx="59563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2355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ctrTitle"/>
          </p:nvPr>
        </p:nvSpPr>
        <p:spPr>
          <a:xfrm>
            <a:off x="609600" y="152400"/>
            <a:ext cx="7772400" cy="914400"/>
          </a:xfrm>
        </p:spPr>
        <p:txBody>
          <a:bodyPr/>
          <a:lstStyle/>
          <a:p>
            <a:pPr eaLnBrk="1" hangingPunct="1"/>
            <a:r>
              <a:rPr lang="en-US">
                <a:latin typeface="Arial" charset="0"/>
                <a:ea typeface="ＭＳ Ｐゴシック" charset="0"/>
                <a:cs typeface="ＭＳ Ｐゴシック" charset="0"/>
              </a:rPr>
              <a:t>Ancient Stromatolite?</a:t>
            </a:r>
          </a:p>
        </p:txBody>
      </p:sp>
      <p:sp>
        <p:nvSpPr>
          <p:cNvPr id="50178"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50179" name="Picture 4"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162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p:cNvSpPr txBox="1">
            <a:spLocks noChangeArrowheads="1"/>
          </p:cNvSpPr>
          <p:nvPr/>
        </p:nvSpPr>
        <p:spPr bwMode="auto">
          <a:xfrm>
            <a:off x="609600" y="58674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Features such as these are interpreted by some as ancient stromatolites as old as 3.5Ga.</a:t>
            </a:r>
          </a:p>
        </p:txBody>
      </p:sp>
    </p:spTree>
    <p:extLst>
      <p:ext uri="{BB962C8B-B14F-4D97-AF65-F5344CB8AC3E}">
        <p14:creationId xmlns:p14="http://schemas.microsoft.com/office/powerpoint/2010/main" val="13256084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63246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3"/>
          <p:cNvSpPr txBox="1">
            <a:spLocks noChangeArrowheads="1"/>
          </p:cNvSpPr>
          <p:nvPr/>
        </p:nvSpPr>
        <p:spPr bwMode="auto">
          <a:xfrm>
            <a:off x="1143000" y="223838"/>
            <a:ext cx="7172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latin typeface="Times" charset="0"/>
              </a:rPr>
              <a:t>But older micro-fossils are not so clear.  Was this alive??</a:t>
            </a:r>
          </a:p>
        </p:txBody>
      </p:sp>
      <p:sp>
        <p:nvSpPr>
          <p:cNvPr id="52227" name="TextBox 1"/>
          <p:cNvSpPr txBox="1">
            <a:spLocks noChangeArrowheads="1"/>
          </p:cNvSpPr>
          <p:nvPr/>
        </p:nvSpPr>
        <p:spPr bwMode="auto">
          <a:xfrm>
            <a:off x="914400" y="60198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rPr>
              <a:t>How do we pass beyond equivocal visual evidence? </a:t>
            </a:r>
          </a:p>
        </p:txBody>
      </p:sp>
    </p:spTree>
    <p:extLst>
      <p:ext uri="{BB962C8B-B14F-4D97-AF65-F5344CB8AC3E}">
        <p14:creationId xmlns:p14="http://schemas.microsoft.com/office/powerpoint/2010/main" val="12382160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1143000"/>
            <a:ext cx="81534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b="1" dirty="0">
                <a:solidFill>
                  <a:schemeClr val="accent1"/>
                </a:solidFill>
                <a:latin typeface="Times" charset="0"/>
              </a:rPr>
              <a:t>    </a:t>
            </a:r>
            <a:r>
              <a:rPr lang="en-US" sz="2700" b="1" dirty="0">
                <a:solidFill>
                  <a:srgbClr val="FFFFFF"/>
                </a:solidFill>
                <a:latin typeface="Times" charset="0"/>
              </a:rPr>
              <a:t>    Carbon isotopes as early evidence for life</a:t>
            </a:r>
            <a:endParaRPr lang="en-US" sz="2700" dirty="0">
              <a:solidFill>
                <a:srgbClr val="FFFFFF"/>
              </a:solidFill>
              <a:latin typeface="Times" charset="0"/>
            </a:endParaRPr>
          </a:p>
          <a:p>
            <a:pPr eaLnBrk="1" hangingPunct="1"/>
            <a:endParaRPr lang="en-US" sz="2200" dirty="0">
              <a:solidFill>
                <a:schemeClr val="accent1"/>
              </a:solidFill>
              <a:latin typeface="Times" charset="0"/>
            </a:endParaRPr>
          </a:p>
          <a:p>
            <a:pPr algn="ctr" eaLnBrk="1" hangingPunct="1"/>
            <a:r>
              <a:rPr lang="en-US" dirty="0">
                <a:solidFill>
                  <a:srgbClr val="FFCC00"/>
                </a:solidFill>
                <a:latin typeface="Times" charset="0"/>
              </a:rPr>
              <a:t>Photosynthetic organisms take CO</a:t>
            </a:r>
            <a:r>
              <a:rPr lang="en-US" baseline="-25000" dirty="0">
                <a:solidFill>
                  <a:srgbClr val="FFCC00"/>
                </a:solidFill>
                <a:latin typeface="Times" charset="0"/>
              </a:rPr>
              <a:t>2</a:t>
            </a:r>
            <a:r>
              <a:rPr lang="en-US" dirty="0">
                <a:solidFill>
                  <a:srgbClr val="FFCC00"/>
                </a:solidFill>
                <a:latin typeface="Times" charset="0"/>
              </a:rPr>
              <a:t> from the air and </a:t>
            </a:r>
            <a:r>
              <a:rPr lang="ja-JP" altLang="en-US" dirty="0">
                <a:solidFill>
                  <a:srgbClr val="FFCC00"/>
                </a:solidFill>
                <a:latin typeface="Times" charset="0"/>
              </a:rPr>
              <a:t>“</a:t>
            </a:r>
            <a:r>
              <a:rPr lang="en-US" altLang="ja-JP" dirty="0">
                <a:solidFill>
                  <a:srgbClr val="FFCC00"/>
                </a:solidFill>
                <a:latin typeface="Times" charset="0"/>
              </a:rPr>
              <a:t>fix</a:t>
            </a:r>
            <a:r>
              <a:rPr lang="ja-JP" altLang="en-US" dirty="0">
                <a:solidFill>
                  <a:srgbClr val="FFCC00"/>
                </a:solidFill>
                <a:latin typeface="Times" charset="0"/>
              </a:rPr>
              <a:t>”</a:t>
            </a:r>
            <a:r>
              <a:rPr lang="en-US" altLang="ja-JP" dirty="0">
                <a:solidFill>
                  <a:srgbClr val="FFCC00"/>
                </a:solidFill>
                <a:latin typeface="Times" charset="0"/>
              </a:rPr>
              <a:t> it into 	organic matter</a:t>
            </a:r>
          </a:p>
          <a:p>
            <a:pPr algn="ctr" eaLnBrk="1" hangingPunct="1"/>
            <a:endParaRPr lang="en-US" dirty="0">
              <a:solidFill>
                <a:srgbClr val="FFCC00"/>
              </a:solidFill>
              <a:latin typeface="Times" charset="0"/>
            </a:endParaRPr>
          </a:p>
          <a:p>
            <a:pPr algn="ctr" eaLnBrk="1" hangingPunct="1"/>
            <a:r>
              <a:rPr lang="en-US" dirty="0">
                <a:solidFill>
                  <a:srgbClr val="FFCC00"/>
                </a:solidFill>
                <a:latin typeface="Times" charset="0"/>
              </a:rPr>
              <a:t>The two stable carbon isotopes, </a:t>
            </a:r>
            <a:r>
              <a:rPr lang="en-US" baseline="30000" dirty="0">
                <a:solidFill>
                  <a:srgbClr val="FFCC00"/>
                </a:solidFill>
                <a:latin typeface="Times" charset="0"/>
              </a:rPr>
              <a:t>12</a:t>
            </a:r>
            <a:r>
              <a:rPr lang="en-US" dirty="0">
                <a:solidFill>
                  <a:srgbClr val="FFCC00"/>
                </a:solidFill>
                <a:latin typeface="Times" charset="0"/>
              </a:rPr>
              <a:t>C and </a:t>
            </a:r>
            <a:r>
              <a:rPr lang="en-US" baseline="30000" dirty="0">
                <a:solidFill>
                  <a:srgbClr val="FFCC00"/>
                </a:solidFill>
                <a:latin typeface="Times" charset="0"/>
              </a:rPr>
              <a:t>13</a:t>
            </a:r>
            <a:r>
              <a:rPr lang="en-US" dirty="0">
                <a:solidFill>
                  <a:srgbClr val="FFCC00"/>
                </a:solidFill>
                <a:latin typeface="Times" charset="0"/>
              </a:rPr>
              <a:t>C Isotopes are chemically almost identical, but living organisms distinguish between them on the basis of their mass difference</a:t>
            </a:r>
          </a:p>
          <a:p>
            <a:pPr algn="ctr" eaLnBrk="1" hangingPunct="1"/>
            <a:endParaRPr lang="en-US" dirty="0">
              <a:solidFill>
                <a:srgbClr val="FFCC00"/>
              </a:solidFill>
              <a:latin typeface="Times" charset="0"/>
            </a:endParaRPr>
          </a:p>
          <a:p>
            <a:pPr algn="ctr" eaLnBrk="1" hangingPunct="1"/>
            <a:r>
              <a:rPr lang="en-US" dirty="0">
                <a:solidFill>
                  <a:srgbClr val="FFCC00"/>
                </a:solidFill>
                <a:latin typeface="Times" charset="0"/>
              </a:rPr>
              <a:t>All biochemistry is picky about which carbon isotope it uses: </a:t>
            </a:r>
          </a:p>
          <a:p>
            <a:pPr algn="ctr" eaLnBrk="1" hangingPunct="1"/>
            <a:r>
              <a:rPr lang="en-US" baseline="30000" dirty="0">
                <a:solidFill>
                  <a:srgbClr val="FFCC00"/>
                </a:solidFill>
                <a:latin typeface="Times" charset="0"/>
              </a:rPr>
              <a:t>12</a:t>
            </a:r>
            <a:r>
              <a:rPr lang="en-US" dirty="0">
                <a:solidFill>
                  <a:srgbClr val="FFCC00"/>
                </a:solidFill>
                <a:latin typeface="Times" charset="0"/>
              </a:rPr>
              <a:t>C is preferred over </a:t>
            </a:r>
            <a:r>
              <a:rPr lang="en-US" baseline="30000" dirty="0">
                <a:solidFill>
                  <a:srgbClr val="FFCC00"/>
                </a:solidFill>
                <a:latin typeface="Times" charset="0"/>
              </a:rPr>
              <a:t>13</a:t>
            </a:r>
            <a:r>
              <a:rPr lang="en-US" dirty="0">
                <a:solidFill>
                  <a:srgbClr val="FFCC00"/>
                </a:solidFill>
                <a:latin typeface="Times" charset="0"/>
              </a:rPr>
              <a:t>C </a:t>
            </a:r>
            <a:r>
              <a:rPr lang="en-US" sz="2000" dirty="0">
                <a:solidFill>
                  <a:srgbClr val="FFCC00"/>
                </a:solidFill>
                <a:latin typeface="Times" charset="0"/>
              </a:rPr>
              <a:t>(biochemical reactions using lighter isotopes go faster…)</a:t>
            </a:r>
          </a:p>
        </p:txBody>
      </p:sp>
    </p:spTree>
    <p:extLst>
      <p:ext uri="{BB962C8B-B14F-4D97-AF65-F5344CB8AC3E}">
        <p14:creationId xmlns:p14="http://schemas.microsoft.com/office/powerpoint/2010/main" val="12732667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ctrTitle"/>
          </p:nvPr>
        </p:nvSpPr>
        <p:spPr>
          <a:xfrm>
            <a:off x="457200" y="457200"/>
            <a:ext cx="7924800" cy="1143000"/>
          </a:xfrm>
        </p:spPr>
        <p:txBody>
          <a:bodyPr>
            <a:normAutofit fontScale="90000"/>
          </a:bodyPr>
          <a:lstStyle/>
          <a:p>
            <a:pPr eaLnBrk="1" hangingPunct="1"/>
            <a:r>
              <a:rPr lang="en-US" sz="3600" b="1" dirty="0" smtClean="0">
                <a:solidFill>
                  <a:srgbClr val="FFFF00"/>
                </a:solidFill>
                <a:latin typeface="Arial" charset="0"/>
                <a:ea typeface="ＭＳ Ｐゴシック" charset="0"/>
                <a:cs typeface="ＭＳ Ｐゴシック" charset="0"/>
              </a:rPr>
              <a:t>The Modern Perspective on Life’s Origin</a:t>
            </a:r>
            <a:endParaRPr lang="en-US" sz="3600" b="1" dirty="0">
              <a:solidFill>
                <a:srgbClr val="FFFF00"/>
              </a:solidFill>
              <a:latin typeface="Arial" charset="0"/>
              <a:ea typeface="ＭＳ Ｐゴシック" charset="0"/>
              <a:cs typeface="ＭＳ Ｐゴシック" charset="0"/>
            </a:endParaRPr>
          </a:p>
        </p:txBody>
      </p:sp>
      <p:sp>
        <p:nvSpPr>
          <p:cNvPr id="66563" name="Rectangle 1027"/>
          <p:cNvSpPr>
            <a:spLocks noGrp="1" noChangeArrowheads="1"/>
          </p:cNvSpPr>
          <p:nvPr>
            <p:ph type="subTitle" idx="1"/>
          </p:nvPr>
        </p:nvSpPr>
        <p:spPr>
          <a:xfrm>
            <a:off x="914400" y="2362200"/>
            <a:ext cx="6858000" cy="3733800"/>
          </a:xfrm>
        </p:spPr>
        <p:txBody>
          <a:bodyPr>
            <a:normAutofit fontScale="85000" lnSpcReduction="10000"/>
          </a:bodyPr>
          <a:lstStyle/>
          <a:p>
            <a:pPr eaLnBrk="1" hangingPunct="1"/>
            <a:r>
              <a:rPr lang="en-US" dirty="0" smtClean="0">
                <a:solidFill>
                  <a:schemeClr val="bg1"/>
                </a:solidFill>
                <a:latin typeface="Arial" charset="0"/>
                <a:ea typeface="ＭＳ Ｐゴシック" charset="0"/>
                <a:cs typeface="ＭＳ Ｐゴシック" charset="0"/>
              </a:rPr>
              <a:t>The origin of life is a cosmic process, as an aspect of planetary functioning when the appropriate conditions are present.  Above all, the origin and function of life is a planetary process, not something isolated that occurs in a test tube.</a:t>
            </a:r>
          </a:p>
          <a:p>
            <a:pPr eaLnBrk="1" hangingPunct="1"/>
            <a:r>
              <a:rPr lang="en-US" dirty="0" smtClean="0">
                <a:solidFill>
                  <a:schemeClr val="bg1"/>
                </a:solidFill>
                <a:latin typeface="Arial" charset="0"/>
                <a:ea typeface="ＭＳ Ｐゴシック" charset="0"/>
                <a:cs typeface="ＭＳ Ｐゴシック" charset="0"/>
              </a:rPr>
              <a:t>So we can begin with some of the basic chemical aspects of life.  What is life made of?</a:t>
            </a:r>
          </a:p>
        </p:txBody>
      </p:sp>
    </p:spTree>
    <p:extLst>
      <p:ext uri="{BB962C8B-B14F-4D97-AF65-F5344CB8AC3E}">
        <p14:creationId xmlns:p14="http://schemas.microsoft.com/office/powerpoint/2010/main" val="11660955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533400"/>
            <a:ext cx="8610600" cy="47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b="1" dirty="0">
                <a:solidFill>
                  <a:srgbClr val="FFFFFF"/>
                </a:solidFill>
                <a:latin typeface="Times" charset="0"/>
              </a:rPr>
              <a:t>Carbon isotopes and the earliest evidence for life </a:t>
            </a:r>
            <a:endParaRPr lang="en-US" sz="2700" dirty="0">
              <a:solidFill>
                <a:srgbClr val="FFFFFF"/>
              </a:solidFill>
              <a:latin typeface="Times" charset="0"/>
            </a:endParaRPr>
          </a:p>
          <a:p>
            <a:pPr eaLnBrk="1" hangingPunct="1"/>
            <a:endParaRPr lang="en-US" sz="2200" dirty="0">
              <a:solidFill>
                <a:srgbClr val="FFCC00"/>
              </a:solidFill>
              <a:latin typeface="Times" charset="0"/>
            </a:endParaRPr>
          </a:p>
          <a:p>
            <a:pPr eaLnBrk="1" hangingPunct="1"/>
            <a:r>
              <a:rPr lang="en-US" sz="2200" dirty="0">
                <a:solidFill>
                  <a:srgbClr val="FFCC00"/>
                </a:solidFill>
                <a:latin typeface="Times" charset="0"/>
              </a:rPr>
              <a:t>Organic matter has a higher  </a:t>
            </a:r>
            <a:r>
              <a:rPr lang="en-US" sz="2200" baseline="30000" dirty="0">
                <a:solidFill>
                  <a:srgbClr val="FFCC00"/>
                </a:solidFill>
                <a:latin typeface="Times" charset="0"/>
              </a:rPr>
              <a:t>13</a:t>
            </a:r>
            <a:r>
              <a:rPr lang="en-US" sz="2200" dirty="0">
                <a:solidFill>
                  <a:srgbClr val="FFCC00"/>
                </a:solidFill>
                <a:latin typeface="Times" charset="0"/>
              </a:rPr>
              <a:t>C/</a:t>
            </a:r>
            <a:r>
              <a:rPr lang="en-US" sz="2200" baseline="30000" dirty="0">
                <a:solidFill>
                  <a:srgbClr val="FFCC00"/>
                </a:solidFill>
                <a:latin typeface="Times" charset="0"/>
              </a:rPr>
              <a:t>12</a:t>
            </a:r>
            <a:r>
              <a:rPr lang="en-US" sz="2200" dirty="0">
                <a:solidFill>
                  <a:srgbClr val="FFCC00"/>
                </a:solidFill>
                <a:latin typeface="Times" charset="0"/>
              </a:rPr>
              <a:t>C  than atmospheric CO</a:t>
            </a:r>
            <a:r>
              <a:rPr lang="en-US" sz="2200" baseline="-25000" dirty="0">
                <a:solidFill>
                  <a:srgbClr val="FFCC00"/>
                </a:solidFill>
                <a:latin typeface="Times" charset="0"/>
              </a:rPr>
              <a:t>2</a:t>
            </a:r>
            <a:endParaRPr lang="en-US" sz="2200" dirty="0">
              <a:solidFill>
                <a:srgbClr val="FFCC00"/>
              </a:solidFill>
              <a:latin typeface="Times" charset="0"/>
            </a:endParaRPr>
          </a:p>
          <a:p>
            <a:pPr eaLnBrk="1" hangingPunct="1"/>
            <a:endParaRPr lang="en-US" sz="2200" dirty="0">
              <a:solidFill>
                <a:srgbClr val="FFCC00"/>
              </a:solidFill>
              <a:latin typeface="Times" charset="0"/>
            </a:endParaRPr>
          </a:p>
          <a:p>
            <a:pPr eaLnBrk="1" hangingPunct="1"/>
            <a:r>
              <a:rPr lang="en-US" sz="2500" dirty="0">
                <a:solidFill>
                  <a:srgbClr val="FFCC00"/>
                </a:solidFill>
                <a:latin typeface="Times" charset="0"/>
              </a:rPr>
              <a:t>This </a:t>
            </a:r>
            <a:r>
              <a:rPr lang="ja-JP" altLang="en-US" sz="2500" dirty="0">
                <a:solidFill>
                  <a:srgbClr val="FFCC00"/>
                </a:solidFill>
                <a:latin typeface="Times" charset="0"/>
              </a:rPr>
              <a:t>‘</a:t>
            </a:r>
            <a:r>
              <a:rPr lang="en-US" altLang="ja-JP" sz="2500" dirty="0">
                <a:solidFill>
                  <a:srgbClr val="FFCC00"/>
                </a:solidFill>
                <a:latin typeface="Times" charset="0"/>
              </a:rPr>
              <a:t>imprint</a:t>
            </a:r>
            <a:r>
              <a:rPr lang="ja-JP" altLang="en-US" sz="2500" dirty="0">
                <a:solidFill>
                  <a:srgbClr val="FFCC00"/>
                </a:solidFill>
                <a:latin typeface="Times" charset="0"/>
              </a:rPr>
              <a:t>’</a:t>
            </a:r>
            <a:r>
              <a:rPr lang="en-US" altLang="ja-JP" sz="2500" dirty="0">
                <a:solidFill>
                  <a:srgbClr val="FFCC00"/>
                </a:solidFill>
                <a:latin typeface="Times" charset="0"/>
              </a:rPr>
              <a:t> can be left in rocks: </a:t>
            </a:r>
          </a:p>
          <a:p>
            <a:pPr eaLnBrk="1" hangingPunct="1"/>
            <a:endParaRPr lang="en-US" sz="2500" dirty="0">
              <a:solidFill>
                <a:srgbClr val="FFCC00"/>
              </a:solidFill>
              <a:latin typeface="Times" charset="0"/>
            </a:endParaRPr>
          </a:p>
          <a:p>
            <a:pPr eaLnBrk="1" hangingPunct="1"/>
            <a:r>
              <a:rPr lang="en-US" sz="2200" dirty="0">
                <a:solidFill>
                  <a:srgbClr val="FFCC00"/>
                </a:solidFill>
                <a:latin typeface="Times" charset="0"/>
              </a:rPr>
              <a:t>The 3.8-Gyr-old sediments in Greenland have an lower ratio of </a:t>
            </a:r>
            <a:r>
              <a:rPr lang="en-US" sz="2200" baseline="30000" dirty="0">
                <a:solidFill>
                  <a:srgbClr val="FFCC00"/>
                </a:solidFill>
                <a:latin typeface="Times" charset="0"/>
              </a:rPr>
              <a:t>13</a:t>
            </a:r>
            <a:r>
              <a:rPr lang="en-US" sz="2200" dirty="0">
                <a:solidFill>
                  <a:srgbClr val="FFCC00"/>
                </a:solidFill>
                <a:latin typeface="Times" charset="0"/>
              </a:rPr>
              <a:t>C/</a:t>
            </a:r>
            <a:r>
              <a:rPr lang="en-US" sz="2200" baseline="30000" dirty="0">
                <a:solidFill>
                  <a:srgbClr val="FFCC00"/>
                </a:solidFill>
                <a:latin typeface="Times" charset="0"/>
              </a:rPr>
              <a:t>12</a:t>
            </a:r>
            <a:r>
              <a:rPr lang="en-US" sz="2200" dirty="0">
                <a:solidFill>
                  <a:srgbClr val="FFCC00"/>
                </a:solidFill>
                <a:latin typeface="Times" charset="0"/>
              </a:rPr>
              <a:t>C --- the carbon is </a:t>
            </a:r>
            <a:r>
              <a:rPr lang="ja-JP" altLang="en-US" sz="2200" dirty="0">
                <a:solidFill>
                  <a:srgbClr val="FFCC00"/>
                </a:solidFill>
                <a:latin typeface="Times" charset="0"/>
              </a:rPr>
              <a:t>“</a:t>
            </a:r>
            <a:r>
              <a:rPr lang="en-US" altLang="ja-JP" sz="2200" dirty="0">
                <a:solidFill>
                  <a:srgbClr val="FFCC00"/>
                </a:solidFill>
                <a:latin typeface="Times" charset="0"/>
              </a:rPr>
              <a:t>light</a:t>
            </a:r>
            <a:r>
              <a:rPr lang="ja-JP" altLang="en-US" sz="2200" dirty="0">
                <a:solidFill>
                  <a:srgbClr val="FFCC00"/>
                </a:solidFill>
                <a:latin typeface="Times" charset="0"/>
              </a:rPr>
              <a:t>”</a:t>
            </a:r>
            <a:r>
              <a:rPr lang="en-US" altLang="ja-JP" sz="2200" dirty="0">
                <a:solidFill>
                  <a:srgbClr val="FFCC00"/>
                </a:solidFill>
                <a:latin typeface="Times" charset="0"/>
              </a:rPr>
              <a:t> </a:t>
            </a:r>
          </a:p>
          <a:p>
            <a:pPr eaLnBrk="1" hangingPunct="1"/>
            <a:endParaRPr lang="en-US" dirty="0">
              <a:solidFill>
                <a:srgbClr val="FFCC00"/>
              </a:solidFill>
              <a:latin typeface="Times" charset="0"/>
            </a:endParaRPr>
          </a:p>
          <a:p>
            <a:pPr eaLnBrk="1" hangingPunct="1"/>
            <a:r>
              <a:rPr lang="en-US" dirty="0">
                <a:solidFill>
                  <a:srgbClr val="FFCC00"/>
                </a:solidFill>
                <a:latin typeface="Times" charset="0"/>
              </a:rPr>
              <a:t>Does this mean there was life 3.8 billion years ago?  Maybe.  These rocks have a long history, and there has been life on the surface for most of it.</a:t>
            </a:r>
          </a:p>
          <a:p>
            <a:pPr eaLnBrk="1" hangingPunct="1"/>
            <a:endParaRPr lang="en-US" sz="2200" dirty="0">
              <a:solidFill>
                <a:srgbClr val="FFCC00"/>
              </a:solidFill>
              <a:latin typeface="Times" charset="0"/>
            </a:endParaRPr>
          </a:p>
        </p:txBody>
      </p:sp>
    </p:spTree>
    <p:extLst>
      <p:ext uri="{BB962C8B-B14F-4D97-AF65-F5344CB8AC3E}">
        <p14:creationId xmlns:p14="http://schemas.microsoft.com/office/powerpoint/2010/main" val="14126229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685800"/>
            <a:ext cx="8610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b="1" dirty="0">
                <a:solidFill>
                  <a:srgbClr val="FFFFFF"/>
                </a:solidFill>
                <a:latin typeface="Times" charset="0"/>
              </a:rPr>
              <a:t>“Biomarkers” are resistant organic molecules that are also measured to look for evidence of life.</a:t>
            </a:r>
            <a:endParaRPr lang="en-US" sz="2700" dirty="0">
              <a:solidFill>
                <a:srgbClr val="FFFFFF"/>
              </a:solidFill>
              <a:latin typeface="Times" charset="0"/>
            </a:endParaRPr>
          </a:p>
          <a:p>
            <a:pPr eaLnBrk="1" hangingPunct="1"/>
            <a:endParaRPr lang="en-US" sz="2200" dirty="0">
              <a:solidFill>
                <a:srgbClr val="FFCC00"/>
              </a:solidFill>
              <a:latin typeface="Times" charset="0"/>
            </a:endParaRPr>
          </a:p>
          <a:p>
            <a:pPr eaLnBrk="1" hangingPunct="1"/>
            <a:r>
              <a:rPr lang="en-US" dirty="0">
                <a:solidFill>
                  <a:srgbClr val="FFCC00"/>
                </a:solidFill>
                <a:latin typeface="Times" charset="0"/>
              </a:rPr>
              <a:t>Biomarkers were found in rocks as old as 3.5Ga. Does this mean there was life 3.8 billion years ago?  No. These rocks have a long history, and there has been life on the surface for most of it. Subsequent work showed that the biomarkers resulted from later movement of organic molecule bearing fluids.</a:t>
            </a:r>
          </a:p>
          <a:p>
            <a:pPr eaLnBrk="1" hangingPunct="1"/>
            <a:endParaRPr lang="en-US" dirty="0">
              <a:solidFill>
                <a:srgbClr val="FFCC00"/>
              </a:solidFill>
              <a:latin typeface="Times" charset="0"/>
            </a:endParaRPr>
          </a:p>
          <a:p>
            <a:pPr eaLnBrk="1" hangingPunct="1"/>
            <a:r>
              <a:rPr lang="en-US" dirty="0">
                <a:solidFill>
                  <a:srgbClr val="FFCC00"/>
                </a:solidFill>
                <a:latin typeface="Times" charset="0"/>
              </a:rPr>
              <a:t>But biomarkers are still being actively explored to see what evidence they might provide.</a:t>
            </a:r>
          </a:p>
          <a:p>
            <a:pPr eaLnBrk="1" hangingPunct="1"/>
            <a:endParaRPr lang="en-US" sz="2200" dirty="0">
              <a:solidFill>
                <a:srgbClr val="FFCC00"/>
              </a:solidFill>
              <a:latin typeface="Times" charset="0"/>
            </a:endParaRPr>
          </a:p>
        </p:txBody>
      </p:sp>
    </p:spTree>
    <p:extLst>
      <p:ext uri="{BB962C8B-B14F-4D97-AF65-F5344CB8AC3E}">
        <p14:creationId xmlns:p14="http://schemas.microsoft.com/office/powerpoint/2010/main" val="18421190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152400"/>
            <a:ext cx="7772400" cy="1143000"/>
          </a:xfrm>
        </p:spPr>
        <p:txBody>
          <a:bodyPr/>
          <a:lstStyle/>
          <a:p>
            <a:pPr eaLnBrk="1" hangingPunct="1"/>
            <a:r>
              <a:rPr lang="en-US" b="1" dirty="0">
                <a:solidFill>
                  <a:schemeClr val="bg1"/>
                </a:solidFill>
                <a:latin typeface="Arial" charset="0"/>
                <a:ea typeface="ＭＳ Ｐゴシック" charset="0"/>
                <a:cs typeface="ＭＳ Ｐゴシック" charset="0"/>
              </a:rPr>
              <a:t>What is life made of?</a:t>
            </a:r>
          </a:p>
        </p:txBody>
      </p:sp>
      <p:sp>
        <p:nvSpPr>
          <p:cNvPr id="19458" name="Rectangle 3"/>
          <p:cNvSpPr>
            <a:spLocks noGrp="1" noChangeArrowheads="1"/>
          </p:cNvSpPr>
          <p:nvPr>
            <p:ph type="body" idx="1"/>
          </p:nvPr>
        </p:nvSpPr>
        <p:spPr>
          <a:xfrm>
            <a:off x="457200" y="5753911"/>
            <a:ext cx="8229600" cy="867021"/>
          </a:xfrm>
        </p:spPr>
        <p:txBody>
          <a:bodyPr>
            <a:normAutofit/>
          </a:bodyPr>
          <a:lstStyle/>
          <a:p>
            <a:pPr eaLnBrk="1" hangingPunct="1"/>
            <a:endParaRPr lang="en-US" dirty="0">
              <a:latin typeface="Arial" charset="0"/>
              <a:ea typeface="ＭＳ Ｐゴシック" charset="0"/>
              <a:cs typeface="ＭＳ Ｐゴシック" charset="0"/>
            </a:endParaRPr>
          </a:p>
        </p:txBody>
      </p:sp>
      <p:pic>
        <p:nvPicPr>
          <p:cNvPr id="1945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388" t="12774" r="16489" b="19214"/>
          <a:stretch/>
        </p:blipFill>
        <p:spPr bwMode="auto">
          <a:xfrm>
            <a:off x="948257" y="1295399"/>
            <a:ext cx="7213600" cy="539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37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Clang_1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928"/>
            <a:ext cx="5384800" cy="536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p:cNvSpPr txBox="1">
            <a:spLocks noChangeArrowheads="1"/>
          </p:cNvSpPr>
          <p:nvPr/>
        </p:nvSpPr>
        <p:spPr bwMode="auto">
          <a:xfrm>
            <a:off x="1676400" y="381000"/>
            <a:ext cx="655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chemeClr val="bg1"/>
                </a:solidFill>
              </a:rPr>
              <a:t>Like planets, life reflects the basic chemical composition of the solar system</a:t>
            </a:r>
          </a:p>
        </p:txBody>
      </p:sp>
    </p:spTree>
    <p:extLst>
      <p:ext uri="{BB962C8B-B14F-4D97-AF65-F5344CB8AC3E}">
        <p14:creationId xmlns:p14="http://schemas.microsoft.com/office/powerpoint/2010/main" val="1374378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838200" y="685800"/>
            <a:ext cx="7772400" cy="1143000"/>
          </a:xfrm>
        </p:spPr>
        <p:txBody>
          <a:bodyPr>
            <a:normAutofit/>
          </a:bodyPr>
          <a:lstStyle/>
          <a:p>
            <a:pPr eaLnBrk="1" hangingPunct="1"/>
            <a:r>
              <a:rPr lang="en-US" u="sng" dirty="0" smtClean="0">
                <a:solidFill>
                  <a:schemeClr val="bg1"/>
                </a:solidFill>
                <a:latin typeface="Arial" charset="0"/>
                <a:ea typeface="ＭＳ Ｐゴシック" charset="0"/>
                <a:cs typeface="ＭＳ Ｐゴシック" charset="0"/>
              </a:rPr>
              <a:t>Water is central</a:t>
            </a:r>
            <a:endParaRPr lang="en-US" dirty="0">
              <a:solidFill>
                <a:schemeClr val="bg1"/>
              </a:solidFill>
              <a:latin typeface="Arial" charset="0"/>
              <a:ea typeface="ＭＳ Ｐゴシック" charset="0"/>
              <a:cs typeface="ＭＳ Ｐゴシック" charset="0"/>
            </a:endParaRPr>
          </a:p>
        </p:txBody>
      </p:sp>
      <p:sp>
        <p:nvSpPr>
          <p:cNvPr id="29698" name="Rectangle 3"/>
          <p:cNvSpPr>
            <a:spLocks noChangeArrowheads="1"/>
          </p:cNvSpPr>
          <p:nvPr/>
        </p:nvSpPr>
        <p:spPr bwMode="auto">
          <a:xfrm>
            <a:off x="626533" y="2143125"/>
            <a:ext cx="7933267"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1" hangingPunct="1">
              <a:spcBef>
                <a:spcPct val="20000"/>
              </a:spcBef>
              <a:buFont typeface="Wingdings" charset="2"/>
              <a:buChar char="u"/>
            </a:pPr>
            <a:r>
              <a:rPr lang="en-GB" sz="3200" b="1" dirty="0">
                <a:solidFill>
                  <a:schemeClr val="bg1"/>
                </a:solidFill>
              </a:rPr>
              <a:t>Life on earth evolved in </a:t>
            </a:r>
            <a:r>
              <a:rPr lang="en-GB" sz="3200" b="1" dirty="0" err="1">
                <a:solidFill>
                  <a:schemeClr val="bg1"/>
                </a:solidFill>
              </a:rPr>
              <a:t>water,and</a:t>
            </a:r>
            <a:r>
              <a:rPr lang="en-GB" sz="3200" b="1" dirty="0">
                <a:solidFill>
                  <a:schemeClr val="bg1"/>
                </a:solidFill>
              </a:rPr>
              <a:t> all life still depends on water. </a:t>
            </a:r>
          </a:p>
          <a:p>
            <a:pPr marL="457200" indent="-457200" eaLnBrk="1" hangingPunct="1">
              <a:spcBef>
                <a:spcPct val="20000"/>
              </a:spcBef>
              <a:buFont typeface="Wingdings" charset="2"/>
              <a:buChar char="u"/>
            </a:pPr>
            <a:r>
              <a:rPr lang="en-GB" sz="3200" b="1" dirty="0">
                <a:solidFill>
                  <a:schemeClr val="bg1"/>
                </a:solidFill>
              </a:rPr>
              <a:t>At least 80% of the mass of living organisms is water and almost all </a:t>
            </a:r>
            <a:r>
              <a:rPr lang="en-GB" sz="3200" b="1" dirty="0" smtClean="0">
                <a:solidFill>
                  <a:schemeClr val="bg1"/>
                </a:solidFill>
              </a:rPr>
              <a:t>chemical </a:t>
            </a:r>
            <a:r>
              <a:rPr lang="en-GB" sz="3200" b="1" dirty="0">
                <a:solidFill>
                  <a:schemeClr val="bg1"/>
                </a:solidFill>
              </a:rPr>
              <a:t>reactions of life take place in aqueous solution.</a:t>
            </a:r>
            <a:endParaRPr lang="en-US" sz="3200" b="1" dirty="0">
              <a:solidFill>
                <a:schemeClr val="bg1"/>
              </a:solidFill>
            </a:endParaRPr>
          </a:p>
        </p:txBody>
      </p:sp>
    </p:spTree>
    <p:extLst>
      <p:ext uri="{BB962C8B-B14F-4D97-AF65-F5344CB8AC3E}">
        <p14:creationId xmlns:p14="http://schemas.microsoft.com/office/powerpoint/2010/main" val="2332501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dirty="0" smtClean="0">
                <a:solidFill>
                  <a:schemeClr val="bg1"/>
                </a:solidFill>
                <a:latin typeface="Arial" charset="0"/>
                <a:ea typeface="ＭＳ Ｐゴシック" charset="0"/>
                <a:cs typeface="ＭＳ Ｐゴシック" charset="0"/>
              </a:rPr>
              <a:t/>
            </a:r>
            <a:br>
              <a:rPr lang="en-US" dirty="0" smtClean="0">
                <a:solidFill>
                  <a:schemeClr val="bg1"/>
                </a:solidFill>
                <a:latin typeface="Arial" charset="0"/>
                <a:ea typeface="ＭＳ Ｐゴシック" charset="0"/>
                <a:cs typeface="ＭＳ Ｐゴシック" charset="0"/>
              </a:rPr>
            </a:br>
            <a:endParaRPr lang="en-US" dirty="0">
              <a:solidFill>
                <a:schemeClr val="bg1"/>
              </a:solidFill>
              <a:latin typeface="Arial" charset="0"/>
              <a:ea typeface="ＭＳ Ｐゴシック" charset="0"/>
              <a:cs typeface="ＭＳ Ｐゴシック" charset="0"/>
            </a:endParaRPr>
          </a:p>
        </p:txBody>
      </p:sp>
      <p:sp>
        <p:nvSpPr>
          <p:cNvPr id="31747"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770466"/>
            <a:ext cx="6718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1690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1512</Words>
  <Application>Microsoft Macintosh PowerPoint</Application>
  <PresentationFormat>On-screen Show (4:3)</PresentationFormat>
  <Paragraphs>156</Paragraphs>
  <Slides>51</Slides>
  <Notes>40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Life began at some point in Earth’s history– but how?</vt:lpstr>
      <vt:lpstr>PowerPoint Presentation</vt:lpstr>
      <vt:lpstr>PowerPoint Presentation</vt:lpstr>
      <vt:lpstr>The Modern Perspective on Life’s Origin</vt:lpstr>
      <vt:lpstr>What is life made of?</vt:lpstr>
      <vt:lpstr>PowerPoint Presentation</vt:lpstr>
      <vt:lpstr>Water is central</vt:lpstr>
      <vt:lpstr> </vt:lpstr>
      <vt:lpstr>PowerPoint Presentation</vt:lpstr>
      <vt:lpstr>Life is based on carbon– why?</vt:lpstr>
      <vt:lpstr>Advantages of Carbon</vt:lpstr>
      <vt:lpstr>Advantages of Carbon</vt:lpstr>
      <vt:lpstr>Simplest Organic Molecules</vt:lpstr>
      <vt:lpstr>PowerPoint Presentation</vt:lpstr>
      <vt:lpstr>PowerPoint Presentation</vt:lpstr>
      <vt:lpstr>Four Main Types of Organic Molecules Involved in Life</vt:lpstr>
      <vt:lpstr>Four Types of Organic Molecules</vt:lpstr>
      <vt:lpstr>What is the evidence that life has a common origin?</vt:lpstr>
      <vt:lpstr>Life is cellular</vt:lpstr>
      <vt:lpstr>PowerPoint Presentation</vt:lpstr>
      <vt:lpstr>All of life uses common energy pathways</vt:lpstr>
      <vt:lpstr>PowerPoint Presentation</vt:lpstr>
      <vt:lpstr>Of the ~ 500 known amino acids, only 20 are used to make proteins in living organisms, and all organisms use the same 20.</vt:lpstr>
      <vt:lpstr>PowerPoint Presentation</vt:lpstr>
      <vt:lpstr>PowerPoint Presentation</vt:lpstr>
      <vt:lpstr>PowerPoint Presentation</vt:lpstr>
      <vt:lpstr>PowerPoint Presentation</vt:lpstr>
      <vt:lpstr>To track the origin of life we need to work backwards to the most ancient and simple organisms</vt:lpstr>
      <vt:lpstr>No multicellular life before about 650Ma</vt:lpstr>
      <vt:lpstr>PowerPoint Presentation</vt:lpstr>
      <vt:lpstr>PowerPoint Presentation</vt:lpstr>
      <vt:lpstr>PowerPoint Presentation</vt:lpstr>
      <vt:lpstr>PowerPoint Presentation</vt:lpstr>
      <vt:lpstr>PowerPoint Presentation</vt:lpstr>
      <vt:lpstr>Life evolved from an ancient common ancestor.   When did this ancestor come into being, and by what processes?</vt:lpstr>
      <vt:lpstr>PowerPoint Presentation</vt:lpstr>
      <vt:lpstr>Locations of Archean rock terrains</vt:lpstr>
      <vt:lpstr>PowerPoint Presentation</vt:lpstr>
      <vt:lpstr>It is a striking fact that many Archean rocks are sediments of deep water origin.   Cherts are fine-grained quartz sediments that have been precipitated from water.  </vt:lpstr>
      <vt:lpstr>Water was early, how about life?</vt:lpstr>
      <vt:lpstr>PowerPoint Presentation</vt:lpstr>
      <vt:lpstr>PowerPoint Presentation</vt:lpstr>
      <vt:lpstr>PowerPoint Presentation</vt:lpstr>
      <vt:lpstr>PowerPoint Presentation</vt:lpstr>
      <vt:lpstr>Modern stromatolites</vt:lpstr>
      <vt:lpstr>Ancient Stromatolite?</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Langmuir</dc:creator>
  <cp:lastModifiedBy>Charles Langmuir</cp:lastModifiedBy>
  <cp:revision>27</cp:revision>
  <dcterms:created xsi:type="dcterms:W3CDTF">2013-02-15T14:00:42Z</dcterms:created>
  <dcterms:modified xsi:type="dcterms:W3CDTF">2013-05-04T04:13:18Z</dcterms:modified>
</cp:coreProperties>
</file>