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audio1.bin" ContentType="audio/unknown"/>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80" r:id="rId2"/>
    <p:sldId id="329" r:id="rId3"/>
    <p:sldId id="330" r:id="rId4"/>
    <p:sldId id="256" r:id="rId5"/>
    <p:sldId id="276" r:id="rId6"/>
    <p:sldId id="261" r:id="rId7"/>
    <p:sldId id="277" r:id="rId8"/>
    <p:sldId id="278" r:id="rId9"/>
    <p:sldId id="331" r:id="rId10"/>
    <p:sldId id="332" r:id="rId11"/>
    <p:sldId id="333" r:id="rId12"/>
    <p:sldId id="358" r:id="rId13"/>
    <p:sldId id="334" r:id="rId14"/>
    <p:sldId id="335" r:id="rId15"/>
    <p:sldId id="336" r:id="rId16"/>
    <p:sldId id="337" r:id="rId17"/>
    <p:sldId id="338" r:id="rId18"/>
    <p:sldId id="339" r:id="rId19"/>
    <p:sldId id="342" r:id="rId20"/>
    <p:sldId id="341" r:id="rId21"/>
    <p:sldId id="343" r:id="rId22"/>
    <p:sldId id="344" r:id="rId23"/>
    <p:sldId id="340" r:id="rId24"/>
    <p:sldId id="345" r:id="rId25"/>
    <p:sldId id="346" r:id="rId26"/>
    <p:sldId id="347" r:id="rId27"/>
    <p:sldId id="348" r:id="rId28"/>
    <p:sldId id="349" r:id="rId29"/>
    <p:sldId id="350" r:id="rId30"/>
    <p:sldId id="351" r:id="rId31"/>
    <p:sldId id="352" r:id="rId32"/>
    <p:sldId id="353" r:id="rId33"/>
    <p:sldId id="354" r:id="rId34"/>
    <p:sldId id="356" r:id="rId35"/>
    <p:sldId id="35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9" autoAdjust="0"/>
    <p:restoredTop sz="94737" autoAdjust="0"/>
  </p:normalViewPr>
  <p:slideViewPr>
    <p:cSldViewPr snapToGrid="0" snapToObjects="1">
      <p:cViewPr>
        <p:scale>
          <a:sx n="100" d="100"/>
          <a:sy n="100" d="100"/>
        </p:scale>
        <p:origin x="368" y="2472"/>
      </p:cViewPr>
      <p:guideLst>
        <p:guide orient="horz" pos="2160"/>
        <p:guide pos="2880"/>
      </p:guideLst>
    </p:cSldViewPr>
  </p:slideViewPr>
  <p:outlineViewPr>
    <p:cViewPr>
      <p:scale>
        <a:sx n="33" d="100"/>
        <a:sy n="33" d="100"/>
      </p:scale>
      <p:origin x="0" y="29776"/>
    </p:cViewPr>
  </p:outlineViewPr>
  <p:notesTextViewPr>
    <p:cViewPr>
      <p:scale>
        <a:sx n="100" d="100"/>
        <a:sy n="100" d="100"/>
      </p:scale>
      <p:origin x="0" y="0"/>
    </p:cViewPr>
  </p:notesTextViewPr>
  <p:sorterViewPr>
    <p:cViewPr>
      <p:scale>
        <a:sx n="100" d="100"/>
        <a:sy n="100" d="100"/>
      </p:scale>
      <p:origin x="0" y="105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4158A-7B90-C84B-B675-70C58FE97537}" type="datetimeFigureOut">
              <a:rPr lang="en-US" smtClean="0"/>
              <a:t>5/4/13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E9D6D-F707-5143-951E-057C14A13393}" type="slidenum">
              <a:rPr lang="en-US" smtClean="0"/>
              <a:t>‹#›</a:t>
            </a:fld>
            <a:endParaRPr lang="en-US"/>
          </a:p>
        </p:txBody>
      </p:sp>
    </p:spTree>
    <p:extLst>
      <p:ext uri="{BB962C8B-B14F-4D97-AF65-F5344CB8AC3E}">
        <p14:creationId xmlns:p14="http://schemas.microsoft.com/office/powerpoint/2010/main" val="1176468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CD0F2B-9041-9C45-95BB-8F6F4269426F}" type="slidenum">
              <a:rPr lang="en-US" sz="1200"/>
              <a:pPr/>
              <a:t>1</a:t>
            </a:fld>
            <a:endParaRPr lang="en-US" sz="1200"/>
          </a:p>
        </p:txBody>
      </p:sp>
      <p:sp>
        <p:nvSpPr>
          <p:cNvPr id="18434" name="Rectangle 1026"/>
          <p:cNvSpPr>
            <a:spLocks noGrp="1" noRot="1" noChangeAspect="1" noChangeArrowheads="1"/>
          </p:cNvSpPr>
          <p:nvPr>
            <p:ph type="sldImg"/>
          </p:nvPr>
        </p:nvSpPr>
        <p:spPr>
          <a:solidFill>
            <a:srgbClr val="FFFFFF"/>
          </a:solidFill>
          <a:ln/>
        </p:spPr>
      </p:sp>
      <p:sp>
        <p:nvSpPr>
          <p:cNvPr id="184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We will go through these various steps.  What are the classes of molecules that need to be created?</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2A214C-C350-3045-95D5-E35FA0F049F6}" type="slidenum">
              <a:rPr lang="en-US" sz="1200"/>
              <a:pPr/>
              <a:t>12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is the important next step.  To form polymers from monomers</a:t>
            </a:r>
          </a:p>
          <a:p>
            <a:pPr eaLnBrk="1" hangingPunct="1"/>
            <a:endParaRPr lang="en-US">
              <a:latin typeface="Arial" charset="0"/>
              <a:ea typeface="ＭＳ Ｐゴシック" charset="0"/>
              <a:cs typeface="ＭＳ Ｐゴシック"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EAE8DA-3B0E-EF4A-A236-63A3957AFDBC}" type="slidenum">
              <a:rPr lang="en-US" sz="1200"/>
              <a:pPr/>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4FFA158-DD09-E04D-A6E0-54EEAD930875}" type="slidenum">
              <a:rPr lang="en-US" sz="1200"/>
              <a:pPr/>
              <a:t>14</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These are isolated amino acids. Top left is the generic structure.  Bottom right is the simplest amino acid.  Top right is one of the more complex amino acids, with a large </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r</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 chain.</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6EC885D-C051-3C48-B9AD-790670972DF3}" type="slidenum">
              <a:rPr lang="en-US" sz="1200"/>
              <a:pPr/>
              <a:t>15</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is a dehydration reaction.  So in geological settings where water was added and then evaporated, might such reactions have taken place?</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But forming chains is not the only problem.  How do you ensure chirality  Need to explain what chirality is.</a:t>
            </a:r>
          </a:p>
          <a:p>
            <a:pPr eaLnBrk="1" hangingPunct="1"/>
            <a:endParaRPr lang="en-US">
              <a:latin typeface="Arial" charset="0"/>
              <a:ea typeface="ＭＳ Ｐゴシック" charset="0"/>
              <a:cs typeface="ＭＳ Ｐゴシック"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1C5AB0-0C85-1244-BB44-58F03193A6C4}" type="slidenum">
              <a:rPr lang="en-US" sz="1200"/>
              <a:pPr/>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518A17C-D575-FD4B-80BC-994E87116450}" type="slidenum">
              <a:rPr lang="en-US" sz="1200"/>
              <a:pPr/>
              <a:t>17</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So SURFACES might be really important.  They could impose chirality.</a:t>
            </a:r>
          </a:p>
          <a:p>
            <a:pPr eaLnBrk="1" hangingPunct="1"/>
            <a:endParaRPr lang="en-US">
              <a:latin typeface="Arial" charset="0"/>
              <a:ea typeface="ＭＳ Ｐゴシック" charset="0"/>
              <a:cs typeface="ＭＳ Ｐゴシック"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62F236-B1D0-5E45-B854-4CEB913AA721}" type="slidenum">
              <a:rPr lang="en-US" sz="1200"/>
              <a:pPr/>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934A27E-DCAD-4E4E-8BE5-036850599176}" type="slidenum">
              <a:rPr lang="en-US" sz="1200"/>
              <a:pPr/>
              <a:t>19</a:t>
            </a:fld>
            <a:endParaRPr lang="en-US" sz="1200"/>
          </a:p>
        </p:txBody>
      </p:sp>
      <p:sp>
        <p:nvSpPr>
          <p:cNvPr id="62467" name="Rectangle 2"/>
          <p:cNvSpPr>
            <a:spLocks noGrp="1" noRot="1" noChangeAspect="1" noChangeArrowheads="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How it works in 2D.  Then these things fold around to create spheres.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3BC3AD1-F8A9-3444-A84A-90D7A85C6ED0}" type="slidenum">
              <a:rPr lang="en-US" sz="1200"/>
              <a:pPr/>
              <a:t>20</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Another step– how to make the cell membrane.  When looked at in detail (lower right) it has this distinct structre with hyrophobic ends facing inwards, separated from water, and hydrophobic ends facing outwards.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How the formation of possible proto-containers might work.</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E84C80-1436-AC48-98E3-13A13B618681}" type="slidenum">
              <a:rPr lang="en-US" sz="1200"/>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DCCC99-5727-1E49-B599-ABB74474F838}" type="slidenum">
              <a:rPr lang="en-US" sz="1200"/>
              <a:pPr/>
              <a:t>2</a:t>
            </a:fld>
            <a:endParaRPr lang="en-US" sz="1200"/>
          </a:p>
        </p:txBody>
      </p:sp>
      <p:sp>
        <p:nvSpPr>
          <p:cNvPr id="61442" name="Rectangle 1026"/>
          <p:cNvSpPr>
            <a:spLocks noGrp="1" noRot="1" noChangeAspect="1" noChangeArrowheads="1"/>
          </p:cNvSpPr>
          <p:nvPr>
            <p:ph type="sldImg"/>
          </p:nvPr>
        </p:nvSpPr>
        <p:spPr>
          <a:solidFill>
            <a:srgbClr val="FFFFFF"/>
          </a:solidFill>
          <a:ln/>
        </p:spPr>
      </p:sp>
      <p:sp>
        <p:nvSpPr>
          <p:cNvPr id="6144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Might make sure they remember the nature of the evidence for water at 4.4 Ga from zircons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Mineral surfaces might also help here.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26AA9DB-83D3-8545-B925-1E1E4645DCED}" type="slidenum">
              <a:rPr lang="en-US" sz="120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6E902AD-FC5F-B74E-AD6D-11A17E4402DB}" type="slidenum">
              <a:rPr lang="en-US" sz="1200"/>
              <a:pPr/>
              <a:t>25</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 A more general scenario.  The bottleneck reflects the complex steps, maybe hundreds of them, that we do not understand yet.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510DB4-5C6A-FC41-8BB8-F6EE3E83FAC4}" type="slidenum">
              <a:rPr lang="en-US" sz="1200"/>
              <a:pPr/>
              <a:t>3</a:t>
            </a:fld>
            <a:endParaRPr lang="en-US" sz="1200"/>
          </a:p>
        </p:txBody>
      </p:sp>
      <p:sp>
        <p:nvSpPr>
          <p:cNvPr id="63490" name="Rectangle 1026"/>
          <p:cNvSpPr>
            <a:spLocks noGrp="1" noRot="1" noChangeAspect="1" noChangeArrowheads="1"/>
          </p:cNvSpPr>
          <p:nvPr>
            <p:ph type="sldImg"/>
          </p:nvPr>
        </p:nvSpPr>
        <p:spPr>
          <a:solidFill>
            <a:srgbClr val="FFFFFF"/>
          </a:solidFill>
          <a:ln/>
        </p:spPr>
      </p:sp>
      <p:sp>
        <p:nvSpPr>
          <p:cNvPr id="6349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57FB3E-ABD5-B646-9F74-28C588F9CD15}" type="slidenum">
              <a:rPr lang="en-US" sz="1200"/>
              <a:pPr/>
              <a:t>5</a:t>
            </a:fld>
            <a:endParaRPr lang="en-US" sz="1200"/>
          </a:p>
        </p:txBody>
      </p:sp>
      <p:sp>
        <p:nvSpPr>
          <p:cNvPr id="69634" name="Rectangle 1026"/>
          <p:cNvSpPr>
            <a:spLocks noGrp="1" noRot="1" noChangeAspect="1" noChangeArrowheads="1"/>
          </p:cNvSpPr>
          <p:nvPr>
            <p:ph type="sldImg"/>
          </p:nvPr>
        </p:nvSpPr>
        <p:spPr>
          <a:solidFill>
            <a:srgbClr val="FFFFFF"/>
          </a:solidFill>
          <a:ln/>
        </p:spPr>
      </p:sp>
      <p:sp>
        <p:nvSpPr>
          <p:cNvPr id="696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We will go through these various steps.  What are the classes of molecules that need to be created?</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2A214C-C350-3045-95D5-E35FA0F049F6}"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79E87A2-33CB-A145-986E-F4A739F28940}" type="slidenum">
              <a:rPr lang="en-US" sz="1200"/>
              <a:pPr/>
              <a:t>8</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This is an environment of molecular construction.  Organic molecules are made here.  Next slide shows a list of some of them that have been found.  There are amino acids and other organic molecules in carbonaceous chondrites, so these molecules were present in the solar nebula.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So there cold be some time here explaiingin reducing condiions and oxidized conditions.  All organic molecules are reduced.  Life today takes oxidized molecules and redueces the carbon.  But without the mechanism, making the reduced molecules without life, probably reqruies reducing conditions in the environment.  This is likely the case in the early earth.  Chondrites are reduced (Fe metal, reduced carbon)  Compare oxidized carbon molecules and reduced carbon molecules.  Oxidized H molecules and reduced ones (h2) </a:t>
            </a:r>
          </a:p>
          <a:p>
            <a:pPr eaLnBrk="1" hangingPunct="1"/>
            <a:endParaRPr lang="en-US">
              <a:latin typeface="Arial" charset="0"/>
              <a:ea typeface="ＭＳ Ｐゴシック" charset="0"/>
              <a:cs typeface="ＭＳ Ｐゴシック"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AEB8C4-A8CA-294A-8387-02FC114B4EA9}" type="slidenum">
              <a:rPr lang="en-US" sz="1200"/>
              <a:pPr/>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experiment attempts to replicate early earth conditions.  Amino acids were made.  Importatn point is that many conditions can lead to the formation of the simplest precursor molecules.  Thus this step does not appear to be a problem.</a:t>
            </a:r>
          </a:p>
          <a:p>
            <a:pPr eaLnBrk="1" hangingPunct="1"/>
            <a:endParaRPr lang="en-US">
              <a:latin typeface="Arial" charset="0"/>
              <a:ea typeface="ＭＳ Ｐゴシック" charset="0"/>
              <a:cs typeface="ＭＳ Ｐゴシック"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C6A7E2-2CD4-BB4C-A402-C478D1656DE6}" type="slidenum">
              <a:rPr lang="en-US" sz="1200"/>
              <a:pPr/>
              <a:t>10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Details are of course unimportant.  Various natural environments likely can make the precursors.  Of course many details remain to be understood.  For the formation of polymers, for example, the monomers must become concnetrated.  How might this happen?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52827D5-32B3-3A4E-BC12-7AD2AE2E5C95}" type="slidenum">
              <a:rPr lang="en-US" sz="1200"/>
              <a:pPr/>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78737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6717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18446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E6E6665-7695-C442-975D-E4081081D5CF}" type="slidenum">
              <a:rPr lang="en-US"/>
              <a:pPr/>
              <a:t>‹#›</a:t>
            </a:fld>
            <a:endParaRPr lang="en-US"/>
          </a:p>
        </p:txBody>
      </p:sp>
    </p:spTree>
    <p:extLst>
      <p:ext uri="{BB962C8B-B14F-4D97-AF65-F5344CB8AC3E}">
        <p14:creationId xmlns:p14="http://schemas.microsoft.com/office/powerpoint/2010/main" val="64724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32008059-A597-CA4F-B61B-1A4465DAFC21}" type="slidenum">
              <a:rPr lang="en-US"/>
              <a:pPr/>
              <a:t>‹#›</a:t>
            </a:fld>
            <a:endParaRPr lang="en-US"/>
          </a:p>
        </p:txBody>
      </p:sp>
    </p:spTree>
    <p:extLst>
      <p:ext uri="{BB962C8B-B14F-4D97-AF65-F5344CB8AC3E}">
        <p14:creationId xmlns:p14="http://schemas.microsoft.com/office/powerpoint/2010/main" val="274566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133521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7975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8642D-7D86-014E-B168-500DC05BCE74}" type="datetimeFigureOut">
              <a:rPr lang="en-US" smtClean="0"/>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200157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8642D-7D86-014E-B168-500DC05BCE74}" type="datetimeFigureOut">
              <a:rPr lang="en-US" smtClean="0"/>
              <a:t>5/4/13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81375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8642D-7D86-014E-B168-500DC05BCE74}" type="datetimeFigureOut">
              <a:rPr lang="en-US" smtClean="0"/>
              <a:t>5/4/13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87798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8642D-7D86-014E-B168-500DC05BCE74}" type="datetimeFigureOut">
              <a:rPr lang="en-US" smtClean="0"/>
              <a:t>5/4/13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133156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8642D-7D86-014E-B168-500DC05BCE74}" type="datetimeFigureOut">
              <a:rPr lang="en-US" smtClean="0"/>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79581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8642D-7D86-014E-B168-500DC05BCE74}" type="datetimeFigureOut">
              <a:rPr lang="en-US" smtClean="0"/>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1281514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8642D-7D86-014E-B168-500DC05BCE74}" type="datetimeFigureOut">
              <a:rPr lang="en-US" smtClean="0"/>
              <a:t>5/4/13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562B-D540-E049-9685-B6DCD5A89481}" type="slidenum">
              <a:rPr lang="en-US" smtClean="0"/>
              <a:t>‹#›</a:t>
            </a:fld>
            <a:endParaRPr lang="en-US"/>
          </a:p>
        </p:txBody>
      </p:sp>
    </p:spTree>
    <p:extLst>
      <p:ext uri="{BB962C8B-B14F-4D97-AF65-F5344CB8AC3E}">
        <p14:creationId xmlns:p14="http://schemas.microsoft.com/office/powerpoint/2010/main" val="206133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784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3"/>
          <p:cNvSpPr txBox="1">
            <a:spLocks noChangeArrowheads="1"/>
          </p:cNvSpPr>
          <p:nvPr/>
        </p:nvSpPr>
        <p:spPr bwMode="auto">
          <a:xfrm>
            <a:off x="2209800" y="304800"/>
            <a:ext cx="488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latin typeface="Times" charset="0"/>
              </a:rPr>
              <a:t>The Early Earth and the Origin of Life</a:t>
            </a:r>
          </a:p>
        </p:txBody>
      </p:sp>
      <p:pic>
        <p:nvPicPr>
          <p:cNvPr id="17411" name="Picture 11" descr="Clang_13_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1371600"/>
            <a:ext cx="3981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5715001" y="4724400"/>
            <a:ext cx="3289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chemeClr val="bg1"/>
                </a:solidFill>
              </a:rPr>
              <a:t>Origin of Life 2:</a:t>
            </a:r>
          </a:p>
          <a:p>
            <a:r>
              <a:rPr lang="en-US" dirty="0" smtClean="0">
                <a:solidFill>
                  <a:schemeClr val="bg1"/>
                </a:solidFill>
              </a:rPr>
              <a:t>Conceptual steps from inorganic planet to organic life</a:t>
            </a:r>
            <a:endParaRPr lang="en-US" dirty="0">
              <a:solidFill>
                <a:schemeClr val="bg1"/>
              </a:solidFill>
            </a:endParaRPr>
          </a:p>
        </p:txBody>
      </p:sp>
    </p:spTree>
    <p:extLst>
      <p:ext uri="{BB962C8B-B14F-4D97-AF65-F5344CB8AC3E}">
        <p14:creationId xmlns:p14="http://schemas.microsoft.com/office/powerpoint/2010/main" val="1412686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7772400" cy="1143000"/>
          </a:xfrm>
        </p:spPr>
        <p:txBody>
          <a:bodyPr/>
          <a:lstStyle/>
          <a:p>
            <a:pPr eaLnBrk="1" hangingPunct="1"/>
            <a:r>
              <a:rPr lang="en-US" b="1" i="1" dirty="0" smtClean="0">
                <a:solidFill>
                  <a:srgbClr val="FFFFFF"/>
                </a:solidFill>
                <a:latin typeface="Trebuchet MS" charset="0"/>
                <a:ea typeface="ＭＳ Ｐゴシック" charset="0"/>
                <a:cs typeface="ＭＳ Ｐゴシック" charset="0"/>
              </a:rPr>
              <a:t>Miller-Urey </a:t>
            </a:r>
            <a:r>
              <a:rPr lang="en-US" b="1" i="1" dirty="0">
                <a:solidFill>
                  <a:srgbClr val="FFFFFF"/>
                </a:solidFill>
                <a:latin typeface="Trebuchet MS" charset="0"/>
                <a:ea typeface="ＭＳ Ｐゴシック" charset="0"/>
                <a:cs typeface="ＭＳ Ｐゴシック" charset="0"/>
              </a:rPr>
              <a:t>Experiment</a:t>
            </a:r>
          </a:p>
        </p:txBody>
      </p:sp>
      <p:sp>
        <p:nvSpPr>
          <p:cNvPr id="40963" name="Rectangle 3"/>
          <p:cNvSpPr>
            <a:spLocks noGrp="1" noChangeArrowheads="1"/>
          </p:cNvSpPr>
          <p:nvPr>
            <p:ph type="body" sz="half" idx="1"/>
          </p:nvPr>
        </p:nvSpPr>
        <p:spPr>
          <a:xfrm>
            <a:off x="152400" y="1447800"/>
            <a:ext cx="4038600" cy="5105400"/>
          </a:xfrm>
        </p:spPr>
        <p:txBody>
          <a:bodyPr/>
          <a:lstStyle/>
          <a:p>
            <a:pPr eaLnBrk="1" hangingPunct="1">
              <a:lnSpc>
                <a:spcPct val="80000"/>
              </a:lnSpc>
              <a:buFontTx/>
              <a:buNone/>
            </a:pPr>
            <a:r>
              <a:rPr lang="en-US" sz="2400" dirty="0">
                <a:latin typeface="Arial" charset="0"/>
                <a:ea typeface="ＭＳ Ｐゴシック" charset="0"/>
                <a:cs typeface="ＭＳ Ｐゴシック" charset="0"/>
              </a:rPr>
              <a:t>	</a:t>
            </a:r>
            <a:r>
              <a:rPr lang="en-US" sz="2400" dirty="0">
                <a:solidFill>
                  <a:schemeClr val="bg1"/>
                </a:solidFill>
                <a:latin typeface="Arial" charset="0"/>
                <a:ea typeface="ＭＳ Ｐゴシック" charset="0"/>
                <a:cs typeface="ＭＳ Ｐゴシック" charset="0"/>
              </a:rPr>
              <a:t>In 1950, a </a:t>
            </a:r>
            <a:r>
              <a:rPr lang="en-US" sz="2400" dirty="0" smtClean="0">
                <a:solidFill>
                  <a:schemeClr val="bg1"/>
                </a:solidFill>
                <a:latin typeface="Arial" charset="0"/>
                <a:ea typeface="ＭＳ Ｐゴシック" charset="0"/>
                <a:cs typeface="ＭＳ Ｐゴシック" charset="0"/>
              </a:rPr>
              <a:t>student of Harold Urey, </a:t>
            </a:r>
            <a:r>
              <a:rPr lang="en-US" sz="2400" dirty="0">
                <a:solidFill>
                  <a:schemeClr val="bg1"/>
                </a:solidFill>
                <a:latin typeface="Arial" charset="0"/>
                <a:ea typeface="ＭＳ Ｐゴシック" charset="0"/>
                <a:cs typeface="ＭＳ Ｐゴシック" charset="0"/>
              </a:rPr>
              <a:t>Stanley Miller, designed an experiment in which he discharged an electric spark into a mixture thought to resemble the primordial composition of the atmosphere.</a:t>
            </a:r>
          </a:p>
          <a:p>
            <a:pPr eaLnBrk="1" hangingPunct="1">
              <a:lnSpc>
                <a:spcPct val="80000"/>
              </a:lnSpc>
              <a:buFontTx/>
              <a:buNone/>
            </a:pPr>
            <a:endParaRPr lang="en-US" sz="2400" dirty="0">
              <a:solidFill>
                <a:schemeClr val="bg1"/>
              </a:solidFill>
              <a:latin typeface="Arial" charset="0"/>
              <a:ea typeface="ＭＳ Ｐゴシック" charset="0"/>
              <a:cs typeface="ＭＳ Ｐゴシック" charset="0"/>
            </a:endParaRPr>
          </a:p>
          <a:p>
            <a:pPr eaLnBrk="1" hangingPunct="1">
              <a:lnSpc>
                <a:spcPct val="80000"/>
              </a:lnSpc>
              <a:buFontTx/>
              <a:buNone/>
            </a:pPr>
            <a:r>
              <a:rPr lang="en-US" sz="2400" dirty="0">
                <a:solidFill>
                  <a:schemeClr val="bg1"/>
                </a:solidFill>
                <a:latin typeface="Arial" charset="0"/>
                <a:ea typeface="ＭＳ Ｐゴシック" charset="0"/>
                <a:cs typeface="ＭＳ Ｐゴシック" charset="0"/>
              </a:rPr>
              <a:t>From the water receptacle, designed to model an ancient ocean, Miller recovered some amino acids.</a:t>
            </a:r>
          </a:p>
          <a:p>
            <a:pPr eaLnBrk="1" hangingPunct="1">
              <a:lnSpc>
                <a:spcPct val="80000"/>
              </a:lnSpc>
              <a:buFontTx/>
              <a:buNone/>
            </a:pPr>
            <a:r>
              <a:rPr lang="en-US" sz="2400" dirty="0">
                <a:solidFill>
                  <a:schemeClr val="bg1"/>
                </a:solidFill>
                <a:latin typeface="Arial" charset="0"/>
                <a:ea typeface="ＭＳ Ｐゴシック" charset="0"/>
                <a:cs typeface="ＭＳ Ｐゴシック" charset="0"/>
              </a:rPr>
              <a:t> </a:t>
            </a:r>
          </a:p>
        </p:txBody>
      </p:sp>
      <p:pic>
        <p:nvPicPr>
          <p:cNvPr id="40964" name="Picture 4" descr="Millers_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43400" y="1371600"/>
            <a:ext cx="4343400" cy="1096963"/>
          </a:xfrm>
        </p:spPr>
      </p:pic>
      <p:pic>
        <p:nvPicPr>
          <p:cNvPr id="40965" name="Picture 5" descr="MILLER'SEX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14800" y="2895600"/>
            <a:ext cx="5011738" cy="3124200"/>
          </a:xfrm>
        </p:spPr>
      </p:pic>
      <p:sp>
        <p:nvSpPr>
          <p:cNvPr id="40966" name="AutoShape 6"/>
          <p:cNvSpPr>
            <a:spLocks noChangeArrowheads="1"/>
          </p:cNvSpPr>
          <p:nvPr/>
        </p:nvSpPr>
        <p:spPr bwMode="auto">
          <a:xfrm>
            <a:off x="6019800" y="266700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40967" name="AutoShape 7"/>
          <p:cNvSpPr>
            <a:spLocks noChangeArrowheads="1"/>
          </p:cNvSpPr>
          <p:nvPr/>
        </p:nvSpPr>
        <p:spPr bwMode="auto">
          <a:xfrm rot="5400000">
            <a:off x="4000500" y="4762500"/>
            <a:ext cx="457200" cy="685800"/>
          </a:xfrm>
          <a:prstGeom prst="down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533229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5800" y="304800"/>
            <a:ext cx="7391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solidFill>
                  <a:srgbClr val="FFFFFF"/>
                </a:solidFill>
                <a:latin typeface="Times" charset="0"/>
              </a:rPr>
              <a:t> </a:t>
            </a:r>
          </a:p>
          <a:p>
            <a:pPr>
              <a:spcBef>
                <a:spcPct val="50000"/>
              </a:spcBef>
            </a:pPr>
            <a:r>
              <a:rPr lang="en-US" dirty="0">
                <a:solidFill>
                  <a:srgbClr val="FFFFFF"/>
                </a:solidFill>
                <a:latin typeface="Times" charset="0"/>
              </a:rPr>
              <a:t>Subsequent modifications of the </a:t>
            </a:r>
            <a:r>
              <a:rPr lang="en-US" dirty="0" smtClean="0">
                <a:solidFill>
                  <a:srgbClr val="FFFFFF"/>
                </a:solidFill>
                <a:latin typeface="Times" charset="0"/>
              </a:rPr>
              <a:t>“atmosphere” of the experiment have led to production of representatives </a:t>
            </a:r>
            <a:r>
              <a:rPr lang="en-US" dirty="0">
                <a:solidFill>
                  <a:srgbClr val="FFFFFF"/>
                </a:solidFill>
                <a:latin typeface="Times" charset="0"/>
              </a:rPr>
              <a:t>or precursors of all four organic macromolecular classes.</a:t>
            </a:r>
          </a:p>
          <a:p>
            <a:pPr>
              <a:spcBef>
                <a:spcPct val="50000"/>
              </a:spcBef>
            </a:pPr>
            <a:r>
              <a:rPr lang="en-US" dirty="0">
                <a:solidFill>
                  <a:srgbClr val="FFFFFF"/>
                </a:solidFill>
                <a:latin typeface="Times" charset="0"/>
              </a:rPr>
              <a:t>Including the molecules below</a:t>
            </a:r>
            <a:r>
              <a:rPr lang="en-US" dirty="0">
                <a:latin typeface="Times" charset="0"/>
              </a:rPr>
              <a:t>:</a:t>
            </a:r>
          </a:p>
        </p:txBody>
      </p:sp>
      <p:pic>
        <p:nvPicPr>
          <p:cNvPr id="43011" name="Picture 3" descr="millersO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2709863"/>
            <a:ext cx="6705600" cy="3783012"/>
          </a:xfrm>
        </p:spPr>
      </p:pic>
    </p:spTree>
    <p:extLst>
      <p:ext uri="{BB962C8B-B14F-4D97-AF65-F5344CB8AC3E}">
        <p14:creationId xmlns:p14="http://schemas.microsoft.com/office/powerpoint/2010/main" val="23040003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09600" y="381000"/>
            <a:ext cx="7772400" cy="1143000"/>
          </a:xfrm>
        </p:spPr>
        <p:txBody>
          <a:bodyPr/>
          <a:lstStyle/>
          <a:p>
            <a:pPr eaLnBrk="1" hangingPunct="1"/>
            <a:r>
              <a:rPr lang="en-US" sz="2800" dirty="0" smtClean="0">
                <a:solidFill>
                  <a:schemeClr val="bg1"/>
                </a:solidFill>
                <a:latin typeface="Arial" charset="0"/>
                <a:ea typeface="ＭＳ Ｐゴシック" charset="0"/>
                <a:cs typeface="ＭＳ Ｐゴシック" charset="0"/>
              </a:rPr>
              <a:t>Formation of organic </a:t>
            </a:r>
            <a:r>
              <a:rPr lang="en-US" sz="2800" dirty="0">
                <a:solidFill>
                  <a:schemeClr val="bg1"/>
                </a:solidFill>
                <a:latin typeface="Arial" charset="0"/>
                <a:ea typeface="ＭＳ Ｐゴシック" charset="0"/>
                <a:cs typeface="ＭＳ Ｐゴシック" charset="0"/>
              </a:rPr>
              <a:t>m</a:t>
            </a:r>
            <a:r>
              <a:rPr lang="en-US" sz="2800" dirty="0" smtClean="0">
                <a:solidFill>
                  <a:schemeClr val="bg1"/>
                </a:solidFill>
                <a:latin typeface="Arial" charset="0"/>
                <a:ea typeface="ＭＳ Ｐゴシック" charset="0"/>
                <a:cs typeface="ＭＳ Ｐゴシック" charset="0"/>
              </a:rPr>
              <a:t>olecules can thus occur by several means</a:t>
            </a:r>
            <a:endParaRPr lang="en-US" dirty="0">
              <a:solidFill>
                <a:schemeClr val="bg1"/>
              </a:solidFill>
              <a:latin typeface="Arial" charset="0"/>
              <a:ea typeface="ＭＳ Ｐゴシック" charset="0"/>
              <a:cs typeface="ＭＳ Ｐゴシック" charset="0"/>
            </a:endParaRPr>
          </a:p>
        </p:txBody>
      </p:sp>
      <p:sp>
        <p:nvSpPr>
          <p:cNvPr id="24579" name="Rectangle 3"/>
          <p:cNvSpPr>
            <a:spLocks noGrp="1" noChangeArrowheads="1"/>
          </p:cNvSpPr>
          <p:nvPr>
            <p:ph type="subTitle" idx="1"/>
          </p:nvPr>
        </p:nvSpPr>
        <p:spPr>
          <a:xfrm>
            <a:off x="1371600" y="1676400"/>
            <a:ext cx="6400800" cy="4191000"/>
          </a:xfrm>
        </p:spPr>
        <p:txBody>
          <a:bodyPr/>
          <a:lstStyle/>
          <a:p>
            <a:pPr algn="l" eaLnBrk="1" hangingPunct="1">
              <a:buFont typeface="Wingdings" charset="0"/>
              <a:buChar char="v"/>
            </a:pPr>
            <a:r>
              <a:rPr lang="en-US" sz="2400" dirty="0" smtClean="0">
                <a:solidFill>
                  <a:schemeClr val="bg1"/>
                </a:solidFill>
                <a:latin typeface="Arial" charset="0"/>
                <a:ea typeface="ＭＳ Ｐゴシック" charset="0"/>
                <a:cs typeface="ＭＳ Ｐゴシック" charset="0"/>
              </a:rPr>
              <a:t>In interstellar clouds– seen by astronomers and also found in carbonaceous </a:t>
            </a:r>
            <a:r>
              <a:rPr lang="en-US" sz="2400" dirty="0" err="1" smtClean="0">
                <a:solidFill>
                  <a:schemeClr val="bg1"/>
                </a:solidFill>
                <a:latin typeface="Arial" charset="0"/>
                <a:ea typeface="ＭＳ Ｐゴシック" charset="0"/>
                <a:cs typeface="ＭＳ Ｐゴシック" charset="0"/>
              </a:rPr>
              <a:t>chondrites</a:t>
            </a:r>
            <a:r>
              <a:rPr lang="en-US" sz="2400" dirty="0" smtClean="0">
                <a:solidFill>
                  <a:schemeClr val="bg1"/>
                </a:solidFill>
                <a:latin typeface="Arial" charset="0"/>
                <a:ea typeface="ＭＳ Ｐゴシック" charset="0"/>
                <a:cs typeface="ＭＳ Ｐゴシック" charset="0"/>
              </a:rPr>
              <a:t> so we know these molecules can be delivered to Earth.</a:t>
            </a:r>
            <a:endParaRPr lang="en-US" sz="2400" dirty="0">
              <a:solidFill>
                <a:schemeClr val="bg1"/>
              </a:solidFill>
              <a:latin typeface="Arial" charset="0"/>
              <a:ea typeface="ＭＳ Ｐゴシック" charset="0"/>
              <a:cs typeface="ＭＳ Ｐゴシック" charset="0"/>
            </a:endParaRPr>
          </a:p>
          <a:p>
            <a:pPr algn="l" eaLnBrk="1" hangingPunct="1">
              <a:buFont typeface="Wingdings" charset="0"/>
              <a:buChar char="v"/>
            </a:pPr>
            <a:r>
              <a:rPr lang="en-US" sz="2400" dirty="0" smtClean="0">
                <a:solidFill>
                  <a:schemeClr val="bg1"/>
                </a:solidFill>
                <a:latin typeface="Arial" charset="0"/>
                <a:ea typeface="ＭＳ Ｐゴシック" charset="0"/>
                <a:cs typeface="ＭＳ Ｐゴシック" charset="0"/>
              </a:rPr>
              <a:t>By processes in Earth’s early atmosphere, provided the atmosphere was “reducing”</a:t>
            </a:r>
            <a:endParaRPr lang="en-US" sz="2400" dirty="0">
              <a:solidFill>
                <a:schemeClr val="bg1"/>
              </a:solidFill>
              <a:latin typeface="Arial" charset="0"/>
              <a:ea typeface="ＭＳ Ｐゴシック" charset="0"/>
              <a:cs typeface="ＭＳ Ｐゴシック" charset="0"/>
            </a:endParaRPr>
          </a:p>
          <a:p>
            <a:pPr algn="l" eaLnBrk="1" hangingPunct="1">
              <a:buFont typeface="Wingdings" charset="0"/>
              <a:buChar char="v"/>
            </a:pPr>
            <a:r>
              <a:rPr lang="en-US" sz="2400" dirty="0" smtClean="0">
                <a:solidFill>
                  <a:schemeClr val="bg1"/>
                </a:solidFill>
                <a:latin typeface="Arial" charset="0"/>
                <a:ea typeface="ＭＳ Ｐゴシック" charset="0"/>
                <a:cs typeface="ＭＳ Ｐゴシック" charset="0"/>
              </a:rPr>
              <a:t>Under conditions similar to hydrothermal vents in the deep ocean</a:t>
            </a:r>
            <a:endParaRPr lang="en-US" sz="2400" dirty="0">
              <a:solidFill>
                <a:schemeClr val="bg1"/>
              </a:solidFill>
              <a:latin typeface="Arial" charset="0"/>
              <a:ea typeface="ＭＳ Ｐゴシック" charset="0"/>
              <a:cs typeface="ＭＳ Ｐゴシック" charset="0"/>
            </a:endParaRPr>
          </a:p>
          <a:p>
            <a:pPr algn="l" eaLnBrk="1" hangingPunct="1">
              <a:buFont typeface="Wingdings" charset="0"/>
              <a:buChar char="v"/>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254141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solidFill>
                  <a:schemeClr val="bg1"/>
                </a:solidFill>
                <a:latin typeface="Arial" charset="0"/>
                <a:ea typeface="ＭＳ Ｐゴシック" charset="0"/>
                <a:cs typeface="ＭＳ Ｐゴシック" charset="0"/>
              </a:rPr>
              <a:t>Abiotic synthesis of </a:t>
            </a:r>
            <a:r>
              <a:rPr lang="en-US" i="1" dirty="0">
                <a:solidFill>
                  <a:schemeClr val="bg1"/>
                </a:solidFill>
                <a:latin typeface="Arial" charset="0"/>
                <a:ea typeface="ＭＳ Ｐゴシック" charset="0"/>
                <a:cs typeface="ＭＳ Ｐゴシック" charset="0"/>
              </a:rPr>
              <a:t>polymers</a:t>
            </a:r>
          </a:p>
        </p:txBody>
      </p:sp>
      <p:sp>
        <p:nvSpPr>
          <p:cNvPr id="45059" name="Rectangle 3"/>
          <p:cNvSpPr>
            <a:spLocks noGrp="1" noChangeArrowheads="1"/>
          </p:cNvSpPr>
          <p:nvPr>
            <p:ph type="body" idx="1"/>
          </p:nvPr>
        </p:nvSpPr>
        <p:spPr/>
        <p:txBody>
          <a:bodyPr/>
          <a:lstStyle/>
          <a:p>
            <a:pPr eaLnBrk="1" hangingPunct="1">
              <a:lnSpc>
                <a:spcPct val="90000"/>
              </a:lnSpc>
            </a:pPr>
            <a:r>
              <a:rPr lang="en-US" dirty="0">
                <a:solidFill>
                  <a:schemeClr val="bg1"/>
                </a:solidFill>
                <a:latin typeface="Arial" charset="0"/>
                <a:ea typeface="ＭＳ Ｐゴシック" charset="0"/>
                <a:cs typeface="ＭＳ Ｐゴシック" charset="0"/>
              </a:rPr>
              <a:t>For life to arise, polymers must be able to form without enzymes or cells</a:t>
            </a:r>
          </a:p>
          <a:p>
            <a:pPr eaLnBrk="1" hangingPunct="1">
              <a:lnSpc>
                <a:spcPct val="90000"/>
              </a:lnSpc>
            </a:pPr>
            <a:r>
              <a:rPr lang="en-US" dirty="0">
                <a:solidFill>
                  <a:schemeClr val="bg1"/>
                </a:solidFill>
                <a:latin typeface="Arial" charset="0"/>
                <a:ea typeface="ＭＳ Ｐゴシック" charset="0"/>
                <a:cs typeface="ＭＳ Ｐゴシック" charset="0"/>
              </a:rPr>
              <a:t>Monomers splashed onto hot rock/clay/sand lose water and polymerize</a:t>
            </a:r>
          </a:p>
          <a:p>
            <a:pPr lvl="1" eaLnBrk="1" hangingPunct="1">
              <a:lnSpc>
                <a:spcPct val="90000"/>
              </a:lnSpc>
            </a:pPr>
            <a:r>
              <a:rPr lang="en-US" dirty="0" err="1" smtClean="0">
                <a:solidFill>
                  <a:schemeClr val="bg1"/>
                </a:solidFill>
                <a:latin typeface="Arial" charset="0"/>
                <a:ea typeface="ＭＳ Ｐゴシック" charset="0"/>
              </a:rPr>
              <a:t>Amiono</a:t>
            </a:r>
            <a:r>
              <a:rPr lang="en-US" dirty="0" smtClean="0">
                <a:solidFill>
                  <a:schemeClr val="bg1"/>
                </a:solidFill>
                <a:latin typeface="Arial" charset="0"/>
                <a:ea typeface="ＭＳ Ｐゴシック" charset="0"/>
              </a:rPr>
              <a:t> acids can join to form Polypeptides this </a:t>
            </a:r>
            <a:r>
              <a:rPr lang="en-US" dirty="0">
                <a:solidFill>
                  <a:schemeClr val="bg1"/>
                </a:solidFill>
                <a:latin typeface="Arial" charset="0"/>
                <a:ea typeface="ＭＳ Ｐゴシック" charset="0"/>
              </a:rPr>
              <a:t>way, by a series of replenishment and evaporation steps.</a:t>
            </a:r>
          </a:p>
        </p:txBody>
      </p:sp>
    </p:spTree>
    <p:extLst>
      <p:ext uri="{BB962C8B-B14F-4D97-AF65-F5344CB8AC3E}">
        <p14:creationId xmlns:p14="http://schemas.microsoft.com/office/powerpoint/2010/main" val="1653645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352800" y="5181600"/>
            <a:ext cx="2743200" cy="685800"/>
          </a:xfrm>
        </p:spPr>
        <p:txBody>
          <a:bodyPr/>
          <a:lstStyle/>
          <a:p>
            <a:pPr algn="ctr" eaLnBrk="1" hangingPunct="1">
              <a:buFontTx/>
              <a:buNone/>
            </a:pPr>
            <a:r>
              <a:rPr lang="en-US" sz="1400">
                <a:latin typeface="Arial" charset="0"/>
                <a:ea typeface="ＭＳ Ｐゴシック" charset="0"/>
                <a:cs typeface="ＭＳ Ｐゴシック" charset="0"/>
              </a:rPr>
              <a:t>Figure 13-04</a:t>
            </a:r>
          </a:p>
        </p:txBody>
      </p:sp>
      <p:pic>
        <p:nvPicPr>
          <p:cNvPr id="47107" name="Picture 8" descr="Clang_13_04_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54" y="1564974"/>
            <a:ext cx="7710587" cy="314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7808" y="823914"/>
            <a:ext cx="8069011" cy="523220"/>
          </a:xfrm>
          <a:prstGeom prst="rect">
            <a:avLst/>
          </a:prstGeom>
          <a:noFill/>
        </p:spPr>
        <p:txBody>
          <a:bodyPr wrap="none" rtlCol="0">
            <a:spAutoFit/>
          </a:bodyPr>
          <a:lstStyle/>
          <a:p>
            <a:r>
              <a:rPr lang="en-US" sz="2800" dirty="0" smtClean="0">
                <a:solidFill>
                  <a:schemeClr val="bg1"/>
                </a:solidFill>
              </a:rPr>
              <a:t>Individual Amino Acids, the building blocks of proteins</a:t>
            </a:r>
            <a:endParaRPr lang="en-US" sz="2800" dirty="0">
              <a:solidFill>
                <a:schemeClr val="bg1"/>
              </a:solidFill>
            </a:endParaRPr>
          </a:p>
        </p:txBody>
      </p:sp>
    </p:spTree>
    <p:extLst>
      <p:ext uri="{BB962C8B-B14F-4D97-AF65-F5344CB8AC3E}">
        <p14:creationId xmlns:p14="http://schemas.microsoft.com/office/powerpoint/2010/main" val="2920694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410200" y="2819400"/>
            <a:ext cx="2743200" cy="685800"/>
          </a:xfrm>
        </p:spPr>
        <p:txBody>
          <a:bodyPr/>
          <a:lstStyle/>
          <a:p>
            <a:pPr algn="ctr" eaLnBrk="1" hangingPunct="1">
              <a:buFontTx/>
              <a:buNone/>
            </a:pPr>
            <a:r>
              <a:rPr lang="en-US" sz="1400" dirty="0">
                <a:latin typeface="Arial" charset="0"/>
                <a:ea typeface="ＭＳ Ｐゴシック" charset="0"/>
                <a:cs typeface="ＭＳ Ｐゴシック" charset="0"/>
              </a:rPr>
              <a:t>Figure 13-05</a:t>
            </a:r>
          </a:p>
        </p:txBody>
      </p:sp>
      <p:pic>
        <p:nvPicPr>
          <p:cNvPr id="49155" name="Picture 7" descr="Clang_13_05_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362" y="2094046"/>
            <a:ext cx="4697938" cy="424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26906" y="409171"/>
            <a:ext cx="6491095" cy="1200328"/>
          </a:xfrm>
          <a:prstGeom prst="rect">
            <a:avLst/>
          </a:prstGeom>
          <a:noFill/>
        </p:spPr>
        <p:txBody>
          <a:bodyPr wrap="square" rtlCol="0">
            <a:spAutoFit/>
          </a:bodyPr>
          <a:lstStyle/>
          <a:p>
            <a:r>
              <a:rPr lang="en-US" sz="2400" dirty="0" smtClean="0">
                <a:solidFill>
                  <a:srgbClr val="FFFFFF"/>
                </a:solidFill>
              </a:rPr>
              <a:t>Individual amino acids can be  joined by “peptide bonds” which are dehydration reactions that might occur in evaporative environments</a:t>
            </a:r>
            <a:endParaRPr lang="en-US" sz="2400" dirty="0">
              <a:solidFill>
                <a:srgbClr val="FFFFFF"/>
              </a:solidFill>
            </a:endParaRPr>
          </a:p>
        </p:txBody>
      </p:sp>
    </p:spTree>
    <p:extLst>
      <p:ext uri="{BB962C8B-B14F-4D97-AF65-F5344CB8AC3E}">
        <p14:creationId xmlns:p14="http://schemas.microsoft.com/office/powerpoint/2010/main" val="5999216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solidFill>
                  <a:srgbClr val="FFFFFF"/>
                </a:solidFill>
                <a:latin typeface="Arial" charset="0"/>
                <a:ea typeface="ＭＳ Ｐゴシック" charset="0"/>
                <a:cs typeface="ＭＳ Ｐゴシック" charset="0"/>
              </a:rPr>
              <a:t>Chirality</a:t>
            </a:r>
            <a:endParaRPr lang="en-US" dirty="0">
              <a:solidFill>
                <a:srgbClr val="FFFFFF"/>
              </a:solidFill>
              <a:latin typeface="Arial" charset="0"/>
              <a:ea typeface="ＭＳ Ｐゴシック" charset="0"/>
              <a:cs typeface="ＭＳ Ｐゴシック" charset="0"/>
            </a:endParaRPr>
          </a:p>
        </p:txBody>
      </p:sp>
      <p:sp>
        <p:nvSpPr>
          <p:cNvPr id="51203" name="Rectangle 3"/>
          <p:cNvSpPr>
            <a:spLocks noGrp="1" noChangeArrowheads="1"/>
          </p:cNvSpPr>
          <p:nvPr>
            <p:ph type="body" idx="1"/>
          </p:nvPr>
        </p:nvSpPr>
        <p:spPr/>
        <p:txBody>
          <a:bodyPr/>
          <a:lstStyle/>
          <a:p>
            <a:pPr eaLnBrk="1" hangingPunct="1"/>
            <a:r>
              <a:rPr lang="en-US" dirty="0">
                <a:solidFill>
                  <a:schemeClr val="bg1"/>
                </a:solidFill>
                <a:latin typeface="Arial" charset="0"/>
                <a:ea typeface="ＭＳ Ｐゴシック" charset="0"/>
                <a:cs typeface="ＭＳ Ｐゴシック" charset="0"/>
              </a:rPr>
              <a:t>The problem of chirality-- left and right handedness</a:t>
            </a:r>
          </a:p>
          <a:p>
            <a:pPr eaLnBrk="1" hangingPunct="1"/>
            <a:r>
              <a:rPr lang="en-US" dirty="0">
                <a:solidFill>
                  <a:schemeClr val="bg1"/>
                </a:solidFill>
                <a:latin typeface="Arial" charset="0"/>
                <a:ea typeface="ＭＳ Ｐゴシック" charset="0"/>
                <a:cs typeface="ＭＳ Ｐゴシック" charset="0"/>
              </a:rPr>
              <a:t>Amino acids made in experiments are both.</a:t>
            </a:r>
          </a:p>
          <a:p>
            <a:pPr eaLnBrk="1" hangingPunct="1"/>
            <a:r>
              <a:rPr lang="en-US" dirty="0">
                <a:solidFill>
                  <a:schemeClr val="bg1"/>
                </a:solidFill>
                <a:latin typeface="Arial" charset="0"/>
                <a:ea typeface="ＭＳ Ｐゴシック" charset="0"/>
                <a:cs typeface="ＭＳ Ｐゴシック" charset="0"/>
              </a:rPr>
              <a:t>Amino acids in </a:t>
            </a:r>
            <a:r>
              <a:rPr lang="en-US" dirty="0" smtClean="0">
                <a:solidFill>
                  <a:schemeClr val="bg1"/>
                </a:solidFill>
                <a:latin typeface="Arial" charset="0"/>
                <a:ea typeface="ＭＳ Ｐゴシック" charset="0"/>
                <a:cs typeface="ＭＳ Ｐゴシック" charset="0"/>
              </a:rPr>
              <a:t>proteins in living organisms </a:t>
            </a:r>
            <a:r>
              <a:rPr lang="en-US" dirty="0">
                <a:solidFill>
                  <a:schemeClr val="bg1"/>
                </a:solidFill>
                <a:latin typeface="Arial" charset="0"/>
                <a:ea typeface="ＭＳ Ｐゴシック" charset="0"/>
                <a:cs typeface="ＭＳ Ｐゴシック" charset="0"/>
              </a:rPr>
              <a:t>are all left-handed.  How could this happen?</a:t>
            </a:r>
          </a:p>
        </p:txBody>
      </p:sp>
    </p:spTree>
    <p:extLst>
      <p:ext uri="{BB962C8B-B14F-4D97-AF65-F5344CB8AC3E}">
        <p14:creationId xmlns:p14="http://schemas.microsoft.com/office/powerpoint/2010/main" val="895603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124200" y="5638800"/>
            <a:ext cx="2743200" cy="381000"/>
          </a:xfrm>
        </p:spPr>
        <p:txBody>
          <a:bodyPr/>
          <a:lstStyle/>
          <a:p>
            <a:pPr algn="ctr" eaLnBrk="1" hangingPunct="1">
              <a:buFontTx/>
              <a:buNone/>
            </a:pPr>
            <a:r>
              <a:rPr lang="en-US" sz="1400">
                <a:latin typeface="Arial" charset="0"/>
                <a:ea typeface="ＭＳ Ｐゴシック" charset="0"/>
                <a:cs typeface="ＭＳ Ｐゴシック" charset="0"/>
              </a:rPr>
              <a:t>Figure 13-06</a:t>
            </a:r>
          </a:p>
        </p:txBody>
      </p:sp>
      <p:pic>
        <p:nvPicPr>
          <p:cNvPr id="53251" name="Picture 8" descr="Clang_13_06_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575945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4835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55299" name="Rectangle 3"/>
          <p:cNvSpPr>
            <a:spLocks noGrp="1" noChangeArrowheads="1"/>
          </p:cNvSpPr>
          <p:nvPr>
            <p:ph type="body" idx="1"/>
          </p:nvPr>
        </p:nvSpPr>
        <p:spPr/>
        <p:txBody>
          <a:bodyPr/>
          <a:lstStyle/>
          <a:p>
            <a:pPr eaLnBrk="1" hangingPunct="1"/>
            <a:r>
              <a:rPr lang="en-US" dirty="0">
                <a:solidFill>
                  <a:schemeClr val="bg1"/>
                </a:solidFill>
                <a:latin typeface="Arial" charset="0"/>
                <a:ea typeface="ＭＳ Ｐゴシック" charset="0"/>
                <a:cs typeface="ＭＳ Ｐゴシック" charset="0"/>
              </a:rPr>
              <a:t>Some common mineral faces are also chiral…</a:t>
            </a:r>
          </a:p>
        </p:txBody>
      </p:sp>
    </p:spTree>
    <p:extLst>
      <p:ext uri="{BB962C8B-B14F-4D97-AF65-F5344CB8AC3E}">
        <p14:creationId xmlns:p14="http://schemas.microsoft.com/office/powerpoint/2010/main" val="32191286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lipidbilay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10" y="2268018"/>
            <a:ext cx="62468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6846520" y="2868627"/>
            <a:ext cx="2364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latin typeface="Times" charset="0"/>
              </a:rPr>
              <a:t>Outside of  </a:t>
            </a:r>
            <a:r>
              <a:rPr lang="en-US" b="1" dirty="0">
                <a:latin typeface="Times" charset="0"/>
              </a:rPr>
              <a:t>layer</a:t>
            </a:r>
          </a:p>
        </p:txBody>
      </p:sp>
      <p:sp>
        <p:nvSpPr>
          <p:cNvPr id="61445" name="Text Box 5"/>
          <p:cNvSpPr txBox="1">
            <a:spLocks noChangeArrowheads="1"/>
          </p:cNvSpPr>
          <p:nvPr/>
        </p:nvSpPr>
        <p:spPr bwMode="auto">
          <a:xfrm>
            <a:off x="6927330" y="5227953"/>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latin typeface="Times" charset="0"/>
              </a:rPr>
              <a:t>Inside </a:t>
            </a:r>
            <a:r>
              <a:rPr lang="en-US" b="1" dirty="0" smtClean="0">
                <a:latin typeface="Times" charset="0"/>
              </a:rPr>
              <a:t>of Layer</a:t>
            </a:r>
            <a:endParaRPr lang="en-US" b="1" dirty="0">
              <a:latin typeface="Times" charset="0"/>
            </a:endParaRPr>
          </a:p>
        </p:txBody>
      </p:sp>
      <p:sp>
        <p:nvSpPr>
          <p:cNvPr id="2" name="Title 1"/>
          <p:cNvSpPr>
            <a:spLocks noGrp="1"/>
          </p:cNvSpPr>
          <p:nvPr>
            <p:ph type="title"/>
          </p:nvPr>
        </p:nvSpPr>
        <p:spPr>
          <a:xfrm>
            <a:off x="395745" y="475241"/>
            <a:ext cx="8229600" cy="1143000"/>
          </a:xfrm>
        </p:spPr>
        <p:txBody>
          <a:bodyPr/>
          <a:lstStyle/>
          <a:p>
            <a:r>
              <a:rPr lang="en-US" dirty="0" smtClean="0">
                <a:solidFill>
                  <a:srgbClr val="FFFFFF"/>
                </a:solidFill>
              </a:rPr>
              <a:t>How to form a cellular container?</a:t>
            </a:r>
            <a:endParaRPr lang="en-US" dirty="0">
              <a:solidFill>
                <a:srgbClr val="FFFFFF"/>
              </a:solidFill>
            </a:endParaRPr>
          </a:p>
        </p:txBody>
      </p:sp>
    </p:spTree>
    <p:extLst>
      <p:ext uri="{BB962C8B-B14F-4D97-AF65-F5344CB8AC3E}">
        <p14:creationId xmlns:p14="http://schemas.microsoft.com/office/powerpoint/2010/main" val="3296289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457200" y="76200"/>
            <a:ext cx="7772400" cy="1143000"/>
          </a:xfrm>
        </p:spPr>
        <p:txBody>
          <a:bodyPr/>
          <a:lstStyle/>
          <a:p>
            <a:pPr eaLnBrk="1" hangingPunct="1"/>
            <a:r>
              <a:rPr lang="en-US" dirty="0" smtClean="0">
                <a:solidFill>
                  <a:schemeClr val="bg1"/>
                </a:solidFill>
                <a:latin typeface="Arial" charset="0"/>
                <a:ea typeface="ＭＳ Ｐゴシック" charset="0"/>
                <a:cs typeface="ＭＳ Ｐゴシック" charset="0"/>
              </a:rPr>
              <a:t>Earliest Life</a:t>
            </a:r>
            <a:endParaRPr lang="en-US" dirty="0">
              <a:solidFill>
                <a:schemeClr val="bg1"/>
              </a:solidFill>
              <a:latin typeface="Arial" charset="0"/>
              <a:ea typeface="ＭＳ Ｐゴシック" charset="0"/>
              <a:cs typeface="ＭＳ Ｐゴシック" charset="0"/>
            </a:endParaRPr>
          </a:p>
        </p:txBody>
      </p:sp>
      <p:sp>
        <p:nvSpPr>
          <p:cNvPr id="60419" name="Rectangle 3"/>
          <p:cNvSpPr>
            <a:spLocks noGrp="1" noChangeArrowheads="1"/>
          </p:cNvSpPr>
          <p:nvPr>
            <p:ph type="subTitle" idx="1"/>
          </p:nvPr>
        </p:nvSpPr>
        <p:spPr>
          <a:xfrm>
            <a:off x="914400" y="1607691"/>
            <a:ext cx="6858000" cy="3124200"/>
          </a:xfrm>
        </p:spPr>
        <p:txBody>
          <a:bodyPr>
            <a:normAutofit fontScale="70000" lnSpcReduction="20000"/>
          </a:bodyPr>
          <a:lstStyle/>
          <a:p>
            <a:pPr algn="l" eaLnBrk="1" hangingPunct="1"/>
            <a:r>
              <a:rPr lang="en-US" sz="2800" dirty="0">
                <a:solidFill>
                  <a:schemeClr val="bg1"/>
                </a:solidFill>
                <a:latin typeface="Arial" charset="0"/>
                <a:ea typeface="ＭＳ Ｐゴシック" charset="0"/>
                <a:cs typeface="ＭＳ Ｐゴシック" charset="0"/>
              </a:rPr>
              <a:t>There is some evidence (and much discussion) that the very oldest rocks contain evidence of </a:t>
            </a:r>
            <a:r>
              <a:rPr lang="en-US" sz="2800" dirty="0" smtClean="0">
                <a:solidFill>
                  <a:schemeClr val="bg1"/>
                </a:solidFill>
                <a:latin typeface="Arial" charset="0"/>
                <a:ea typeface="ＭＳ Ｐゴシック" charset="0"/>
                <a:cs typeface="ＭＳ Ｐゴシック" charset="0"/>
              </a:rPr>
              <a:t>life</a:t>
            </a:r>
          </a:p>
          <a:p>
            <a:pPr algn="l" eaLnBrk="1" hangingPunct="1"/>
            <a:endParaRPr lang="en-US" sz="2800" dirty="0">
              <a:solidFill>
                <a:schemeClr val="bg1"/>
              </a:solidFill>
              <a:latin typeface="Arial" charset="0"/>
              <a:ea typeface="ＭＳ Ｐゴシック" charset="0"/>
              <a:cs typeface="ＭＳ Ｐゴシック" charset="0"/>
            </a:endParaRPr>
          </a:p>
          <a:p>
            <a:pPr algn="l" eaLnBrk="1" hangingPunct="1"/>
            <a:r>
              <a:rPr lang="en-US" sz="2800" dirty="0">
                <a:solidFill>
                  <a:schemeClr val="bg1"/>
                </a:solidFill>
                <a:latin typeface="Arial" charset="0"/>
                <a:ea typeface="ＭＳ Ｐゴシック" charset="0"/>
                <a:cs typeface="ＭＳ Ｐゴシック" charset="0"/>
              </a:rPr>
              <a:t>No question that life was present by 3 billion years, as there is </a:t>
            </a:r>
            <a:r>
              <a:rPr lang="en-US" sz="2800" dirty="0" smtClean="0">
                <a:solidFill>
                  <a:schemeClr val="bg1"/>
                </a:solidFill>
                <a:latin typeface="Arial" charset="0"/>
                <a:ea typeface="ＭＳ Ｐゴシック" charset="0"/>
                <a:cs typeface="ＭＳ Ｐゴシック" charset="0"/>
              </a:rPr>
              <a:t>evidence for </a:t>
            </a:r>
            <a:r>
              <a:rPr lang="en-US" sz="2800" dirty="0">
                <a:solidFill>
                  <a:schemeClr val="bg1"/>
                </a:solidFill>
                <a:latin typeface="Arial" charset="0"/>
                <a:ea typeface="ＭＳ Ｐゴシック" charset="0"/>
                <a:cs typeface="ＭＳ Ｐゴシック" charset="0"/>
              </a:rPr>
              <a:t>some oxygen production by that time. Maybe life is as old as 3.5 billion </a:t>
            </a:r>
            <a:r>
              <a:rPr lang="en-US" sz="2800" dirty="0" smtClean="0">
                <a:solidFill>
                  <a:schemeClr val="bg1"/>
                </a:solidFill>
                <a:latin typeface="Arial" charset="0"/>
                <a:ea typeface="ＭＳ Ｐゴシック" charset="0"/>
                <a:cs typeface="ＭＳ Ｐゴシック" charset="0"/>
              </a:rPr>
              <a:t>years</a:t>
            </a:r>
          </a:p>
          <a:p>
            <a:pPr algn="l" eaLnBrk="1" hangingPunct="1"/>
            <a:endParaRPr lang="en-US" sz="2800" dirty="0">
              <a:solidFill>
                <a:schemeClr val="bg1"/>
              </a:solidFill>
              <a:latin typeface="Arial" charset="0"/>
              <a:ea typeface="ＭＳ Ｐゴシック" charset="0"/>
              <a:cs typeface="ＭＳ Ｐゴシック" charset="0"/>
            </a:endParaRPr>
          </a:p>
          <a:p>
            <a:pPr eaLnBrk="1" hangingPunct="1"/>
            <a:r>
              <a:rPr lang="en-US" dirty="0">
                <a:solidFill>
                  <a:schemeClr val="bg1"/>
                </a:solidFill>
                <a:latin typeface="Arial" charset="0"/>
                <a:ea typeface="ＭＳ Ｐゴシック" charset="0"/>
                <a:cs typeface="ＭＳ Ｐゴシック" charset="0"/>
              </a:rPr>
              <a:t>In any case: THERE IS A </a:t>
            </a:r>
            <a:r>
              <a:rPr lang="en-US" dirty="0" smtClean="0">
                <a:solidFill>
                  <a:schemeClr val="bg1"/>
                </a:solidFill>
                <a:latin typeface="Arial" charset="0"/>
                <a:ea typeface="ＭＳ Ｐゴシック" charset="0"/>
                <a:cs typeface="ＭＳ Ｐゴシック" charset="0"/>
              </a:rPr>
              <a:t> LONG </a:t>
            </a:r>
            <a:r>
              <a:rPr lang="en-US" dirty="0">
                <a:solidFill>
                  <a:schemeClr val="bg1"/>
                </a:solidFill>
                <a:latin typeface="Arial" charset="0"/>
                <a:ea typeface="ＭＳ Ｐゴシック" charset="0"/>
                <a:cs typeface="ＭＳ Ｐゴシック" charset="0"/>
              </a:rPr>
              <a:t>INTERVAL BETWEEN WATER (as old as 4.4Ga) AND EVIDENCE OF LIFE.  A billion years to accomplish the origin of life is a very long time</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41129822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304800"/>
            <a:ext cx="4419600" cy="1143000"/>
          </a:xfrm>
        </p:spPr>
        <p:txBody>
          <a:bodyPr>
            <a:normAutofit fontScale="90000"/>
          </a:bodyPr>
          <a:lstStyle/>
          <a:p>
            <a:pPr algn="l" eaLnBrk="1" hangingPunct="1"/>
            <a:r>
              <a:rPr lang="en-US" b="1" i="1" dirty="0">
                <a:solidFill>
                  <a:schemeClr val="bg1"/>
                </a:solidFill>
                <a:latin typeface="Trebuchet MS" charset="0"/>
                <a:ea typeface="ＭＳ Ｐゴシック" charset="0"/>
                <a:cs typeface="ＭＳ Ｐゴシック" charset="0"/>
              </a:rPr>
              <a:t> </a:t>
            </a:r>
            <a:r>
              <a:rPr lang="en-US" sz="4800" b="1" i="1" dirty="0">
                <a:solidFill>
                  <a:schemeClr val="bg1"/>
                </a:solidFill>
                <a:latin typeface="Trebuchet MS" charset="0"/>
                <a:ea typeface="ＭＳ Ｐゴシック" charset="0"/>
                <a:cs typeface="ＭＳ Ｐゴシック" charset="0"/>
              </a:rPr>
              <a:t>The Cell Membrane</a:t>
            </a:r>
          </a:p>
        </p:txBody>
      </p:sp>
      <p:grpSp>
        <p:nvGrpSpPr>
          <p:cNvPr id="59395" name="Group 3"/>
          <p:cNvGrpSpPr>
            <a:grpSpLocks/>
          </p:cNvGrpSpPr>
          <p:nvPr/>
        </p:nvGrpSpPr>
        <p:grpSpPr bwMode="auto">
          <a:xfrm>
            <a:off x="304800" y="2057400"/>
            <a:ext cx="4114800" cy="2819400"/>
            <a:chOff x="192" y="672"/>
            <a:chExt cx="4608" cy="3241"/>
          </a:xfrm>
        </p:grpSpPr>
        <p:pic>
          <p:nvPicPr>
            <p:cNvPr id="59401" name="Picture 4" descr="cell"/>
            <p:cNvPicPr>
              <a:picLocks noChangeAspect="1" noChangeArrowheads="1"/>
            </p:cNvPicPr>
            <p:nvPr/>
          </p:nvPicPr>
          <p:blipFill>
            <a:blip r:embed="rId3">
              <a:extLst>
                <a:ext uri="{28A0092B-C50C-407E-A947-70E740481C1C}">
                  <a14:useLocalDpi xmlns:a14="http://schemas.microsoft.com/office/drawing/2010/main" val="0"/>
                </a:ext>
              </a:extLst>
            </a:blip>
            <a:srcRect l="6836" t="23174" r="25740" b="15863"/>
            <a:stretch>
              <a:fillRect/>
            </a:stretch>
          </p:blipFill>
          <p:spPr bwMode="auto">
            <a:xfrm>
              <a:off x="192" y="672"/>
              <a:ext cx="4608"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Freeform 5"/>
            <p:cNvSpPr>
              <a:spLocks/>
            </p:cNvSpPr>
            <p:nvPr/>
          </p:nvSpPr>
          <p:spPr bwMode="auto">
            <a:xfrm>
              <a:off x="3523" y="3370"/>
              <a:ext cx="1091" cy="511"/>
            </a:xfrm>
            <a:custGeom>
              <a:avLst/>
              <a:gdLst>
                <a:gd name="T0" fmla="*/ 231 w 1091"/>
                <a:gd name="T1" fmla="*/ 201 h 511"/>
                <a:gd name="T2" fmla="*/ 355 w 1091"/>
                <a:gd name="T3" fmla="*/ 172 h 511"/>
                <a:gd name="T4" fmla="*/ 509 w 1091"/>
                <a:gd name="T5" fmla="*/ 28 h 511"/>
                <a:gd name="T6" fmla="*/ 605 w 1091"/>
                <a:gd name="T7" fmla="*/ 0 h 511"/>
                <a:gd name="T8" fmla="*/ 979 w 1091"/>
                <a:gd name="T9" fmla="*/ 9 h 511"/>
                <a:gd name="T10" fmla="*/ 1075 w 1091"/>
                <a:gd name="T11" fmla="*/ 67 h 511"/>
                <a:gd name="T12" fmla="*/ 1075 w 1091"/>
                <a:gd name="T13" fmla="*/ 432 h 511"/>
                <a:gd name="T14" fmla="*/ 1047 w 1091"/>
                <a:gd name="T15" fmla="*/ 480 h 511"/>
                <a:gd name="T16" fmla="*/ 960 w 1091"/>
                <a:gd name="T17" fmla="*/ 499 h 511"/>
                <a:gd name="T18" fmla="*/ 653 w 1091"/>
                <a:gd name="T19" fmla="*/ 470 h 511"/>
                <a:gd name="T20" fmla="*/ 384 w 1091"/>
                <a:gd name="T21" fmla="*/ 480 h 511"/>
                <a:gd name="T22" fmla="*/ 221 w 1091"/>
                <a:gd name="T23" fmla="*/ 499 h 511"/>
                <a:gd name="T24" fmla="*/ 77 w 1091"/>
                <a:gd name="T25" fmla="*/ 460 h 511"/>
                <a:gd name="T26" fmla="*/ 19 w 1091"/>
                <a:gd name="T27" fmla="*/ 412 h 511"/>
                <a:gd name="T28" fmla="*/ 0 w 1091"/>
                <a:gd name="T29" fmla="*/ 345 h 511"/>
                <a:gd name="T30" fmla="*/ 29 w 1091"/>
                <a:gd name="T31" fmla="*/ 326 h 511"/>
                <a:gd name="T32" fmla="*/ 48 w 1091"/>
                <a:gd name="T33" fmla="*/ 297 h 511"/>
                <a:gd name="T34" fmla="*/ 106 w 1091"/>
                <a:gd name="T35" fmla="*/ 259 h 511"/>
                <a:gd name="T36" fmla="*/ 192 w 1091"/>
                <a:gd name="T37" fmla="*/ 230 h 511"/>
                <a:gd name="T38" fmla="*/ 231 w 1091"/>
                <a:gd name="T39" fmla="*/ 201 h 5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1"/>
                <a:gd name="T61" fmla="*/ 0 h 511"/>
                <a:gd name="T62" fmla="*/ 1091 w 1091"/>
                <a:gd name="T63" fmla="*/ 511 h 5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1" h="511">
                  <a:moveTo>
                    <a:pt x="231" y="201"/>
                  </a:moveTo>
                  <a:cubicBezTo>
                    <a:pt x="275" y="194"/>
                    <a:pt x="312" y="183"/>
                    <a:pt x="355" y="172"/>
                  </a:cubicBezTo>
                  <a:cubicBezTo>
                    <a:pt x="386" y="128"/>
                    <a:pt x="459" y="53"/>
                    <a:pt x="509" y="28"/>
                  </a:cubicBezTo>
                  <a:cubicBezTo>
                    <a:pt x="537" y="14"/>
                    <a:pt x="575" y="7"/>
                    <a:pt x="605" y="0"/>
                  </a:cubicBezTo>
                  <a:cubicBezTo>
                    <a:pt x="730" y="3"/>
                    <a:pt x="855" y="1"/>
                    <a:pt x="979" y="9"/>
                  </a:cubicBezTo>
                  <a:cubicBezTo>
                    <a:pt x="1016" y="12"/>
                    <a:pt x="1075" y="67"/>
                    <a:pt x="1075" y="67"/>
                  </a:cubicBezTo>
                  <a:cubicBezTo>
                    <a:pt x="1087" y="249"/>
                    <a:pt x="1091" y="227"/>
                    <a:pt x="1075" y="432"/>
                  </a:cubicBezTo>
                  <a:cubicBezTo>
                    <a:pt x="1074" y="450"/>
                    <a:pt x="1063" y="470"/>
                    <a:pt x="1047" y="480"/>
                  </a:cubicBezTo>
                  <a:cubicBezTo>
                    <a:pt x="1032" y="489"/>
                    <a:pt x="965" y="498"/>
                    <a:pt x="960" y="499"/>
                  </a:cubicBezTo>
                  <a:cubicBezTo>
                    <a:pt x="838" y="493"/>
                    <a:pt x="761" y="493"/>
                    <a:pt x="653" y="470"/>
                  </a:cubicBezTo>
                  <a:cubicBezTo>
                    <a:pt x="563" y="473"/>
                    <a:pt x="474" y="474"/>
                    <a:pt x="384" y="480"/>
                  </a:cubicBezTo>
                  <a:cubicBezTo>
                    <a:pt x="329" y="484"/>
                    <a:pt x="221" y="499"/>
                    <a:pt x="221" y="499"/>
                  </a:cubicBezTo>
                  <a:cubicBezTo>
                    <a:pt x="165" y="491"/>
                    <a:pt x="126" y="486"/>
                    <a:pt x="77" y="460"/>
                  </a:cubicBezTo>
                  <a:cubicBezTo>
                    <a:pt x="11" y="363"/>
                    <a:pt x="118" y="511"/>
                    <a:pt x="19" y="412"/>
                  </a:cubicBezTo>
                  <a:cubicBezTo>
                    <a:pt x="3" y="396"/>
                    <a:pt x="6" y="367"/>
                    <a:pt x="0" y="345"/>
                  </a:cubicBezTo>
                  <a:cubicBezTo>
                    <a:pt x="10" y="339"/>
                    <a:pt x="21" y="334"/>
                    <a:pt x="29" y="326"/>
                  </a:cubicBezTo>
                  <a:cubicBezTo>
                    <a:pt x="37" y="318"/>
                    <a:pt x="39" y="305"/>
                    <a:pt x="48" y="297"/>
                  </a:cubicBezTo>
                  <a:cubicBezTo>
                    <a:pt x="65" y="282"/>
                    <a:pt x="87" y="272"/>
                    <a:pt x="106" y="259"/>
                  </a:cubicBezTo>
                  <a:cubicBezTo>
                    <a:pt x="131" y="242"/>
                    <a:pt x="163" y="240"/>
                    <a:pt x="192" y="230"/>
                  </a:cubicBezTo>
                  <a:cubicBezTo>
                    <a:pt x="207" y="225"/>
                    <a:pt x="218" y="211"/>
                    <a:pt x="231" y="201"/>
                  </a:cubicBezTo>
                  <a:close/>
                </a:path>
              </a:pathLst>
            </a:custGeom>
            <a:solidFill>
              <a:schemeClr val="tx1"/>
            </a:solidFill>
            <a:ln w="9525">
              <a:solidFill>
                <a:schemeClr val="tx1"/>
              </a:solidFill>
              <a:round/>
              <a:headEnd/>
              <a:tailEnd/>
            </a:ln>
          </p:spPr>
          <p:txBody>
            <a:bodyPr/>
            <a:lstStyle/>
            <a:p>
              <a:endParaRPr lang="en-US"/>
            </a:p>
          </p:txBody>
        </p:sp>
      </p:grpSp>
      <p:pic>
        <p:nvPicPr>
          <p:cNvPr id="59396" name="Picture 6" descr="memb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343400"/>
            <a:ext cx="41798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7"/>
          <p:cNvSpPr>
            <a:spLocks noChangeArrowheads="1"/>
          </p:cNvSpPr>
          <p:nvPr/>
        </p:nvSpPr>
        <p:spPr bwMode="auto">
          <a:xfrm>
            <a:off x="3505200" y="2590800"/>
            <a:ext cx="609600" cy="228600"/>
          </a:xfrm>
          <a:prstGeom prst="rect">
            <a:avLst/>
          </a:prstGeom>
          <a:noFill/>
          <a:ln w="349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9398" name="Picture 8" descr="eryth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219200"/>
            <a:ext cx="32004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Line 9"/>
          <p:cNvSpPr>
            <a:spLocks noChangeShapeType="1"/>
          </p:cNvSpPr>
          <p:nvPr/>
        </p:nvSpPr>
        <p:spPr bwMode="auto">
          <a:xfrm rot="3102109" flipV="1">
            <a:off x="4529932" y="1785144"/>
            <a:ext cx="1404937" cy="1762125"/>
          </a:xfrm>
          <a:prstGeom prst="line">
            <a:avLst/>
          </a:prstGeom>
          <a:noFill/>
          <a:ln w="603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9400" name="Line 10"/>
          <p:cNvSpPr>
            <a:spLocks noChangeShapeType="1"/>
          </p:cNvSpPr>
          <p:nvPr/>
        </p:nvSpPr>
        <p:spPr bwMode="auto">
          <a:xfrm rot="8469871" flipV="1">
            <a:off x="5867400" y="2971800"/>
            <a:ext cx="1404938" cy="1762125"/>
          </a:xfrm>
          <a:prstGeom prst="line">
            <a:avLst/>
          </a:prstGeom>
          <a:noFill/>
          <a:ln w="603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810669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63491"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3"/>
            <a:ext cx="89154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3283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65539"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856996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200"/>
            <a:ext cx="76581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a:xfrm>
            <a:off x="685800" y="609600"/>
            <a:ext cx="7772400" cy="990600"/>
          </a:xfrm>
        </p:spPr>
        <p:txBody>
          <a:bodyPr>
            <a:normAutofit fontScale="90000"/>
          </a:bodyPr>
          <a:lstStyle/>
          <a:p>
            <a:pPr eaLnBrk="1" hangingPunct="1"/>
            <a:r>
              <a:rPr lang="en-US" dirty="0">
                <a:solidFill>
                  <a:srgbClr val="FFFFFF"/>
                </a:solidFill>
                <a:latin typeface="Arial" charset="0"/>
                <a:ea typeface="ＭＳ Ｐゴシック" charset="0"/>
                <a:cs typeface="ＭＳ Ｐゴシック" charset="0"/>
              </a:rPr>
              <a:t>Abiotic replication of molecules </a:t>
            </a:r>
          </a:p>
        </p:txBody>
      </p:sp>
      <p:sp>
        <p:nvSpPr>
          <p:cNvPr id="57348" name="Rectangle 4"/>
          <p:cNvSpPr>
            <a:spLocks noGrp="1" noChangeArrowheads="1"/>
          </p:cNvSpPr>
          <p:nvPr>
            <p:ph type="body" idx="1"/>
          </p:nvPr>
        </p:nvSpPr>
        <p:spPr>
          <a:xfrm>
            <a:off x="381000" y="1828800"/>
            <a:ext cx="8382000" cy="1905000"/>
          </a:xfrm>
        </p:spPr>
        <p:txBody>
          <a:bodyPr>
            <a:normAutofit lnSpcReduction="10000"/>
          </a:bodyPr>
          <a:lstStyle/>
          <a:p>
            <a:pPr eaLnBrk="1" hangingPunct="1">
              <a:lnSpc>
                <a:spcPct val="90000"/>
              </a:lnSpc>
            </a:pPr>
            <a:r>
              <a:rPr lang="en-US" sz="2400" dirty="0">
                <a:solidFill>
                  <a:srgbClr val="FFFF00"/>
                </a:solidFill>
                <a:latin typeface="Arial" charset="0"/>
                <a:ea typeface="ＭＳ Ｐゴシック" charset="0"/>
                <a:cs typeface="ＭＳ Ｐゴシック" charset="0"/>
              </a:rPr>
              <a:t>RNA </a:t>
            </a:r>
            <a:r>
              <a:rPr lang="en-US" sz="2400" dirty="0" smtClean="0">
                <a:solidFill>
                  <a:srgbClr val="FFFF00"/>
                </a:solidFill>
                <a:latin typeface="Arial" charset="0"/>
                <a:ea typeface="ＭＳ Ｐゴシック" charset="0"/>
                <a:cs typeface="ＭＳ Ｐゴシック" charset="0"/>
              </a:rPr>
              <a:t>seems likely to have been probably </a:t>
            </a:r>
            <a:r>
              <a:rPr lang="en-US" sz="2400" dirty="0">
                <a:solidFill>
                  <a:srgbClr val="FFFF00"/>
                </a:solidFill>
                <a:latin typeface="Arial" charset="0"/>
                <a:ea typeface="ＭＳ Ｐゴシック" charset="0"/>
                <a:cs typeface="ＭＳ Ｐゴシック" charset="0"/>
              </a:rPr>
              <a:t>the 1st hereditary </a:t>
            </a:r>
            <a:r>
              <a:rPr lang="en-US" sz="2400" dirty="0" smtClean="0">
                <a:solidFill>
                  <a:srgbClr val="FFFF00"/>
                </a:solidFill>
                <a:latin typeface="Arial" charset="0"/>
                <a:ea typeface="ＭＳ Ｐゴシック" charset="0"/>
                <a:cs typeface="ＭＳ Ｐゴシック" charset="0"/>
              </a:rPr>
              <a:t>material:  called “THE RNA WORLD”</a:t>
            </a:r>
            <a:endParaRPr lang="en-US" sz="2400" dirty="0">
              <a:solidFill>
                <a:srgbClr val="FFFF00"/>
              </a:solidFill>
              <a:latin typeface="Arial" charset="0"/>
              <a:ea typeface="ＭＳ Ｐゴシック" charset="0"/>
              <a:cs typeface="ＭＳ Ｐゴシック" charset="0"/>
            </a:endParaRPr>
          </a:p>
          <a:p>
            <a:pPr eaLnBrk="1" hangingPunct="1">
              <a:lnSpc>
                <a:spcPct val="90000"/>
              </a:lnSpc>
            </a:pPr>
            <a:r>
              <a:rPr lang="en-US" sz="2000" dirty="0">
                <a:latin typeface="Arial" charset="0"/>
                <a:ea typeface="ＭＳ Ｐゴシック" charset="0"/>
                <a:cs typeface="ＭＳ Ｐゴシック" charset="0"/>
              </a:rPr>
              <a:t>RNA molecules can be synthesized </a:t>
            </a:r>
            <a:r>
              <a:rPr lang="en-US" sz="2000" dirty="0" err="1">
                <a:latin typeface="Arial" charset="0"/>
                <a:ea typeface="ＭＳ Ｐゴシック" charset="0"/>
                <a:cs typeface="ＭＳ Ｐゴシック" charset="0"/>
              </a:rPr>
              <a:t>abiotically</a:t>
            </a:r>
            <a:endParaRPr lang="en-US" sz="2000" dirty="0">
              <a:latin typeface="Arial" charset="0"/>
              <a:ea typeface="ＭＳ Ｐゴシック" charset="0"/>
              <a:cs typeface="ＭＳ Ｐゴシック" charset="0"/>
            </a:endParaRPr>
          </a:p>
          <a:p>
            <a:pPr eaLnBrk="1" hangingPunct="1">
              <a:lnSpc>
                <a:spcPct val="90000"/>
              </a:lnSpc>
            </a:pPr>
            <a:r>
              <a:rPr lang="en-US" sz="2000" dirty="0">
                <a:latin typeface="Arial" charset="0"/>
                <a:ea typeface="ＭＳ Ｐゴシック" charset="0"/>
                <a:cs typeface="ＭＳ Ｐゴシック" charset="0"/>
              </a:rPr>
              <a:t>RNA can also have catalytic activity (ribozymes)</a:t>
            </a:r>
          </a:p>
          <a:p>
            <a:pPr eaLnBrk="1" hangingPunct="1">
              <a:lnSpc>
                <a:spcPct val="90000"/>
              </a:lnSpc>
            </a:pPr>
            <a:r>
              <a:rPr lang="en-US" sz="2000" dirty="0">
                <a:latin typeface="Arial" charset="0"/>
                <a:ea typeface="ＭＳ Ｐゴシック" charset="0"/>
                <a:cs typeface="ＭＳ Ｐゴシック" charset="0"/>
              </a:rPr>
              <a:t>In solution with </a:t>
            </a:r>
            <a:r>
              <a:rPr lang="en-US" sz="2000" dirty="0" err="1">
                <a:latin typeface="Arial" charset="0"/>
                <a:ea typeface="ＭＳ Ｐゴシック" charset="0"/>
                <a:cs typeface="ＭＳ Ｐゴシック" charset="0"/>
              </a:rPr>
              <a:t>ribonucleotides</a:t>
            </a:r>
            <a:r>
              <a:rPr lang="en-US" sz="2000" dirty="0">
                <a:latin typeface="Arial" charset="0"/>
                <a:ea typeface="ＭＳ Ｐゴシック" charset="0"/>
                <a:cs typeface="ＭＳ Ｐゴシック" charset="0"/>
              </a:rPr>
              <a:t>, a new strand is formed using base-pairing rules; </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early-heredity?</a:t>
            </a:r>
            <a:r>
              <a:rPr lang="ja-JP" altLang="en-US" sz="2000" dirty="0">
                <a:latin typeface="Arial" charset="0"/>
                <a:ea typeface="ＭＳ Ｐゴシック" charset="0"/>
                <a:cs typeface="ＭＳ Ｐゴシック" charset="0"/>
              </a:rPr>
              <a:t>”</a:t>
            </a: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2497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3581400" cy="3886200"/>
          </a:xfrm>
        </p:spPr>
        <p:txBody>
          <a:bodyPr/>
          <a:lstStyle/>
          <a:p>
            <a:pPr eaLnBrk="1" hangingPunct="1"/>
            <a:r>
              <a:rPr lang="en-US" sz="3200">
                <a:latin typeface="Arial" charset="0"/>
                <a:ea typeface="ＭＳ Ｐゴシック" charset="0"/>
                <a:cs typeface="ＭＳ Ｐゴシック" charset="0"/>
              </a:rPr>
              <a:t>A possible scenario that includes an RNA world</a:t>
            </a:r>
          </a:p>
        </p:txBody>
      </p:sp>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l="12415"/>
          <a:stretch>
            <a:fillRect/>
          </a:stretch>
        </p:blipFill>
        <p:spPr bwMode="auto">
          <a:xfrm>
            <a:off x="4191000" y="-76200"/>
            <a:ext cx="51816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760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descr="Clang_13_14_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79" y="139596"/>
            <a:ext cx="4638726" cy="668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6604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sz="3600" dirty="0" smtClean="0">
                <a:solidFill>
                  <a:schemeClr val="bg1"/>
                </a:solidFill>
                <a:latin typeface="Arial" charset="0"/>
                <a:ea typeface="ＭＳ Ｐゴシック" charset="0"/>
                <a:cs typeface="ＭＳ Ｐゴシック" charset="0"/>
              </a:rPr>
              <a:t>Uncertainties about </a:t>
            </a:r>
            <a:r>
              <a:rPr lang="en-US" sz="3600" dirty="0">
                <a:solidFill>
                  <a:schemeClr val="bg1"/>
                </a:solidFill>
                <a:latin typeface="Arial" charset="0"/>
                <a:ea typeface="ＭＳ Ｐゴシック" charset="0"/>
                <a:cs typeface="ＭＳ Ｐゴシック" charset="0"/>
              </a:rPr>
              <a:t>the origin of terrestrial life abound</a:t>
            </a:r>
          </a:p>
        </p:txBody>
      </p:sp>
      <p:sp>
        <p:nvSpPr>
          <p:cNvPr id="69635"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en-US" sz="2400" dirty="0">
                <a:solidFill>
                  <a:schemeClr val="bg1"/>
                </a:solidFill>
                <a:latin typeface="Arial" charset="0"/>
                <a:ea typeface="ＭＳ Ｐゴシック" charset="0"/>
                <a:cs typeface="ＭＳ Ｐゴシック" charset="0"/>
              </a:rPr>
              <a:t>What were the actual conditions of the early Earth?</a:t>
            </a:r>
          </a:p>
          <a:p>
            <a:pPr eaLnBrk="1" hangingPunct="1">
              <a:lnSpc>
                <a:spcPct val="90000"/>
              </a:lnSpc>
            </a:pPr>
            <a:r>
              <a:rPr lang="en-US" sz="2400" dirty="0">
                <a:solidFill>
                  <a:schemeClr val="bg1"/>
                </a:solidFill>
                <a:latin typeface="Arial" charset="0"/>
                <a:ea typeface="ＭＳ Ｐゴシック" charset="0"/>
                <a:cs typeface="ＭＳ Ｐゴシック" charset="0"/>
              </a:rPr>
              <a:t>How did the first replicating systems evolve and how did they function?</a:t>
            </a:r>
          </a:p>
          <a:p>
            <a:pPr eaLnBrk="1" hangingPunct="1">
              <a:lnSpc>
                <a:spcPct val="90000"/>
              </a:lnSpc>
            </a:pPr>
            <a:r>
              <a:rPr lang="en-US" sz="2400" dirty="0">
                <a:solidFill>
                  <a:schemeClr val="bg1"/>
                </a:solidFill>
                <a:latin typeface="Arial" charset="0"/>
                <a:ea typeface="ＭＳ Ｐゴシック" charset="0"/>
                <a:cs typeface="ＭＳ Ｐゴシック" charset="0"/>
              </a:rPr>
              <a:t>The leap from an aggregate of molecules that reproduces to even the simplest prokaryotic cell is immense. Even prokaryotic cells are very complex machines. The changes must have occurred in many smaller evolutionary steps.</a:t>
            </a:r>
          </a:p>
          <a:p>
            <a:pPr eaLnBrk="1" hangingPunct="1">
              <a:lnSpc>
                <a:spcPct val="90000"/>
              </a:lnSpc>
            </a:pPr>
            <a:r>
              <a:rPr lang="en-US" sz="2400" dirty="0">
                <a:solidFill>
                  <a:schemeClr val="bg1"/>
                </a:solidFill>
                <a:latin typeface="Arial" charset="0"/>
                <a:ea typeface="ＭＳ Ｐゴシック" charset="0"/>
                <a:cs typeface="ＭＳ Ｐゴシック" charset="0"/>
              </a:rPr>
              <a:t>Where on Earth life originated is also under debate.  It may have involved coupled steps at many different geological settings</a:t>
            </a:r>
          </a:p>
        </p:txBody>
      </p:sp>
    </p:spTree>
    <p:extLst>
      <p:ext uri="{BB962C8B-B14F-4D97-AF65-F5344CB8AC3E}">
        <p14:creationId xmlns:p14="http://schemas.microsoft.com/office/powerpoint/2010/main" val="1794671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2286000"/>
            <a:ext cx="7772400" cy="1143000"/>
          </a:xfrm>
        </p:spPr>
        <p:txBody>
          <a:bodyPr/>
          <a:lstStyle/>
          <a:p>
            <a:pPr eaLnBrk="1" hangingPunct="1"/>
            <a:r>
              <a:rPr lang="en-US" dirty="0">
                <a:solidFill>
                  <a:schemeClr val="bg1"/>
                </a:solidFill>
                <a:latin typeface="Arial" charset="0"/>
                <a:ea typeface="ＭＳ Ｐゴシック" charset="0"/>
                <a:cs typeface="ＭＳ Ｐゴシック" charset="0"/>
              </a:rPr>
              <a:t>Chicken/Egg problems</a:t>
            </a:r>
          </a:p>
        </p:txBody>
      </p:sp>
      <p:sp>
        <p:nvSpPr>
          <p:cNvPr id="70659"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92628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762000" y="1066800"/>
            <a:ext cx="7772400" cy="1143000"/>
          </a:xfrm>
        </p:spPr>
        <p:txBody>
          <a:bodyPr>
            <a:normAutofit fontScale="90000"/>
          </a:bodyPr>
          <a:lstStyle/>
          <a:p>
            <a:pPr eaLnBrk="1" hangingPunct="1"/>
            <a:r>
              <a:rPr lang="en-US" dirty="0">
                <a:solidFill>
                  <a:schemeClr val="bg1"/>
                </a:solidFill>
                <a:latin typeface="Arial" charset="0"/>
                <a:ea typeface="ＭＳ Ｐゴシック" charset="0"/>
                <a:cs typeface="ＭＳ Ｐゴシック" charset="0"/>
              </a:rPr>
              <a:t>Life as an energetic </a:t>
            </a:r>
            <a:r>
              <a:rPr lang="en-US" dirty="0" smtClean="0">
                <a:solidFill>
                  <a:schemeClr val="bg1"/>
                </a:solidFill>
                <a:latin typeface="Arial" charset="0"/>
                <a:ea typeface="ＭＳ Ｐゴシック" charset="0"/>
                <a:cs typeface="ＭＳ Ｐゴシック" charset="0"/>
              </a:rPr>
              <a:t>imperative?</a:t>
            </a:r>
            <a:endParaRPr lang="en-US" dirty="0">
              <a:solidFill>
                <a:schemeClr val="bg1"/>
              </a:solidFill>
              <a:latin typeface="Arial" charset="0"/>
              <a:ea typeface="ＭＳ Ｐゴシック" charset="0"/>
              <a:cs typeface="ＭＳ Ｐゴシック" charset="0"/>
            </a:endParaRPr>
          </a:p>
        </p:txBody>
      </p:sp>
      <p:sp>
        <p:nvSpPr>
          <p:cNvPr id="71683" name="Rectangle 3"/>
          <p:cNvSpPr>
            <a:spLocks noGrp="1" noChangeArrowheads="1"/>
          </p:cNvSpPr>
          <p:nvPr>
            <p:ph type="subTitle" idx="1"/>
          </p:nvPr>
        </p:nvSpPr>
        <p:spPr>
          <a:xfrm>
            <a:off x="1295400" y="2590800"/>
            <a:ext cx="6400800" cy="2286000"/>
          </a:xfrm>
        </p:spPr>
        <p:txBody>
          <a:bodyPr>
            <a:normAutofit fontScale="92500"/>
          </a:bodyPr>
          <a:lstStyle/>
          <a:p>
            <a:pPr eaLnBrk="1" hangingPunct="1"/>
            <a:r>
              <a:rPr lang="en-US" dirty="0">
                <a:solidFill>
                  <a:schemeClr val="bg1"/>
                </a:solidFill>
                <a:latin typeface="Arial" charset="0"/>
                <a:ea typeface="ＭＳ Ｐゴシック" charset="0"/>
                <a:cs typeface="ＭＳ Ｐゴシック" charset="0"/>
              </a:rPr>
              <a:t>Given disequilibrium, or an external energy source, what is the most rapid path to equilibrium?</a:t>
            </a:r>
          </a:p>
          <a:p>
            <a:pPr eaLnBrk="1" hangingPunct="1"/>
            <a:r>
              <a:rPr lang="en-US" dirty="0">
                <a:solidFill>
                  <a:schemeClr val="bg1"/>
                </a:solidFill>
                <a:latin typeface="Arial" charset="0"/>
                <a:ea typeface="ＭＳ Ｐゴシック" charset="0"/>
                <a:cs typeface="ＭＳ Ｐゴシック" charset="0"/>
              </a:rPr>
              <a:t>e.g. </a:t>
            </a:r>
            <a:r>
              <a:rPr lang="ja-JP" altLang="en-US" dirty="0">
                <a:solidFill>
                  <a:schemeClr val="bg1"/>
                </a:solidFill>
                <a:latin typeface="Arial" charset="0"/>
                <a:ea typeface="ＭＳ Ｐゴシック" charset="0"/>
                <a:cs typeface="ＭＳ Ｐゴシック" charset="0"/>
              </a:rPr>
              <a:t>“</a:t>
            </a:r>
            <a:r>
              <a:rPr lang="en-US" dirty="0">
                <a:solidFill>
                  <a:schemeClr val="bg1"/>
                </a:solidFill>
                <a:latin typeface="Arial" charset="0"/>
                <a:ea typeface="ＭＳ Ｐゴシック" charset="0"/>
                <a:cs typeface="ＭＳ Ｐゴシック" charset="0"/>
              </a:rPr>
              <a:t>enzymes</a:t>
            </a:r>
            <a:r>
              <a:rPr lang="ja-JP" altLang="en-US" dirty="0">
                <a:solidFill>
                  <a:schemeClr val="bg1"/>
                </a:solidFill>
                <a:latin typeface="Arial" charset="0"/>
                <a:ea typeface="ＭＳ Ｐゴシック" charset="0"/>
                <a:cs typeface="ＭＳ Ｐゴシック" charset="0"/>
              </a:rPr>
              <a:t>”</a:t>
            </a:r>
            <a:r>
              <a:rPr lang="en-US" dirty="0">
                <a:solidFill>
                  <a:schemeClr val="bg1"/>
                </a:solidFill>
                <a:latin typeface="Arial" charset="0"/>
                <a:ea typeface="ＭＳ Ｐゴシック" charset="0"/>
                <a:cs typeface="ＭＳ Ｐゴシック" charset="0"/>
              </a:rPr>
              <a:t> facilitate this path</a:t>
            </a:r>
          </a:p>
        </p:txBody>
      </p:sp>
    </p:spTree>
    <p:extLst>
      <p:ext uri="{BB962C8B-B14F-4D97-AF65-F5344CB8AC3E}">
        <p14:creationId xmlns:p14="http://schemas.microsoft.com/office/powerpoint/2010/main" val="1847939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dirty="0">
                <a:solidFill>
                  <a:schemeClr val="bg1"/>
                </a:solidFill>
                <a:latin typeface="Arial" charset="0"/>
                <a:ea typeface="ＭＳ Ｐゴシック" charset="0"/>
                <a:cs typeface="ＭＳ Ｐゴシック" charset="0"/>
              </a:rPr>
              <a:t>Could life also originate elsewhere?</a:t>
            </a:r>
          </a:p>
        </p:txBody>
      </p:sp>
      <p:sp>
        <p:nvSpPr>
          <p:cNvPr id="72707" name="Rectangle 3"/>
          <p:cNvSpPr>
            <a:spLocks noGrp="1" noChangeArrowheads="1"/>
          </p:cNvSpPr>
          <p:nvPr>
            <p:ph type="body" idx="1"/>
          </p:nvPr>
        </p:nvSpPr>
        <p:spPr>
          <a:xfrm>
            <a:off x="685800" y="2133600"/>
            <a:ext cx="7772400" cy="4343400"/>
          </a:xfrm>
        </p:spPr>
        <p:txBody>
          <a:bodyPr>
            <a:normAutofit lnSpcReduction="10000"/>
          </a:bodyPr>
          <a:lstStyle/>
          <a:p>
            <a:pPr eaLnBrk="1" hangingPunct="1">
              <a:lnSpc>
                <a:spcPct val="90000"/>
              </a:lnSpc>
            </a:pPr>
            <a:r>
              <a:rPr lang="en-US" sz="2400" dirty="0">
                <a:solidFill>
                  <a:schemeClr val="bg1"/>
                </a:solidFill>
                <a:latin typeface="Arial" charset="0"/>
                <a:ea typeface="ＭＳ Ｐゴシック" charset="0"/>
                <a:cs typeface="ＭＳ Ｐゴシック" charset="0"/>
              </a:rPr>
              <a:t>As our understanding of our own solar system has increased, the hypothesis that life is not restricted to Earth has received more attention.</a:t>
            </a:r>
          </a:p>
          <a:p>
            <a:pPr lvl="1" eaLnBrk="1" hangingPunct="1">
              <a:lnSpc>
                <a:spcPct val="90000"/>
              </a:lnSpc>
            </a:pPr>
            <a:r>
              <a:rPr lang="en-US" sz="2000" dirty="0">
                <a:solidFill>
                  <a:schemeClr val="bg1"/>
                </a:solidFill>
                <a:latin typeface="Arial" charset="0"/>
                <a:ea typeface="ＭＳ Ｐゴシック" charset="0"/>
              </a:rPr>
              <a:t>The presence of ice on Europa, a moon of Jupiter, has led to hypotheses that liquid water lies beneath the surface and may support life</a:t>
            </a:r>
          </a:p>
          <a:p>
            <a:pPr lvl="1" eaLnBrk="1" hangingPunct="1">
              <a:lnSpc>
                <a:spcPct val="90000"/>
              </a:lnSpc>
            </a:pPr>
            <a:r>
              <a:rPr lang="en-US" sz="2000" dirty="0">
                <a:solidFill>
                  <a:schemeClr val="bg1"/>
                </a:solidFill>
                <a:latin typeface="Arial" charset="0"/>
                <a:ea typeface="ＭＳ Ｐゴシック" charset="0"/>
              </a:rPr>
              <a:t>While Mars is cold, dry, and lifeless today, it was probably relatively warmer, wetter, and had a CO</a:t>
            </a:r>
            <a:r>
              <a:rPr lang="en-US" sz="2000" baseline="-25000" dirty="0">
                <a:solidFill>
                  <a:schemeClr val="bg1"/>
                </a:solidFill>
                <a:latin typeface="Arial" charset="0"/>
                <a:ea typeface="ＭＳ Ｐゴシック" charset="0"/>
              </a:rPr>
              <a:t>2</a:t>
            </a:r>
            <a:r>
              <a:rPr lang="en-US" sz="2000" dirty="0">
                <a:solidFill>
                  <a:schemeClr val="bg1"/>
                </a:solidFill>
                <a:latin typeface="Arial" charset="0"/>
                <a:ea typeface="ＭＳ Ｐゴシック" charset="0"/>
              </a:rPr>
              <a:t>-rich atmosphere billions of years ago</a:t>
            </a:r>
          </a:p>
          <a:p>
            <a:pPr lvl="2" eaLnBrk="1" hangingPunct="1">
              <a:lnSpc>
                <a:spcPct val="90000"/>
              </a:lnSpc>
            </a:pPr>
            <a:r>
              <a:rPr lang="en-US" sz="1800" dirty="0">
                <a:solidFill>
                  <a:schemeClr val="bg1"/>
                </a:solidFill>
                <a:latin typeface="Arial" charset="0"/>
                <a:ea typeface="ＭＳ Ｐゴシック" charset="0"/>
              </a:rPr>
              <a:t>Some think Mars</a:t>
            </a:r>
            <a:r>
              <a:rPr lang="ja-JP" altLang="en-US" sz="1800" dirty="0">
                <a:solidFill>
                  <a:schemeClr val="bg1"/>
                </a:solidFill>
                <a:latin typeface="Arial" charset="0"/>
                <a:ea typeface="ＭＳ Ｐゴシック" charset="0"/>
              </a:rPr>
              <a:t>’</a:t>
            </a:r>
            <a:r>
              <a:rPr lang="en-US" sz="1800" dirty="0">
                <a:solidFill>
                  <a:schemeClr val="bg1"/>
                </a:solidFill>
                <a:latin typeface="Arial" charset="0"/>
                <a:ea typeface="ＭＳ Ｐゴシック" charset="0"/>
              </a:rPr>
              <a:t> subsurface may still be capable of having life</a:t>
            </a:r>
          </a:p>
          <a:p>
            <a:pPr lvl="1" eaLnBrk="1" hangingPunct="1">
              <a:lnSpc>
                <a:spcPct val="90000"/>
              </a:lnSpc>
            </a:pPr>
            <a:r>
              <a:rPr lang="en-US" sz="2000" dirty="0">
                <a:solidFill>
                  <a:schemeClr val="bg1"/>
                </a:solidFill>
                <a:latin typeface="Arial" charset="0"/>
                <a:ea typeface="ＭＳ Ｐゴシック" charset="0"/>
              </a:rPr>
              <a:t>Many scientists see Mars as an ideal place to test hypotheses about Earth</a:t>
            </a:r>
            <a:r>
              <a:rPr lang="ja-JP" altLang="en-US" sz="2000" dirty="0">
                <a:solidFill>
                  <a:schemeClr val="bg1"/>
                </a:solidFill>
                <a:latin typeface="Arial" charset="0"/>
                <a:ea typeface="ＭＳ Ｐゴシック" charset="0"/>
              </a:rPr>
              <a:t>’</a:t>
            </a:r>
            <a:r>
              <a:rPr lang="en-US" sz="2000" dirty="0">
                <a:solidFill>
                  <a:schemeClr val="bg1"/>
                </a:solidFill>
                <a:latin typeface="Arial" charset="0"/>
                <a:ea typeface="ＭＳ Ｐゴシック" charset="0"/>
              </a:rPr>
              <a:t>s prebiotic chemistry</a:t>
            </a:r>
          </a:p>
          <a:p>
            <a:pPr eaLnBrk="1" hangingPunct="1">
              <a:lnSpc>
                <a:spcPct val="90000"/>
              </a:lnSpc>
            </a:pPr>
            <a:r>
              <a:rPr lang="en-US" sz="2400" dirty="0">
                <a:solidFill>
                  <a:schemeClr val="bg1"/>
                </a:solidFill>
                <a:latin typeface="Arial" charset="0"/>
                <a:ea typeface="ＭＳ Ｐゴシック" charset="0"/>
                <a:cs typeface="ＭＳ Ｐゴシック" charset="0"/>
              </a:rPr>
              <a:t>Why not outside our solar system?  Conditions found on Earth might be common in the galaxy.</a:t>
            </a:r>
          </a:p>
        </p:txBody>
      </p:sp>
    </p:spTree>
    <p:extLst>
      <p:ext uri="{BB962C8B-B14F-4D97-AF65-F5344CB8AC3E}">
        <p14:creationId xmlns:p14="http://schemas.microsoft.com/office/powerpoint/2010/main" val="16581935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1000"/>
            <a:ext cx="635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3048000" y="3048000"/>
            <a:ext cx="1676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LIFE IS </a:t>
            </a:r>
          </a:p>
          <a:p>
            <a:pPr>
              <a:spcBef>
                <a:spcPct val="50000"/>
              </a:spcBef>
            </a:pPr>
            <a:r>
              <a:rPr lang="en-US"/>
              <a:t>PRESENT</a:t>
            </a:r>
          </a:p>
        </p:txBody>
      </p:sp>
      <p:sp>
        <p:nvSpPr>
          <p:cNvPr id="62468" name="Line 4"/>
          <p:cNvSpPr>
            <a:spLocks noChangeShapeType="1"/>
          </p:cNvSpPr>
          <p:nvPr/>
        </p:nvSpPr>
        <p:spPr bwMode="auto">
          <a:xfrm>
            <a:off x="2895600" y="3581400"/>
            <a:ext cx="1752600" cy="0"/>
          </a:xfrm>
          <a:prstGeom prst="line">
            <a:avLst/>
          </a:prstGeom>
          <a:noFill/>
          <a:ln w="349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630087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6.jpg                                                         00001181hector                         B4A20E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44434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6994525" y="5942013"/>
            <a:ext cx="14160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CC00"/>
                </a:solidFill>
              </a:rPr>
              <a:t>Courtesy of </a:t>
            </a:r>
          </a:p>
          <a:p>
            <a:r>
              <a:rPr lang="en-US" sz="1600">
                <a:solidFill>
                  <a:srgbClr val="FFCC00"/>
                </a:solidFill>
              </a:rPr>
              <a:t>John Delaney,</a:t>
            </a:r>
          </a:p>
          <a:p>
            <a:r>
              <a:rPr lang="en-US" sz="1600">
                <a:solidFill>
                  <a:srgbClr val="FFCC00"/>
                </a:solidFill>
              </a:rPr>
              <a:t>U. Washington</a:t>
            </a:r>
            <a:endParaRPr lang="en-US"/>
          </a:p>
        </p:txBody>
      </p:sp>
      <p:sp>
        <p:nvSpPr>
          <p:cNvPr id="73732" name="Text Box 4"/>
          <p:cNvSpPr txBox="1">
            <a:spLocks noChangeArrowheads="1"/>
          </p:cNvSpPr>
          <p:nvPr/>
        </p:nvSpPr>
        <p:spPr bwMode="auto">
          <a:xfrm>
            <a:off x="533400" y="152400"/>
            <a:ext cx="9063038" cy="830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Might hydrothermal vents have played a role?</a:t>
            </a:r>
          </a:p>
          <a:p>
            <a:r>
              <a:rPr lang="en-US">
                <a:solidFill>
                  <a:schemeClr val="bg1"/>
                </a:solidFill>
              </a:rPr>
              <a:t>Hydrothermal Vents Provide a New Perspective on Planetary Life</a:t>
            </a:r>
          </a:p>
        </p:txBody>
      </p:sp>
    </p:spTree>
    <p:extLst>
      <p:ext uri="{BB962C8B-B14F-4D97-AF65-F5344CB8AC3E}">
        <p14:creationId xmlns:p14="http://schemas.microsoft.com/office/powerpoint/2010/main" val="2070281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26.jpg                                                         00056D31Main (apps)                    B0F7A8F2:"/>
          <p:cNvPicPr>
            <a:picLocks noChangeAspect="1" noChangeArrowheads="1"/>
          </p:cNvPicPr>
          <p:nvPr/>
        </p:nvPicPr>
        <p:blipFill>
          <a:blip r:embed="rId2"/>
          <a:srcRect/>
          <a:stretch>
            <a:fillRect/>
          </a:stretch>
        </p:blipFill>
        <p:spPr bwMode="auto">
          <a:xfrm>
            <a:off x="-381000" y="0"/>
            <a:ext cx="9829800" cy="6907213"/>
          </a:xfrm>
          <a:prstGeom prst="rect">
            <a:avLst/>
          </a:prstGeom>
          <a:noFill/>
          <a:effectLst>
            <a:outerShdw blurRad="63500" dist="38099" dir="2700000" algn="ctr" rotWithShape="0">
              <a:schemeClr val="tx1">
                <a:alpha val="74998"/>
              </a:schemeClr>
            </a:outerShdw>
          </a:effectLst>
        </p:spPr>
      </p:pic>
      <p:sp>
        <p:nvSpPr>
          <p:cNvPr id="58371" name="Text Box 3"/>
          <p:cNvSpPr txBox="1">
            <a:spLocks noChangeArrowheads="1"/>
          </p:cNvSpPr>
          <p:nvPr/>
        </p:nvSpPr>
        <p:spPr bwMode="auto">
          <a:xfrm>
            <a:off x="4906963" y="558800"/>
            <a:ext cx="3548062" cy="1373188"/>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rgbClr val="FEF1CE"/>
                </a:solidFill>
              </a:rPr>
              <a:t>Earthquake Swarm</a:t>
            </a:r>
          </a:p>
          <a:p>
            <a:pPr algn="ctr"/>
            <a:r>
              <a:rPr lang="en-US" sz="2800" b="1">
                <a:solidFill>
                  <a:srgbClr val="FEF1CE"/>
                </a:solidFill>
              </a:rPr>
              <a:t>Jun-July 1993</a:t>
            </a:r>
          </a:p>
          <a:p>
            <a:pPr algn="ctr"/>
            <a:r>
              <a:rPr lang="en-US" sz="2800" b="1">
                <a:solidFill>
                  <a:srgbClr val="FEF1CE"/>
                </a:solidFill>
              </a:rPr>
              <a:t>Juan de Fuca Ridge</a:t>
            </a:r>
            <a:endParaRPr lang="en-US" b="1">
              <a:solidFill>
                <a:schemeClr val="bg1"/>
              </a:solidFill>
            </a:endParaRPr>
          </a:p>
        </p:txBody>
      </p:sp>
    </p:spTree>
    <p:extLst>
      <p:ext uri="{BB962C8B-B14F-4D97-AF65-F5344CB8AC3E}">
        <p14:creationId xmlns:p14="http://schemas.microsoft.com/office/powerpoint/2010/main" val="458447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29.jpg                                                         00056D31Main (apps)                    B0F7A8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684688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0" y="492125"/>
            <a:ext cx="4976813" cy="11874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BC327"/>
                </a:solidFill>
                <a:latin typeface="Palatino" charset="0"/>
              </a:rPr>
              <a:t>Plume of microbial particulates from a recently erupted</a:t>
            </a:r>
          </a:p>
          <a:p>
            <a:r>
              <a:rPr lang="en-US" b="1">
                <a:solidFill>
                  <a:srgbClr val="FBC327"/>
                </a:solidFill>
                <a:latin typeface="Palatino" charset="0"/>
              </a:rPr>
              <a:t>sea-floor volcano</a:t>
            </a:r>
            <a:endParaRPr lang="en-US">
              <a:solidFill>
                <a:schemeClr val="bg1"/>
              </a:solidFill>
            </a:endParaRPr>
          </a:p>
        </p:txBody>
      </p:sp>
    </p:spTree>
    <p:extLst>
      <p:ext uri="{BB962C8B-B14F-4D97-AF65-F5344CB8AC3E}">
        <p14:creationId xmlns:p14="http://schemas.microsoft.com/office/powerpoint/2010/main" val="2857918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10.jpg                                                         00001181hector                         B4A20E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229600"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800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1371600" y="1258181"/>
            <a:ext cx="5867400" cy="5146975"/>
          </a:xfrm>
        </p:spPr>
        <p:txBody>
          <a:bodyPr>
            <a:noAutofit/>
          </a:bodyPr>
          <a:lstStyle/>
          <a:p>
            <a:pPr>
              <a:buFontTx/>
              <a:buNone/>
            </a:pPr>
            <a:r>
              <a:rPr lang="en-US" sz="2000" dirty="0" smtClean="0">
                <a:solidFill>
                  <a:schemeClr val="accent3">
                    <a:lumMod val="20000"/>
                    <a:lumOff val="80000"/>
                  </a:schemeClr>
                </a:solidFill>
                <a:latin typeface="Arial" charset="0"/>
                <a:ea typeface="ＭＳ Ｐゴシック" charset="0"/>
                <a:cs typeface="ＭＳ Ｐゴシック" charset="0"/>
              </a:rPr>
              <a:t>Multiple environments over long periods of time and changing conditions are likely</a:t>
            </a:r>
          </a:p>
          <a:p>
            <a:pPr>
              <a:buFontTx/>
              <a:buNone/>
            </a:pPr>
            <a:endParaRPr lang="en-US" sz="2000" dirty="0" smtClean="0">
              <a:solidFill>
                <a:schemeClr val="accent3">
                  <a:lumMod val="20000"/>
                  <a:lumOff val="80000"/>
                </a:schemeClr>
              </a:solidFill>
              <a:latin typeface="Arial" charset="0"/>
              <a:ea typeface="ＭＳ Ｐゴシック" charset="0"/>
              <a:cs typeface="ＭＳ Ｐゴシック" charset="0"/>
            </a:endParaRPr>
          </a:p>
          <a:p>
            <a:pPr>
              <a:buFontTx/>
              <a:buNone/>
            </a:pPr>
            <a:r>
              <a:rPr lang="en-US" sz="2000" dirty="0" smtClean="0">
                <a:solidFill>
                  <a:schemeClr val="accent3">
                    <a:lumMod val="20000"/>
                    <a:lumOff val="80000"/>
                  </a:schemeClr>
                </a:solidFill>
                <a:latin typeface="Arial" charset="0"/>
                <a:ea typeface="ＭＳ Ｐゴシック" charset="0"/>
                <a:cs typeface="ＭＳ Ｐゴシック" charset="0"/>
              </a:rPr>
              <a:t>Many of these environments of the ancient Earth likely have no modern analogues</a:t>
            </a:r>
          </a:p>
          <a:p>
            <a:pPr>
              <a:buFontTx/>
              <a:buNone/>
            </a:pPr>
            <a:endParaRPr lang="en-US" sz="2000" dirty="0" smtClean="0">
              <a:solidFill>
                <a:schemeClr val="accent3">
                  <a:lumMod val="20000"/>
                  <a:lumOff val="80000"/>
                </a:schemeClr>
              </a:solidFill>
              <a:latin typeface="Arial" charset="0"/>
              <a:ea typeface="ＭＳ Ｐゴシック" charset="0"/>
              <a:cs typeface="ＭＳ Ｐゴシック" charset="0"/>
            </a:endParaRPr>
          </a:p>
          <a:p>
            <a:pPr>
              <a:buFontTx/>
              <a:buNone/>
            </a:pPr>
            <a:r>
              <a:rPr lang="en-US" sz="2000" dirty="0" smtClean="0">
                <a:solidFill>
                  <a:schemeClr val="accent3">
                    <a:lumMod val="20000"/>
                    <a:lumOff val="80000"/>
                  </a:schemeClr>
                </a:solidFill>
                <a:latin typeface="Arial" charset="0"/>
                <a:ea typeface="ＭＳ Ｐゴシック" charset="0"/>
                <a:cs typeface="ＭＳ Ｐゴシック" charset="0"/>
              </a:rPr>
              <a:t>Many of the processes may have occurred before the existence of the rock record, leaving large uncertainties and potential speculation</a:t>
            </a:r>
          </a:p>
          <a:p>
            <a:pPr>
              <a:buFontTx/>
              <a:buNone/>
            </a:pPr>
            <a:endParaRPr lang="en-US" sz="2000" dirty="0">
              <a:solidFill>
                <a:schemeClr val="accent3">
                  <a:lumMod val="20000"/>
                  <a:lumOff val="80000"/>
                </a:schemeClr>
              </a:solidFill>
              <a:latin typeface="Arial" charset="0"/>
              <a:ea typeface="ＭＳ Ｐゴシック" charset="0"/>
              <a:cs typeface="ＭＳ Ｐゴシック" charset="0"/>
            </a:endParaRPr>
          </a:p>
          <a:p>
            <a:pPr>
              <a:buFontTx/>
              <a:buNone/>
            </a:pPr>
            <a:r>
              <a:rPr lang="en-US" sz="2000" dirty="0" smtClean="0">
                <a:solidFill>
                  <a:schemeClr val="accent3">
                    <a:lumMod val="20000"/>
                    <a:lumOff val="80000"/>
                  </a:schemeClr>
                </a:solidFill>
                <a:latin typeface="Arial" charset="0"/>
                <a:ea typeface="ＭＳ Ｐゴシック" charset="0"/>
                <a:cs typeface="ＭＳ Ｐゴシック" charset="0"/>
              </a:rPr>
              <a:t>It may be that the energetic imperatives and characteristics of molecules permit many avenues to life.</a:t>
            </a:r>
            <a:endParaRPr lang="en-US" sz="2000" dirty="0">
              <a:solidFill>
                <a:schemeClr val="accent3">
                  <a:lumMod val="20000"/>
                  <a:lumOff val="80000"/>
                </a:schemeClr>
              </a:solidFill>
              <a:latin typeface="Arial" charset="0"/>
              <a:ea typeface="ＭＳ Ｐゴシック" charset="0"/>
              <a:cs typeface="ＭＳ Ｐゴシック" charset="0"/>
            </a:endParaRPr>
          </a:p>
        </p:txBody>
      </p:sp>
      <p:sp>
        <p:nvSpPr>
          <p:cNvPr id="78851" name="Title 3"/>
          <p:cNvSpPr>
            <a:spLocks noGrp="1"/>
          </p:cNvSpPr>
          <p:nvPr>
            <p:ph type="title"/>
          </p:nvPr>
        </p:nvSpPr>
        <p:spPr>
          <a:xfrm>
            <a:off x="457200" y="325917"/>
            <a:ext cx="8229600" cy="1143000"/>
          </a:xfrm>
        </p:spPr>
        <p:txBody>
          <a:bodyPr>
            <a:normAutofit fontScale="90000"/>
          </a:bodyPr>
          <a:lstStyle/>
          <a:p>
            <a:r>
              <a:rPr lang="en-US" sz="3600" dirty="0" smtClean="0">
                <a:solidFill>
                  <a:srgbClr val="FFFFFF"/>
                </a:solidFill>
                <a:latin typeface="Arial" charset="0"/>
                <a:ea typeface="ＭＳ Ｐゴシック" charset="0"/>
                <a:cs typeface="ＭＳ Ｐゴシック" charset="0"/>
              </a:rPr>
              <a:t>The Origin of Life is a Planetary Process</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70481788"/>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4"/>
          <p:cNvSpPr txBox="1">
            <a:spLocks noChangeArrowheads="1"/>
          </p:cNvSpPr>
          <p:nvPr/>
        </p:nvSpPr>
        <p:spPr bwMode="auto">
          <a:xfrm>
            <a:off x="90488" y="99386"/>
            <a:ext cx="862065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solidFill>
                  <a:srgbClr val="FFFF00"/>
                </a:solidFill>
                <a:cs typeface="Times" charset="0"/>
              </a:rPr>
              <a:t>Is Life likely to be a </a:t>
            </a:r>
            <a:r>
              <a:rPr lang="en-US" sz="2800" b="1" i="1" dirty="0" smtClean="0">
                <a:solidFill>
                  <a:srgbClr val="FFFF00"/>
                </a:solidFill>
                <a:cs typeface="Times" charset="0"/>
              </a:rPr>
              <a:t>frequent planetary </a:t>
            </a:r>
            <a:r>
              <a:rPr lang="en-US" sz="2800" b="1" i="1" dirty="0">
                <a:solidFill>
                  <a:srgbClr val="FFFF00"/>
                </a:solidFill>
                <a:cs typeface="Times" charset="0"/>
              </a:rPr>
              <a:t>process?</a:t>
            </a:r>
            <a:r>
              <a:rPr lang="en-US" sz="3200" i="1" dirty="0">
                <a:solidFill>
                  <a:srgbClr val="FFFF00"/>
                </a:solidFill>
                <a:cs typeface="Times" charset="0"/>
              </a:rPr>
              <a:t>:</a:t>
            </a:r>
          </a:p>
        </p:txBody>
      </p:sp>
      <p:sp>
        <p:nvSpPr>
          <p:cNvPr id="183302" name="Text Box 6"/>
          <p:cNvSpPr txBox="1">
            <a:spLocks noChangeArrowheads="1"/>
          </p:cNvSpPr>
          <p:nvPr/>
        </p:nvSpPr>
        <p:spPr bwMode="auto">
          <a:xfrm>
            <a:off x="322729" y="831578"/>
            <a:ext cx="8561388" cy="64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Clr>
                <a:srgbClr val="FFCC00"/>
              </a:buClr>
              <a:buFont typeface="Wingdings" charset="2"/>
              <a:buChar char="u"/>
            </a:pPr>
            <a:r>
              <a:rPr lang="en-US" sz="2800" dirty="0">
                <a:solidFill>
                  <a:srgbClr val="FFCC00"/>
                </a:solidFill>
                <a:cs typeface="Times" charset="0"/>
              </a:rPr>
              <a:t>• </a:t>
            </a:r>
            <a:r>
              <a:rPr lang="en-US" dirty="0">
                <a:solidFill>
                  <a:schemeClr val="bg1"/>
                </a:solidFill>
                <a:cs typeface="Times" charset="0"/>
              </a:rPr>
              <a:t>C, H, O and N are four of the most abundant elements in the universe</a:t>
            </a:r>
          </a:p>
          <a:p>
            <a:pPr marL="342900" indent="-342900">
              <a:buClr>
                <a:srgbClr val="FFCC00"/>
              </a:buClr>
              <a:buFont typeface="Wingdings" charset="2"/>
              <a:buChar char="u"/>
            </a:pPr>
            <a:endParaRPr lang="en-US" dirty="0">
              <a:solidFill>
                <a:schemeClr val="bg1"/>
              </a:solidFill>
              <a:cs typeface="Times" charset="0"/>
            </a:endParaRPr>
          </a:p>
          <a:p>
            <a:pPr marL="342900" indent="-342900">
              <a:buClr>
                <a:srgbClr val="FFCC00"/>
              </a:buClr>
              <a:buFont typeface="Wingdings" charset="2"/>
              <a:buChar char="u"/>
            </a:pPr>
            <a:r>
              <a:rPr lang="en-US" dirty="0">
                <a:solidFill>
                  <a:srgbClr val="FFCC00"/>
                </a:solidFill>
                <a:cs typeface="Times" charset="0"/>
              </a:rPr>
              <a:t>• </a:t>
            </a:r>
            <a:r>
              <a:rPr lang="en-US" dirty="0">
                <a:solidFill>
                  <a:schemeClr val="bg1"/>
                </a:solidFill>
                <a:cs typeface="Times" charset="0"/>
              </a:rPr>
              <a:t>Organic molecules are everywhere</a:t>
            </a:r>
            <a:r>
              <a:rPr lang="en-US" dirty="0" smtClean="0">
                <a:solidFill>
                  <a:schemeClr val="bg1"/>
                </a:solidFill>
                <a:cs typeface="Times" charset="0"/>
              </a:rPr>
              <a:t>-in </a:t>
            </a:r>
            <a:r>
              <a:rPr lang="en-US" dirty="0">
                <a:solidFill>
                  <a:schemeClr val="bg1"/>
                </a:solidFill>
                <a:cs typeface="Times" charset="0"/>
              </a:rPr>
              <a:t>the interstellar clouds from which solar systems  are formed, in comets</a:t>
            </a:r>
          </a:p>
          <a:p>
            <a:pPr marL="342900" indent="-342900">
              <a:buClr>
                <a:srgbClr val="FFCC00"/>
              </a:buClr>
              <a:buFont typeface="Wingdings" charset="2"/>
              <a:buChar char="u"/>
            </a:pPr>
            <a:endParaRPr lang="en-US" dirty="0">
              <a:solidFill>
                <a:schemeClr val="bg1"/>
              </a:solidFill>
              <a:cs typeface="Times" charset="0"/>
            </a:endParaRPr>
          </a:p>
          <a:p>
            <a:pPr marL="342900" indent="-342900">
              <a:buClr>
                <a:srgbClr val="FFCC00"/>
              </a:buClr>
              <a:buFont typeface="Wingdings" charset="2"/>
              <a:buChar char="u"/>
            </a:pPr>
            <a:r>
              <a:rPr lang="en-US" dirty="0">
                <a:solidFill>
                  <a:schemeClr val="bg1"/>
                </a:solidFill>
                <a:cs typeface="Times" charset="0"/>
              </a:rPr>
              <a:t>On successful replication in millions of years </a:t>
            </a:r>
            <a:r>
              <a:rPr lang="ja-JP" altLang="en-US" dirty="0">
                <a:solidFill>
                  <a:schemeClr val="bg1"/>
                </a:solidFill>
                <a:cs typeface="Times" charset="0"/>
              </a:rPr>
              <a:t>“</a:t>
            </a:r>
            <a:r>
              <a:rPr lang="en-US" dirty="0">
                <a:solidFill>
                  <a:schemeClr val="bg1"/>
                </a:solidFill>
                <a:cs typeface="Times" charset="0"/>
              </a:rPr>
              <a:t>wins</a:t>
            </a:r>
            <a:r>
              <a:rPr lang="ja-JP" altLang="en-US" dirty="0">
                <a:solidFill>
                  <a:schemeClr val="bg1"/>
                </a:solidFill>
                <a:cs typeface="Times" charset="0"/>
              </a:rPr>
              <a:t>”</a:t>
            </a:r>
            <a:r>
              <a:rPr lang="en-US" dirty="0">
                <a:solidFill>
                  <a:schemeClr val="bg1"/>
                </a:solidFill>
                <a:cs typeface="Times" charset="0"/>
              </a:rPr>
              <a:t> and makes life </a:t>
            </a:r>
            <a:r>
              <a:rPr lang="en-US" dirty="0" smtClean="0">
                <a:solidFill>
                  <a:schemeClr val="bg1"/>
                </a:solidFill>
                <a:cs typeface="Times" charset="0"/>
              </a:rPr>
              <a:t>possible.  Time is on the side of life.</a:t>
            </a:r>
            <a:endParaRPr lang="en-US" dirty="0">
              <a:solidFill>
                <a:schemeClr val="bg1"/>
              </a:solidFill>
              <a:cs typeface="Times" charset="0"/>
            </a:endParaRPr>
          </a:p>
          <a:p>
            <a:pPr marL="342900" indent="-342900">
              <a:buClr>
                <a:srgbClr val="FFCC00"/>
              </a:buClr>
              <a:buFont typeface="Wingdings" charset="2"/>
              <a:buChar char="u"/>
            </a:pPr>
            <a:endParaRPr lang="en-US" dirty="0">
              <a:solidFill>
                <a:schemeClr val="bg1"/>
              </a:solidFill>
              <a:cs typeface="Times" charset="0"/>
            </a:endParaRPr>
          </a:p>
          <a:p>
            <a:pPr marL="342900" indent="-342900">
              <a:buClr>
                <a:srgbClr val="FFCC00"/>
              </a:buClr>
              <a:buFont typeface="Wingdings" charset="2"/>
              <a:buChar char="u"/>
            </a:pPr>
            <a:r>
              <a:rPr lang="en-US" dirty="0">
                <a:solidFill>
                  <a:schemeClr val="bg1"/>
                </a:solidFill>
                <a:cs typeface="Times" charset="0"/>
              </a:rPr>
              <a:t>Life increases entropy production, therefore is energetically </a:t>
            </a:r>
            <a:r>
              <a:rPr lang="en-US" dirty="0" smtClean="0">
                <a:solidFill>
                  <a:schemeClr val="bg1"/>
                </a:solidFill>
                <a:cs typeface="Times" charset="0"/>
              </a:rPr>
              <a:t>preferred</a:t>
            </a:r>
          </a:p>
          <a:p>
            <a:pPr>
              <a:buClr>
                <a:srgbClr val="FFCC00"/>
              </a:buClr>
            </a:pPr>
            <a:endParaRPr lang="en-US" dirty="0">
              <a:solidFill>
                <a:schemeClr val="bg1"/>
              </a:solidFill>
              <a:cs typeface="Times" charset="0"/>
            </a:endParaRPr>
          </a:p>
          <a:p>
            <a:pPr>
              <a:buClr>
                <a:srgbClr val="FFCC00"/>
              </a:buClr>
            </a:pPr>
            <a:r>
              <a:rPr lang="en-US" dirty="0">
                <a:solidFill>
                  <a:schemeClr val="accent3">
                    <a:lumMod val="20000"/>
                    <a:lumOff val="80000"/>
                  </a:schemeClr>
                </a:solidFill>
              </a:rPr>
              <a:t>.  </a:t>
            </a:r>
            <a:r>
              <a:rPr lang="en-US" dirty="0">
                <a:solidFill>
                  <a:srgbClr val="FFFF00"/>
                </a:solidFill>
              </a:rPr>
              <a:t>Discovery of any </a:t>
            </a:r>
            <a:r>
              <a:rPr lang="en-US" dirty="0" smtClean="0">
                <a:solidFill>
                  <a:srgbClr val="FFFF00"/>
                </a:solidFill>
              </a:rPr>
              <a:t>one avenue to life will </a:t>
            </a:r>
            <a:r>
              <a:rPr lang="en-US" dirty="0">
                <a:solidFill>
                  <a:srgbClr val="FFFF00"/>
                </a:solidFill>
              </a:rPr>
              <a:t>show that </a:t>
            </a:r>
            <a:r>
              <a:rPr lang="en-US" dirty="0" smtClean="0">
                <a:solidFill>
                  <a:srgbClr val="FFFF00"/>
                </a:solidFill>
              </a:rPr>
              <a:t>origin </a:t>
            </a:r>
            <a:r>
              <a:rPr lang="en-US" dirty="0">
                <a:solidFill>
                  <a:srgbClr val="FFFF00"/>
                </a:solidFill>
              </a:rPr>
              <a:t>of life is a natural and likely common planetary </a:t>
            </a:r>
            <a:r>
              <a:rPr lang="en-US" dirty="0" smtClean="0">
                <a:solidFill>
                  <a:srgbClr val="FFFF00"/>
                </a:solidFill>
              </a:rPr>
              <a:t>process.  Whether that particular avenue is the path taken by Earth will be more difficult to establish</a:t>
            </a:r>
            <a:endParaRPr lang="en-US" dirty="0">
              <a:solidFill>
                <a:srgbClr val="FFFF00"/>
              </a:solidFill>
            </a:endParaRPr>
          </a:p>
          <a:p>
            <a:pPr>
              <a:buClr>
                <a:srgbClr val="FFCC00"/>
              </a:buClr>
            </a:pPr>
            <a:endParaRPr lang="en-US" sz="2800" dirty="0">
              <a:solidFill>
                <a:schemeClr val="bg1"/>
              </a:solidFill>
              <a:cs typeface="Times" charset="0"/>
            </a:endParaRPr>
          </a:p>
        </p:txBody>
      </p:sp>
    </p:spTree>
    <p:extLst>
      <p:ext uri="{BB962C8B-B14F-4D97-AF65-F5344CB8AC3E}">
        <p14:creationId xmlns:p14="http://schemas.microsoft.com/office/powerpoint/2010/main" val="387471139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302">
                                            <p:txEl>
                                              <p:pRg st="0" end="0"/>
                                            </p:txEl>
                                          </p:spTgt>
                                        </p:tgtEl>
                                        <p:attrNameLst>
                                          <p:attrName>style.visibility</p:attrName>
                                        </p:attrNameLst>
                                      </p:cBhvr>
                                      <p:to>
                                        <p:strVal val="visible"/>
                                      </p:to>
                                    </p:set>
                                    <p:animEffect transition="in" filter="wipe(left)">
                                      <p:cBhvr>
                                        <p:cTn id="7" dur="500"/>
                                        <p:tgtEl>
                                          <p:spTgt spid="183302">
                                            <p:txEl>
                                              <p:pRg st="0" end="0"/>
                                            </p:txEl>
                                          </p:spTgt>
                                        </p:tgtEl>
                                      </p:cBhvr>
                                    </p:animEffect>
                                  </p:childTnLst>
                                  <p:subTnLst>
                                    <p:animClr clrSpc="rgb" dir="cw">
                                      <p:cBhvr override="childStyle">
                                        <p:cTn dur="1" fill="hold" display="0" masterRel="nextClick" afterEffect="1"/>
                                        <p:tgtEl>
                                          <p:spTgt spid="183302">
                                            <p:txEl>
                                              <p:pRg st="0" end="0"/>
                                            </p:txEl>
                                          </p:spTgt>
                                        </p:tgtEl>
                                        <p:attrNameLst>
                                          <p:attrName>ppt_c</p:attrName>
                                        </p:attrNameLst>
                                      </p:cBhvr>
                                      <p:to>
                                        <a:schemeClr va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302">
                                            <p:txEl>
                                              <p:pRg st="2" end="2"/>
                                            </p:txEl>
                                          </p:spTgt>
                                        </p:tgtEl>
                                        <p:attrNameLst>
                                          <p:attrName>style.visibility</p:attrName>
                                        </p:attrNameLst>
                                      </p:cBhvr>
                                      <p:to>
                                        <p:strVal val="visible"/>
                                      </p:to>
                                    </p:set>
                                    <p:animEffect transition="in" filter="wipe(left)">
                                      <p:cBhvr>
                                        <p:cTn id="12" dur="500"/>
                                        <p:tgtEl>
                                          <p:spTgt spid="183302">
                                            <p:txEl>
                                              <p:pRg st="2" end="2"/>
                                            </p:txEl>
                                          </p:spTgt>
                                        </p:tgtEl>
                                      </p:cBhvr>
                                    </p:animEffect>
                                  </p:childTnLst>
                                  <p:subTnLst>
                                    <p:animClr clrSpc="rgb" dir="cw">
                                      <p:cBhvr override="childStyle">
                                        <p:cTn dur="1" fill="hold" display="0" masterRel="nextClick" afterEffect="1"/>
                                        <p:tgtEl>
                                          <p:spTgt spid="183302">
                                            <p:txEl>
                                              <p:pRg st="2" end="2"/>
                                            </p:txEl>
                                          </p:spTgt>
                                        </p:tgtEl>
                                        <p:attrNameLst>
                                          <p:attrName>ppt_c</p:attrName>
                                        </p:attrNameLst>
                                      </p:cBhvr>
                                      <p:to>
                                        <a:schemeClr va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302">
                                            <p:txEl>
                                              <p:pRg st="4" end="4"/>
                                            </p:txEl>
                                          </p:spTgt>
                                        </p:tgtEl>
                                        <p:attrNameLst>
                                          <p:attrName>style.visibility</p:attrName>
                                        </p:attrNameLst>
                                      </p:cBhvr>
                                      <p:to>
                                        <p:strVal val="visible"/>
                                      </p:to>
                                    </p:set>
                                    <p:animEffect transition="in" filter="wipe(left)">
                                      <p:cBhvr>
                                        <p:cTn id="17" dur="500"/>
                                        <p:tgtEl>
                                          <p:spTgt spid="183302">
                                            <p:txEl>
                                              <p:pRg st="4" end="4"/>
                                            </p:txEl>
                                          </p:spTgt>
                                        </p:tgtEl>
                                      </p:cBhvr>
                                    </p:animEffect>
                                  </p:childTnLst>
                                  <p:subTnLst>
                                    <p:animClr clrSpc="rgb" dir="cw">
                                      <p:cBhvr override="childStyle">
                                        <p:cTn dur="1" fill="hold" display="0" masterRel="nextClick" afterEffect="1"/>
                                        <p:tgtEl>
                                          <p:spTgt spid="183302">
                                            <p:txEl>
                                              <p:pRg st="4" end="4"/>
                                            </p:txEl>
                                          </p:spTgt>
                                        </p:tgtEl>
                                        <p:attrNameLst>
                                          <p:attrName>ppt_c</p:attrName>
                                        </p:attrNameLst>
                                      </p:cBhvr>
                                      <p:to>
                                        <a:schemeClr va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302">
                                            <p:txEl>
                                              <p:pRg st="6" end="6"/>
                                            </p:txEl>
                                          </p:spTgt>
                                        </p:tgtEl>
                                        <p:attrNameLst>
                                          <p:attrName>style.visibility</p:attrName>
                                        </p:attrNameLst>
                                      </p:cBhvr>
                                      <p:to>
                                        <p:strVal val="visible"/>
                                      </p:to>
                                    </p:set>
                                    <p:animEffect transition="in" filter="wipe(left)">
                                      <p:cBhvr>
                                        <p:cTn id="22" dur="500"/>
                                        <p:tgtEl>
                                          <p:spTgt spid="183302">
                                            <p:txEl>
                                              <p:pRg st="6" end="6"/>
                                            </p:txEl>
                                          </p:spTgt>
                                        </p:tgtEl>
                                      </p:cBhvr>
                                    </p:animEffect>
                                  </p:childTnLst>
                                  <p:subTnLst>
                                    <p:animClr clrSpc="rgb" dir="cw">
                                      <p:cBhvr override="childStyle">
                                        <p:cTn dur="1" fill="hold" display="0" masterRel="nextClick" afterEffect="1"/>
                                        <p:tgtEl>
                                          <p:spTgt spid="183302">
                                            <p:txEl>
                                              <p:pRg st="6" end="6"/>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302">
                                            <p:txEl>
                                              <p:pRg st="8" end="8"/>
                                            </p:txEl>
                                          </p:spTgt>
                                        </p:tgtEl>
                                        <p:attrNameLst>
                                          <p:attrName>style.visibility</p:attrName>
                                        </p:attrNameLst>
                                      </p:cBhvr>
                                      <p:to>
                                        <p:strVal val="visible"/>
                                      </p:to>
                                    </p:set>
                                    <p:animEffect transition="in" filter="wipe(left)">
                                      <p:cBhvr>
                                        <p:cTn id="27" dur="500"/>
                                        <p:tgtEl>
                                          <p:spTgt spid="183302">
                                            <p:txEl>
                                              <p:pRg st="8" end="8"/>
                                            </p:txEl>
                                          </p:spTgt>
                                        </p:tgtEl>
                                      </p:cBhvr>
                                    </p:animEffect>
                                  </p:childTnLst>
                                  <p:subTnLst>
                                    <p:animClr clrSpc="rgb" dir="cw">
                                      <p:cBhvr override="childStyle">
                                        <p:cTn dur="1" fill="hold" display="0" masterRel="nextClick" afterEffect="1"/>
                                        <p:tgtEl>
                                          <p:spTgt spid="183302">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So how did the universal common ancestor come to be?</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731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p:cNvSpPr>
            <a:spLocks noGrp="1" noChangeArrowheads="1"/>
          </p:cNvSpPr>
          <p:nvPr>
            <p:ph type="title"/>
          </p:nvPr>
        </p:nvSpPr>
        <p:spPr>
          <a:xfrm>
            <a:off x="685800" y="255588"/>
            <a:ext cx="7772400" cy="641350"/>
          </a:xfrm>
          <a:noFill/>
        </p:spPr>
        <p:txBody>
          <a:bodyPr>
            <a:spAutoFit/>
          </a:bodyPr>
          <a:lstStyle/>
          <a:p>
            <a:pPr eaLnBrk="1" hangingPunct="1"/>
            <a:r>
              <a:rPr lang="en-US" sz="3600" b="1">
                <a:solidFill>
                  <a:srgbClr val="3333FF"/>
                </a:solidFill>
                <a:latin typeface="Arial" charset="0"/>
                <a:ea typeface="ＭＳ Ｐゴシック" charset="0"/>
                <a:cs typeface="ＭＳ Ｐゴシック" charset="0"/>
              </a:rPr>
              <a:t>Pre-Biotic Conditions on Earth</a:t>
            </a:r>
          </a:p>
        </p:txBody>
      </p:sp>
      <p:sp>
        <p:nvSpPr>
          <p:cNvPr id="68610" name="Rectangle 1027"/>
          <p:cNvSpPr>
            <a:spLocks noChangeArrowheads="1"/>
          </p:cNvSpPr>
          <p:nvPr/>
        </p:nvSpPr>
        <p:spPr bwMode="auto">
          <a:xfrm>
            <a:off x="503238" y="1281113"/>
            <a:ext cx="8366125"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spcBef>
                <a:spcPct val="80000"/>
              </a:spcBef>
              <a:buFontTx/>
              <a:buChar char="•"/>
            </a:pPr>
            <a:r>
              <a:rPr lang="en-US" sz="2400" dirty="0">
                <a:solidFill>
                  <a:srgbClr val="FFFFFF"/>
                </a:solidFill>
                <a:latin typeface="Times New Roman" charset="0"/>
              </a:rPr>
              <a:t>The dominant </a:t>
            </a:r>
            <a:r>
              <a:rPr lang="en-US" sz="2400" dirty="0" err="1">
                <a:solidFill>
                  <a:srgbClr val="FFFFFF"/>
                </a:solidFill>
                <a:latin typeface="Times New Roman" charset="0"/>
              </a:rPr>
              <a:t>cations</a:t>
            </a:r>
            <a:r>
              <a:rPr lang="en-US" sz="2400" dirty="0">
                <a:solidFill>
                  <a:srgbClr val="FFFFFF"/>
                </a:solidFill>
                <a:latin typeface="Times New Roman" charset="0"/>
              </a:rPr>
              <a:t> (Na</a:t>
            </a:r>
            <a:r>
              <a:rPr lang="en-US" sz="2400" baseline="30000" dirty="0">
                <a:solidFill>
                  <a:srgbClr val="FFFFFF"/>
                </a:solidFill>
                <a:latin typeface="Times New Roman" charset="0"/>
              </a:rPr>
              <a:t>+</a:t>
            </a:r>
            <a:r>
              <a:rPr lang="en-US" sz="2400" dirty="0">
                <a:solidFill>
                  <a:srgbClr val="FFFFFF"/>
                </a:solidFill>
                <a:latin typeface="Times New Roman" charset="0"/>
              </a:rPr>
              <a:t>, Mg</a:t>
            </a:r>
            <a:r>
              <a:rPr lang="en-US" sz="2400" baseline="30000" dirty="0">
                <a:solidFill>
                  <a:srgbClr val="FFFFFF"/>
                </a:solidFill>
                <a:latin typeface="Times New Roman" charset="0"/>
              </a:rPr>
              <a:t>2+</a:t>
            </a:r>
            <a:r>
              <a:rPr lang="en-US" sz="2400" dirty="0">
                <a:solidFill>
                  <a:srgbClr val="FFFFFF"/>
                </a:solidFill>
                <a:latin typeface="Times New Roman" charset="0"/>
              </a:rPr>
              <a:t>, and Ca</a:t>
            </a:r>
            <a:r>
              <a:rPr lang="en-US" sz="2400" baseline="30000" dirty="0">
                <a:solidFill>
                  <a:srgbClr val="FFFFFF"/>
                </a:solidFill>
                <a:latin typeface="Times New Roman" charset="0"/>
              </a:rPr>
              <a:t>2+</a:t>
            </a:r>
            <a:r>
              <a:rPr lang="en-US" sz="2400" dirty="0">
                <a:solidFill>
                  <a:srgbClr val="FFFFFF"/>
                </a:solidFill>
                <a:latin typeface="Times New Roman" charset="0"/>
              </a:rPr>
              <a:t>) and the dominant anion (</a:t>
            </a:r>
            <a:r>
              <a:rPr lang="en-US" sz="2400" dirty="0" err="1">
                <a:solidFill>
                  <a:srgbClr val="FFFFFF"/>
                </a:solidFill>
                <a:latin typeface="Times New Roman" charset="0"/>
              </a:rPr>
              <a:t>Cl</a:t>
            </a:r>
            <a:r>
              <a:rPr lang="en-US" sz="2400" baseline="30000" dirty="0">
                <a:solidFill>
                  <a:srgbClr val="FFFFFF"/>
                </a:solidFill>
                <a:latin typeface="Times New Roman" charset="0"/>
              </a:rPr>
              <a:t>-</a:t>
            </a:r>
            <a:r>
              <a:rPr lang="en-US" sz="2400" dirty="0">
                <a:solidFill>
                  <a:srgbClr val="FFFFFF"/>
                </a:solidFill>
                <a:latin typeface="Times New Roman" charset="0"/>
              </a:rPr>
              <a:t>) were probably the same as in the present ocean.</a:t>
            </a:r>
          </a:p>
          <a:p>
            <a:pPr marL="342900" indent="-342900" eaLnBrk="1" hangingPunct="1">
              <a:spcBef>
                <a:spcPct val="80000"/>
              </a:spcBef>
              <a:buFontTx/>
              <a:buChar char="•"/>
            </a:pPr>
            <a:r>
              <a:rPr lang="en-US" sz="2400" dirty="0">
                <a:solidFill>
                  <a:srgbClr val="FFFFFF"/>
                </a:solidFill>
                <a:latin typeface="Times New Roman" charset="0"/>
              </a:rPr>
              <a:t>The Earth</a:t>
            </a:r>
            <a:r>
              <a:rPr lang="ja-JP" altLang="en-US" sz="2400" dirty="0">
                <a:solidFill>
                  <a:srgbClr val="FFFFFF"/>
                </a:solidFill>
                <a:latin typeface="Times New Roman" charset="0"/>
              </a:rPr>
              <a:t>’</a:t>
            </a:r>
            <a:r>
              <a:rPr lang="en-US" altLang="ja-JP" sz="2400" dirty="0">
                <a:solidFill>
                  <a:srgbClr val="FFFFFF"/>
                </a:solidFill>
                <a:latin typeface="Times New Roman" charset="0"/>
              </a:rPr>
              <a:t>s early atmosphere likely  had a moderately reducing mix of gases:  N</a:t>
            </a:r>
            <a:r>
              <a:rPr lang="en-US" altLang="ja-JP" sz="2400" baseline="-25000" dirty="0">
                <a:solidFill>
                  <a:srgbClr val="FFFFFF"/>
                </a:solidFill>
                <a:latin typeface="Times New Roman" charset="0"/>
              </a:rPr>
              <a:t>2</a:t>
            </a:r>
            <a:r>
              <a:rPr lang="en-US" altLang="ja-JP" sz="2400" dirty="0">
                <a:solidFill>
                  <a:srgbClr val="FFFFFF"/>
                </a:solidFill>
                <a:latin typeface="Times New Roman" charset="0"/>
              </a:rPr>
              <a:t>, CO</a:t>
            </a:r>
            <a:r>
              <a:rPr lang="en-US" altLang="ja-JP" sz="2400" baseline="-25000" dirty="0">
                <a:solidFill>
                  <a:srgbClr val="FFFFFF"/>
                </a:solidFill>
                <a:latin typeface="Times New Roman" charset="0"/>
              </a:rPr>
              <a:t>2</a:t>
            </a:r>
            <a:r>
              <a:rPr lang="en-US" altLang="ja-JP" sz="2400" dirty="0">
                <a:solidFill>
                  <a:srgbClr val="FFFFFF"/>
                </a:solidFill>
                <a:latin typeface="Times New Roman" charset="0"/>
              </a:rPr>
              <a:t>, and H</a:t>
            </a:r>
            <a:r>
              <a:rPr lang="en-US" altLang="ja-JP" sz="2400" baseline="-25000" dirty="0">
                <a:solidFill>
                  <a:srgbClr val="FFFFFF"/>
                </a:solidFill>
                <a:latin typeface="Times New Roman" charset="0"/>
              </a:rPr>
              <a:t>2</a:t>
            </a:r>
            <a:r>
              <a:rPr lang="en-US" altLang="ja-JP" sz="2400" dirty="0">
                <a:solidFill>
                  <a:srgbClr val="FFFFFF"/>
                </a:solidFill>
                <a:latin typeface="Times New Roman" charset="0"/>
              </a:rPr>
              <a:t>O, with only traces of H</a:t>
            </a:r>
            <a:r>
              <a:rPr lang="en-US" altLang="ja-JP" sz="2400" baseline="-25000" dirty="0">
                <a:solidFill>
                  <a:srgbClr val="FFFFFF"/>
                </a:solidFill>
                <a:latin typeface="Times New Roman" charset="0"/>
              </a:rPr>
              <a:t>2</a:t>
            </a:r>
            <a:r>
              <a:rPr lang="en-US" altLang="ja-JP" sz="2400" dirty="0">
                <a:solidFill>
                  <a:srgbClr val="FFFFFF"/>
                </a:solidFill>
                <a:latin typeface="Times New Roman" charset="0"/>
              </a:rPr>
              <a:t>, CH</a:t>
            </a:r>
            <a:r>
              <a:rPr lang="en-US" altLang="ja-JP" sz="2400" baseline="-25000" dirty="0">
                <a:solidFill>
                  <a:srgbClr val="FFFFFF"/>
                </a:solidFill>
                <a:latin typeface="Times New Roman" charset="0"/>
              </a:rPr>
              <a:t>4</a:t>
            </a:r>
            <a:r>
              <a:rPr lang="en-US" altLang="ja-JP" sz="2400" dirty="0">
                <a:solidFill>
                  <a:srgbClr val="FFFFFF"/>
                </a:solidFill>
                <a:latin typeface="Times New Roman" charset="0"/>
              </a:rPr>
              <a:t> and NH</a:t>
            </a:r>
            <a:r>
              <a:rPr lang="en-US" altLang="ja-JP" sz="2400" baseline="-25000" dirty="0">
                <a:solidFill>
                  <a:srgbClr val="FFFFFF"/>
                </a:solidFill>
                <a:latin typeface="Times New Roman" charset="0"/>
              </a:rPr>
              <a:t>4</a:t>
            </a:r>
            <a:r>
              <a:rPr lang="en-US" altLang="ja-JP" sz="2400" dirty="0">
                <a:solidFill>
                  <a:srgbClr val="FFFFFF"/>
                </a:solidFill>
                <a:latin typeface="Times New Roman" charset="0"/>
              </a:rPr>
              <a:t>.</a:t>
            </a:r>
          </a:p>
          <a:p>
            <a:pPr marL="342900" indent="-342900" eaLnBrk="1" hangingPunct="1">
              <a:spcBef>
                <a:spcPct val="80000"/>
              </a:spcBef>
              <a:buFontTx/>
              <a:buChar char="•"/>
            </a:pPr>
            <a:r>
              <a:rPr lang="en-US" sz="2400" dirty="0">
                <a:solidFill>
                  <a:srgbClr val="FFFFFF"/>
                </a:solidFill>
                <a:latin typeface="Times New Roman" charset="0"/>
              </a:rPr>
              <a:t>The early sun had a luminosity 30% lower than present.</a:t>
            </a:r>
          </a:p>
          <a:p>
            <a:pPr marL="342900" indent="-342900" eaLnBrk="1" hangingPunct="1">
              <a:spcBef>
                <a:spcPct val="80000"/>
              </a:spcBef>
              <a:buFontTx/>
              <a:buChar char="•"/>
            </a:pPr>
            <a:r>
              <a:rPr lang="en-US" sz="2400" dirty="0">
                <a:solidFill>
                  <a:srgbClr val="FFFFFF"/>
                </a:solidFill>
                <a:latin typeface="Times New Roman" charset="0"/>
              </a:rPr>
              <a:t>Higher levels of CO</a:t>
            </a:r>
            <a:r>
              <a:rPr lang="en-US" sz="2400" baseline="-25000" dirty="0">
                <a:solidFill>
                  <a:srgbClr val="FFFFFF"/>
                </a:solidFill>
                <a:latin typeface="Times New Roman" charset="0"/>
              </a:rPr>
              <a:t>2</a:t>
            </a:r>
            <a:r>
              <a:rPr lang="en-US" sz="2400" dirty="0">
                <a:solidFill>
                  <a:srgbClr val="FFFFFF"/>
                </a:solidFill>
                <a:latin typeface="Times New Roman" charset="0"/>
              </a:rPr>
              <a:t> in the primitive atmosphere kept the Earth warm (above 0°C at least), and maybe very warm (60°C?)</a:t>
            </a:r>
            <a:r>
              <a:rPr lang="en-US" sz="2400" dirty="0" smtClean="0">
                <a:solidFill>
                  <a:srgbClr val="FFFFFF"/>
                </a:solidFill>
                <a:latin typeface="Times New Roman" charset="0"/>
              </a:rPr>
              <a:t>.</a:t>
            </a:r>
          </a:p>
          <a:p>
            <a:pPr marL="342900" indent="-342900" eaLnBrk="1" hangingPunct="1">
              <a:spcBef>
                <a:spcPct val="80000"/>
              </a:spcBef>
              <a:buFontTx/>
              <a:buChar char="•"/>
            </a:pPr>
            <a:r>
              <a:rPr lang="en-US" sz="2400" dirty="0" smtClean="0">
                <a:solidFill>
                  <a:srgbClr val="FFFFFF"/>
                </a:solidFill>
                <a:latin typeface="Times New Roman" charset="0"/>
              </a:rPr>
              <a:t>Liquid water was present</a:t>
            </a:r>
            <a:endParaRPr lang="en-US" sz="2400" dirty="0">
              <a:solidFill>
                <a:srgbClr val="FFFFFF"/>
              </a:solidFill>
              <a:latin typeface="Times New Roman" charset="0"/>
            </a:endParaRPr>
          </a:p>
        </p:txBody>
      </p:sp>
    </p:spTree>
    <p:extLst>
      <p:ext uri="{BB962C8B-B14F-4D97-AF65-F5344CB8AC3E}">
        <p14:creationId xmlns:p14="http://schemas.microsoft.com/office/powerpoint/2010/main" val="1523787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09600" y="381000"/>
            <a:ext cx="7772400" cy="1143000"/>
          </a:xfrm>
        </p:spPr>
        <p:txBody>
          <a:bodyPr/>
          <a:lstStyle/>
          <a:p>
            <a:pPr eaLnBrk="1" hangingPunct="1"/>
            <a:r>
              <a:rPr lang="en-US" sz="2800" dirty="0">
                <a:solidFill>
                  <a:schemeClr val="bg1"/>
                </a:solidFill>
                <a:latin typeface="Arial" charset="0"/>
                <a:ea typeface="ＭＳ Ｐゴシック" charset="0"/>
                <a:cs typeface="ＭＳ Ｐゴシック" charset="0"/>
              </a:rPr>
              <a:t>Given stable climate and water, for which we have direct evidence, what else is needed?</a:t>
            </a:r>
            <a:endParaRPr lang="en-US" dirty="0">
              <a:solidFill>
                <a:schemeClr val="bg1"/>
              </a:solidFill>
              <a:latin typeface="Arial" charset="0"/>
              <a:ea typeface="ＭＳ Ｐゴシック" charset="0"/>
              <a:cs typeface="ＭＳ Ｐゴシック" charset="0"/>
            </a:endParaRPr>
          </a:p>
        </p:txBody>
      </p:sp>
      <p:sp>
        <p:nvSpPr>
          <p:cNvPr id="24579" name="Rectangle 3"/>
          <p:cNvSpPr>
            <a:spLocks noGrp="1" noChangeArrowheads="1"/>
          </p:cNvSpPr>
          <p:nvPr>
            <p:ph type="subTitle" idx="1"/>
          </p:nvPr>
        </p:nvSpPr>
        <p:spPr>
          <a:xfrm>
            <a:off x="1371600" y="1676400"/>
            <a:ext cx="6400800" cy="4191000"/>
          </a:xfrm>
        </p:spPr>
        <p:txBody>
          <a:bodyPr/>
          <a:lstStyle/>
          <a:p>
            <a:pPr algn="l" eaLnBrk="1" hangingPunct="1">
              <a:buFont typeface="Wingdings" charset="0"/>
              <a:buChar char="v"/>
            </a:pPr>
            <a:r>
              <a:rPr lang="en-US" sz="2400" dirty="0">
                <a:solidFill>
                  <a:schemeClr val="bg1"/>
                </a:solidFill>
                <a:latin typeface="Arial" charset="0"/>
                <a:ea typeface="ＭＳ Ｐゴシック" charset="0"/>
                <a:cs typeface="ＭＳ Ｐゴシック" charset="0"/>
              </a:rPr>
              <a:t>Organic molecules have to be made </a:t>
            </a:r>
            <a:r>
              <a:rPr lang="en-US" sz="2400" dirty="0" err="1">
                <a:solidFill>
                  <a:schemeClr val="bg1"/>
                </a:solidFill>
                <a:latin typeface="Arial" charset="0"/>
                <a:ea typeface="ＭＳ Ｐゴシック" charset="0"/>
                <a:cs typeface="ＭＳ Ｐゴシック" charset="0"/>
              </a:rPr>
              <a:t>abiotically</a:t>
            </a:r>
            <a:r>
              <a:rPr lang="en-US" sz="2400" dirty="0">
                <a:solidFill>
                  <a:schemeClr val="bg1"/>
                </a:solidFill>
                <a:latin typeface="Arial" charset="0"/>
                <a:ea typeface="ＭＳ Ｐゴシック" charset="0"/>
                <a:cs typeface="ＭＳ Ｐゴシック" charset="0"/>
              </a:rPr>
              <a:t>--the basic ingredients of all the groups</a:t>
            </a:r>
          </a:p>
          <a:p>
            <a:pPr algn="l" eaLnBrk="1" hangingPunct="1">
              <a:buFont typeface="Wingdings" charset="0"/>
              <a:buChar char="v"/>
            </a:pPr>
            <a:r>
              <a:rPr lang="en-US" sz="2400" dirty="0">
                <a:solidFill>
                  <a:schemeClr val="bg1"/>
                </a:solidFill>
                <a:latin typeface="Arial" charset="0"/>
                <a:ea typeface="ＭＳ Ｐゴシック" charset="0"/>
                <a:cs typeface="ＭＳ Ｐゴシック" charset="0"/>
              </a:rPr>
              <a:t>Those molecules, monomers, need to form into groups, polymers</a:t>
            </a:r>
          </a:p>
          <a:p>
            <a:pPr algn="l" eaLnBrk="1" hangingPunct="1">
              <a:buFont typeface="Wingdings" charset="0"/>
              <a:buChar char="v"/>
            </a:pPr>
            <a:r>
              <a:rPr lang="en-US" sz="2400" dirty="0">
                <a:solidFill>
                  <a:schemeClr val="bg1"/>
                </a:solidFill>
                <a:latin typeface="Arial" charset="0"/>
                <a:ea typeface="ＭＳ Ｐゴシック" charset="0"/>
                <a:cs typeface="ＭＳ Ｐゴシック" charset="0"/>
              </a:rPr>
              <a:t>The polymers have to have the correct </a:t>
            </a:r>
            <a:r>
              <a:rPr lang="ja-JP" altLang="en-US" sz="2400" dirty="0">
                <a:solidFill>
                  <a:schemeClr val="bg1"/>
                </a:solidFill>
                <a:latin typeface="Arial" charset="0"/>
                <a:ea typeface="ＭＳ Ｐゴシック" charset="0"/>
                <a:cs typeface="ＭＳ Ｐゴシック" charset="0"/>
              </a:rPr>
              <a:t>“</a:t>
            </a:r>
            <a:r>
              <a:rPr lang="en-US" sz="2400" dirty="0">
                <a:solidFill>
                  <a:schemeClr val="bg1"/>
                </a:solidFill>
                <a:latin typeface="Arial" charset="0"/>
                <a:ea typeface="ＭＳ Ｐゴシック" charset="0"/>
                <a:cs typeface="ＭＳ Ｐゴシック" charset="0"/>
              </a:rPr>
              <a:t>handedness</a:t>
            </a:r>
            <a:r>
              <a:rPr lang="ja-JP" altLang="en-US" sz="2400" dirty="0">
                <a:solidFill>
                  <a:schemeClr val="bg1"/>
                </a:solidFill>
                <a:latin typeface="Arial" charset="0"/>
                <a:ea typeface="ＭＳ Ｐゴシック" charset="0"/>
                <a:cs typeface="ＭＳ Ｐゴシック" charset="0"/>
              </a:rPr>
              <a:t>”</a:t>
            </a:r>
            <a:r>
              <a:rPr lang="en-US" sz="2400" dirty="0">
                <a:solidFill>
                  <a:schemeClr val="bg1"/>
                </a:solidFill>
                <a:latin typeface="Arial" charset="0"/>
                <a:ea typeface="ＭＳ Ｐゴシック" charset="0"/>
                <a:cs typeface="ＭＳ Ｐゴシック" charset="0"/>
              </a:rPr>
              <a:t> (chirality)</a:t>
            </a:r>
          </a:p>
          <a:p>
            <a:pPr algn="l" eaLnBrk="1" hangingPunct="1">
              <a:buFont typeface="Wingdings" charset="0"/>
              <a:buChar char="v"/>
            </a:pPr>
            <a:r>
              <a:rPr lang="en-US" sz="2400" dirty="0">
                <a:solidFill>
                  <a:schemeClr val="bg1"/>
                </a:solidFill>
                <a:latin typeface="Arial" charset="0"/>
                <a:ea typeface="ＭＳ Ｐゴシック" charset="0"/>
                <a:cs typeface="ＭＳ Ｐゴシック" charset="0"/>
              </a:rPr>
              <a:t>There needs to be a cellular container</a:t>
            </a:r>
          </a:p>
          <a:p>
            <a:pPr algn="l" eaLnBrk="1" hangingPunct="1">
              <a:buFont typeface="Wingdings" charset="0"/>
              <a:buChar char="v"/>
            </a:pPr>
            <a:r>
              <a:rPr lang="en-US" sz="2400" dirty="0">
                <a:solidFill>
                  <a:schemeClr val="bg1"/>
                </a:solidFill>
                <a:latin typeface="Arial" charset="0"/>
                <a:ea typeface="ＭＳ Ｐゴシック" charset="0"/>
                <a:cs typeface="ＭＳ Ｐゴシック" charset="0"/>
              </a:rPr>
              <a:t>There needs to be reproduction and the possibility of natural selection</a:t>
            </a:r>
            <a:endParaRPr lang="en-US" dirty="0">
              <a:solidFill>
                <a:schemeClr val="bg1"/>
              </a:solidFill>
              <a:latin typeface="Arial" charset="0"/>
              <a:ea typeface="ＭＳ Ｐゴシック" charset="0"/>
              <a:cs typeface="ＭＳ Ｐゴシック" charset="0"/>
            </a:endParaRPr>
          </a:p>
          <a:p>
            <a:pPr algn="l" eaLnBrk="1" hangingPunct="1">
              <a:buFont typeface="Wingdings" charset="0"/>
              <a:buChar char="v"/>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562484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26"/>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70658" name="Rectangle 1027"/>
          <p:cNvSpPr>
            <a:spLocks noGrp="1" noChangeArrowheads="1"/>
          </p:cNvSpPr>
          <p:nvPr>
            <p:ph type="body" idx="1"/>
          </p:nvPr>
        </p:nvSpPr>
        <p:spPr>
          <a:xfrm>
            <a:off x="685800" y="4715926"/>
            <a:ext cx="7772400" cy="1752600"/>
          </a:xfrm>
        </p:spPr>
        <p:txBody>
          <a:bodyPr/>
          <a:lstStyle/>
          <a:p>
            <a:pPr eaLnBrk="1" hangingPunct="1"/>
            <a:r>
              <a:rPr lang="en-US" sz="2400" dirty="0">
                <a:solidFill>
                  <a:schemeClr val="bg1"/>
                </a:solidFill>
                <a:latin typeface="Arial" charset="0"/>
                <a:ea typeface="ＭＳ Ｐゴシック" charset="0"/>
                <a:cs typeface="ＭＳ Ｐゴシック" charset="0"/>
              </a:rPr>
              <a:t>All of these are likely simplistic.  The origin of life was a planetary process, taking multiple steps probably in multiple interacting environments over hundreds of millions of years.</a:t>
            </a:r>
          </a:p>
        </p:txBody>
      </p:sp>
      <p:pic>
        <p:nvPicPr>
          <p:cNvPr id="70659"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62166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0402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0"/>
            <a:ext cx="6516687" cy="837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7647" y="1583765"/>
            <a:ext cx="1733177" cy="3046988"/>
          </a:xfrm>
          <a:prstGeom prst="rect">
            <a:avLst/>
          </a:prstGeom>
          <a:noFill/>
        </p:spPr>
        <p:txBody>
          <a:bodyPr wrap="square" rtlCol="0">
            <a:spAutoFit/>
          </a:bodyPr>
          <a:lstStyle/>
          <a:p>
            <a:r>
              <a:rPr lang="en-US" sz="2400" dirty="0" smtClean="0">
                <a:solidFill>
                  <a:schemeClr val="bg1"/>
                </a:solidFill>
              </a:rPr>
              <a:t>Dozens of organic </a:t>
            </a:r>
            <a:r>
              <a:rPr lang="en-US" sz="2400" dirty="0">
                <a:solidFill>
                  <a:schemeClr val="bg1"/>
                </a:solidFill>
              </a:rPr>
              <a:t>m</a:t>
            </a:r>
            <a:r>
              <a:rPr lang="en-US" sz="2400" dirty="0" smtClean="0">
                <a:solidFill>
                  <a:schemeClr val="bg1"/>
                </a:solidFill>
              </a:rPr>
              <a:t>olecular species have been discovered in galactic clouds</a:t>
            </a:r>
            <a:endParaRPr lang="en-US" sz="2400" dirty="0">
              <a:solidFill>
                <a:schemeClr val="bg1"/>
              </a:solidFill>
            </a:endParaRPr>
          </a:p>
        </p:txBody>
      </p:sp>
    </p:spTree>
    <p:extLst>
      <p:ext uri="{BB962C8B-B14F-4D97-AF65-F5344CB8AC3E}">
        <p14:creationId xmlns:p14="http://schemas.microsoft.com/office/powerpoint/2010/main" val="21556283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b="1" i="1" dirty="0">
                <a:solidFill>
                  <a:schemeClr val="bg1"/>
                </a:solidFill>
                <a:latin typeface="Trebuchet MS" charset="0"/>
                <a:ea typeface="ＭＳ Ｐゴシック" charset="0"/>
                <a:cs typeface="ＭＳ Ｐゴシック" charset="0"/>
              </a:rPr>
              <a:t>Conditions on the Early Earth</a:t>
            </a:r>
          </a:p>
        </p:txBody>
      </p:sp>
      <p:sp>
        <p:nvSpPr>
          <p:cNvPr id="38915" name="Rectangle 3"/>
          <p:cNvSpPr>
            <a:spLocks noGrp="1" noChangeArrowheads="1"/>
          </p:cNvSpPr>
          <p:nvPr>
            <p:ph type="body" sz="half" idx="1"/>
          </p:nvPr>
        </p:nvSpPr>
        <p:spPr>
          <a:xfrm>
            <a:off x="533400" y="1905000"/>
            <a:ext cx="3810000" cy="4114800"/>
          </a:xfrm>
        </p:spPr>
        <p:txBody>
          <a:bodyPr/>
          <a:lstStyle/>
          <a:p>
            <a:pPr eaLnBrk="1" hangingPunct="1">
              <a:lnSpc>
                <a:spcPct val="90000"/>
              </a:lnSpc>
            </a:pPr>
            <a:r>
              <a:rPr lang="en-US" sz="2400" dirty="0">
                <a:solidFill>
                  <a:schemeClr val="bg1"/>
                </a:solidFill>
                <a:latin typeface="Arial" charset="0"/>
                <a:ea typeface="ＭＳ Ｐゴシック" charset="0"/>
                <a:cs typeface="ＭＳ Ｐゴシック" charset="0"/>
              </a:rPr>
              <a:t>High temperatures</a:t>
            </a:r>
          </a:p>
          <a:p>
            <a:pPr eaLnBrk="1" hangingPunct="1">
              <a:lnSpc>
                <a:spcPct val="90000"/>
              </a:lnSpc>
            </a:pPr>
            <a:r>
              <a:rPr lang="en-US" sz="2400" dirty="0">
                <a:solidFill>
                  <a:schemeClr val="bg1"/>
                </a:solidFill>
                <a:latin typeface="Arial" charset="0"/>
                <a:ea typeface="ＭＳ Ｐゴシック" charset="0"/>
                <a:cs typeface="ＭＳ Ｐゴシック" charset="0"/>
              </a:rPr>
              <a:t>H</a:t>
            </a:r>
            <a:r>
              <a:rPr lang="en-US" sz="2400" baseline="-25000" dirty="0">
                <a:solidFill>
                  <a:schemeClr val="bg1"/>
                </a:solidFill>
                <a:latin typeface="Arial" charset="0"/>
                <a:ea typeface="ＭＳ Ｐゴシック" charset="0"/>
                <a:cs typeface="ＭＳ Ｐゴシック" charset="0"/>
              </a:rPr>
              <a:t>2</a:t>
            </a:r>
            <a:r>
              <a:rPr lang="en-US" sz="2400" dirty="0">
                <a:solidFill>
                  <a:schemeClr val="bg1"/>
                </a:solidFill>
                <a:latin typeface="Arial" charset="0"/>
                <a:ea typeface="ＭＳ Ｐゴシック" charset="0"/>
                <a:cs typeface="ＭＳ Ｐゴシック" charset="0"/>
              </a:rPr>
              <a:t>O, CO</a:t>
            </a:r>
            <a:r>
              <a:rPr lang="en-US" sz="2400" baseline="-25000" dirty="0">
                <a:solidFill>
                  <a:schemeClr val="bg1"/>
                </a:solidFill>
                <a:latin typeface="Arial" charset="0"/>
                <a:ea typeface="ＭＳ Ｐゴシック" charset="0"/>
                <a:cs typeface="ＭＳ Ｐゴシック" charset="0"/>
              </a:rPr>
              <a:t>2</a:t>
            </a:r>
            <a:r>
              <a:rPr lang="en-US" sz="2400" dirty="0">
                <a:solidFill>
                  <a:schemeClr val="bg1"/>
                </a:solidFill>
                <a:latin typeface="Arial" charset="0"/>
                <a:ea typeface="ＭＳ Ｐゴシック" charset="0"/>
                <a:cs typeface="ＭＳ Ｐゴシック" charset="0"/>
              </a:rPr>
              <a:t>, N</a:t>
            </a:r>
            <a:r>
              <a:rPr lang="en-US" sz="2400" baseline="-25000" dirty="0">
                <a:solidFill>
                  <a:schemeClr val="bg1"/>
                </a:solidFill>
                <a:latin typeface="Arial" charset="0"/>
                <a:ea typeface="ＭＳ Ｐゴシック" charset="0"/>
                <a:cs typeface="ＭＳ Ｐゴシック" charset="0"/>
              </a:rPr>
              <a:t>2</a:t>
            </a:r>
            <a:endParaRPr lang="en-US" sz="2400" dirty="0">
              <a:solidFill>
                <a:schemeClr val="bg1"/>
              </a:solidFill>
              <a:latin typeface="Arial" charset="0"/>
              <a:ea typeface="ＭＳ Ｐゴシック" charset="0"/>
              <a:cs typeface="ＭＳ Ｐゴシック" charset="0"/>
            </a:endParaRPr>
          </a:p>
          <a:p>
            <a:pPr eaLnBrk="1" hangingPunct="1">
              <a:lnSpc>
                <a:spcPct val="90000"/>
              </a:lnSpc>
            </a:pPr>
            <a:r>
              <a:rPr lang="en-US" sz="2400" dirty="0">
                <a:solidFill>
                  <a:schemeClr val="bg1"/>
                </a:solidFill>
                <a:latin typeface="Arial" charset="0"/>
                <a:ea typeface="ＭＳ Ｐゴシック" charset="0"/>
                <a:cs typeface="ＭＳ Ｐゴシック" charset="0"/>
              </a:rPr>
              <a:t>H</a:t>
            </a:r>
            <a:r>
              <a:rPr lang="en-US" sz="2400" baseline="-25000" dirty="0">
                <a:solidFill>
                  <a:schemeClr val="bg1"/>
                </a:solidFill>
                <a:latin typeface="Arial" charset="0"/>
                <a:ea typeface="ＭＳ Ｐゴシック" charset="0"/>
                <a:cs typeface="ＭＳ Ｐゴシック" charset="0"/>
              </a:rPr>
              <a:t>2</a:t>
            </a:r>
            <a:r>
              <a:rPr lang="en-US" sz="2400" dirty="0">
                <a:solidFill>
                  <a:schemeClr val="bg1"/>
                </a:solidFill>
                <a:latin typeface="Arial" charset="0"/>
                <a:ea typeface="ＭＳ Ｐゴシック" charset="0"/>
                <a:cs typeface="ＭＳ Ｐゴシック" charset="0"/>
              </a:rPr>
              <a:t>S, CH</a:t>
            </a:r>
            <a:r>
              <a:rPr lang="en-US" sz="2400" baseline="-25000" dirty="0">
                <a:solidFill>
                  <a:schemeClr val="bg1"/>
                </a:solidFill>
                <a:latin typeface="Arial" charset="0"/>
                <a:ea typeface="ＭＳ Ｐゴシック" charset="0"/>
                <a:cs typeface="ＭＳ Ｐゴシック" charset="0"/>
              </a:rPr>
              <a:t>4</a:t>
            </a:r>
            <a:r>
              <a:rPr lang="en-US" sz="2400" dirty="0">
                <a:solidFill>
                  <a:schemeClr val="bg1"/>
                </a:solidFill>
                <a:latin typeface="Arial" charset="0"/>
                <a:ea typeface="ＭＳ Ｐゴシック" charset="0"/>
                <a:cs typeface="ＭＳ Ｐゴシック" charset="0"/>
              </a:rPr>
              <a:t>, NH</a:t>
            </a:r>
            <a:r>
              <a:rPr lang="en-US" sz="2400" baseline="-25000" dirty="0">
                <a:solidFill>
                  <a:schemeClr val="bg1"/>
                </a:solidFill>
                <a:latin typeface="Arial" charset="0"/>
                <a:ea typeface="ＭＳ Ｐゴシック" charset="0"/>
                <a:cs typeface="ＭＳ Ｐゴシック" charset="0"/>
              </a:rPr>
              <a:t>3</a:t>
            </a:r>
            <a:r>
              <a:rPr lang="en-US" sz="2400" dirty="0">
                <a:solidFill>
                  <a:schemeClr val="bg1"/>
                </a:solidFill>
                <a:latin typeface="Arial" charset="0"/>
                <a:ea typeface="ＭＳ Ｐゴシック" charset="0"/>
                <a:cs typeface="ＭＳ Ｐゴシック" charset="0"/>
              </a:rPr>
              <a:t>, H</a:t>
            </a:r>
            <a:r>
              <a:rPr lang="en-US" sz="2400" baseline="-25000" dirty="0">
                <a:solidFill>
                  <a:schemeClr val="bg1"/>
                </a:solidFill>
                <a:latin typeface="Arial" charset="0"/>
                <a:ea typeface="ＭＳ Ｐゴシック" charset="0"/>
                <a:cs typeface="ＭＳ Ｐゴシック" charset="0"/>
              </a:rPr>
              <a:t>2</a:t>
            </a:r>
            <a:endParaRPr lang="en-US" sz="2400" dirty="0">
              <a:solidFill>
                <a:schemeClr val="bg1"/>
              </a:solidFill>
              <a:latin typeface="Arial" charset="0"/>
              <a:ea typeface="ＭＳ Ｐゴシック" charset="0"/>
              <a:cs typeface="ＭＳ Ｐゴシック" charset="0"/>
            </a:endParaRPr>
          </a:p>
          <a:p>
            <a:pPr eaLnBrk="1" hangingPunct="1">
              <a:lnSpc>
                <a:spcPct val="90000"/>
              </a:lnSpc>
            </a:pPr>
            <a:r>
              <a:rPr lang="en-US" sz="2400" dirty="0">
                <a:solidFill>
                  <a:schemeClr val="bg1"/>
                </a:solidFill>
                <a:latin typeface="Arial" charset="0"/>
                <a:ea typeface="ＭＳ Ｐゴシック" charset="0"/>
                <a:cs typeface="ＭＳ Ｐゴシック" charset="0"/>
              </a:rPr>
              <a:t>No O</a:t>
            </a:r>
            <a:r>
              <a:rPr lang="en-US" sz="2400" baseline="-25000" dirty="0">
                <a:solidFill>
                  <a:schemeClr val="bg1"/>
                </a:solidFill>
                <a:latin typeface="Arial" charset="0"/>
                <a:ea typeface="ＭＳ Ｐゴシック" charset="0"/>
                <a:cs typeface="ＭＳ Ｐゴシック" charset="0"/>
              </a:rPr>
              <a:t>2</a:t>
            </a:r>
          </a:p>
          <a:p>
            <a:pPr eaLnBrk="1" hangingPunct="1">
              <a:lnSpc>
                <a:spcPct val="90000"/>
              </a:lnSpc>
            </a:pPr>
            <a:endParaRPr lang="en-US" sz="2400" baseline="-25000" dirty="0">
              <a:solidFill>
                <a:schemeClr val="bg1"/>
              </a:solidFill>
              <a:latin typeface="Arial" charset="0"/>
              <a:ea typeface="ＭＳ Ｐゴシック" charset="0"/>
              <a:cs typeface="ＭＳ Ｐゴシック" charset="0"/>
            </a:endParaRPr>
          </a:p>
          <a:p>
            <a:pPr eaLnBrk="1" hangingPunct="1">
              <a:lnSpc>
                <a:spcPct val="90000"/>
              </a:lnSpc>
            </a:pPr>
            <a:r>
              <a:rPr lang="en-US" sz="2400" dirty="0">
                <a:solidFill>
                  <a:schemeClr val="bg1"/>
                </a:solidFill>
                <a:latin typeface="Arial" charset="0"/>
                <a:ea typeface="ＭＳ Ｐゴシック" charset="0"/>
                <a:cs typeface="ＭＳ Ｐゴシック" charset="0"/>
              </a:rPr>
              <a:t>THESE ARE </a:t>
            </a:r>
            <a:r>
              <a:rPr lang="ja-JP" altLang="en-US" sz="2400" dirty="0">
                <a:solidFill>
                  <a:schemeClr val="bg1"/>
                </a:solidFill>
                <a:latin typeface="Arial" charset="0"/>
                <a:ea typeface="ＭＳ Ｐゴシック" charset="0"/>
                <a:cs typeface="ＭＳ Ｐゴシック" charset="0"/>
              </a:rPr>
              <a:t>“</a:t>
            </a:r>
            <a:r>
              <a:rPr lang="en-US" sz="2400" dirty="0">
                <a:solidFill>
                  <a:schemeClr val="bg1"/>
                </a:solidFill>
                <a:latin typeface="Arial" charset="0"/>
                <a:ea typeface="ＭＳ Ｐゴシック" charset="0"/>
                <a:cs typeface="ＭＳ Ｐゴシック" charset="0"/>
              </a:rPr>
              <a:t>REDUCING</a:t>
            </a:r>
            <a:r>
              <a:rPr lang="ja-JP" altLang="en-US" sz="2400" dirty="0">
                <a:solidFill>
                  <a:schemeClr val="bg1"/>
                </a:solidFill>
                <a:latin typeface="Arial" charset="0"/>
                <a:ea typeface="ＭＳ Ｐゴシック" charset="0"/>
                <a:cs typeface="ＭＳ Ｐゴシック" charset="0"/>
              </a:rPr>
              <a:t>”</a:t>
            </a:r>
            <a:r>
              <a:rPr lang="en-US" sz="2400" dirty="0">
                <a:solidFill>
                  <a:schemeClr val="bg1"/>
                </a:solidFill>
                <a:latin typeface="Arial" charset="0"/>
                <a:ea typeface="ＭＳ Ｐゴシック" charset="0"/>
                <a:cs typeface="ＭＳ Ｐゴシック" charset="0"/>
              </a:rPr>
              <a:t> CONDTIONS--ESSENTIAL FOR LIFE</a:t>
            </a:r>
            <a:r>
              <a:rPr lang="ja-JP" altLang="en-US" sz="2400" dirty="0">
                <a:solidFill>
                  <a:schemeClr val="bg1"/>
                </a:solidFill>
                <a:latin typeface="Arial" charset="0"/>
                <a:ea typeface="ＭＳ Ｐゴシック" charset="0"/>
                <a:cs typeface="ＭＳ Ｐゴシック" charset="0"/>
              </a:rPr>
              <a:t>’</a:t>
            </a:r>
            <a:r>
              <a:rPr lang="en-US" sz="2400" dirty="0">
                <a:solidFill>
                  <a:schemeClr val="bg1"/>
                </a:solidFill>
                <a:latin typeface="Arial" charset="0"/>
                <a:ea typeface="ＭＳ Ｐゴシック" charset="0"/>
                <a:cs typeface="ＭＳ Ｐゴシック" charset="0"/>
              </a:rPr>
              <a:t>S ORIGIN</a:t>
            </a:r>
          </a:p>
          <a:p>
            <a:pPr eaLnBrk="1" hangingPunct="1">
              <a:lnSpc>
                <a:spcPct val="90000"/>
              </a:lnSpc>
            </a:pPr>
            <a:endParaRPr lang="en-US" sz="2400" dirty="0">
              <a:latin typeface="Arial" charset="0"/>
              <a:ea typeface="ＭＳ Ｐゴシック" charset="0"/>
              <a:cs typeface="ＭＳ Ｐゴシック" charset="0"/>
            </a:endParaRPr>
          </a:p>
        </p:txBody>
      </p:sp>
      <p:pic>
        <p:nvPicPr>
          <p:cNvPr id="38916" name="Picture 4" descr="Lightning2_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905000"/>
            <a:ext cx="4724400" cy="3189288"/>
          </a:xfrm>
        </p:spPr>
      </p:pic>
    </p:spTree>
    <p:extLst>
      <p:ext uri="{BB962C8B-B14F-4D97-AF65-F5344CB8AC3E}">
        <p14:creationId xmlns:p14="http://schemas.microsoft.com/office/powerpoint/2010/main" val="2283504984"/>
      </p:ext>
    </p:extLst>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TotalTime>
  <Words>1714</Words>
  <Application>Microsoft Macintosh PowerPoint</Application>
  <PresentationFormat>On-screen Show (4:3)</PresentationFormat>
  <Paragraphs>151</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Earliest Life</vt:lpstr>
      <vt:lpstr>PowerPoint Presentation</vt:lpstr>
      <vt:lpstr>So how did the universal common ancestor come to be?</vt:lpstr>
      <vt:lpstr>Pre-Biotic Conditions on Earth</vt:lpstr>
      <vt:lpstr>Given stable climate and water, for which we have direct evidence, what else is needed?</vt:lpstr>
      <vt:lpstr>PowerPoint Presentation</vt:lpstr>
      <vt:lpstr>PowerPoint Presentation</vt:lpstr>
      <vt:lpstr>Conditions on the Early Earth</vt:lpstr>
      <vt:lpstr>Miller-Urey Experiment</vt:lpstr>
      <vt:lpstr>PowerPoint Presentation</vt:lpstr>
      <vt:lpstr>Formation of organic molecules can thus occur by several means</vt:lpstr>
      <vt:lpstr>Abiotic synthesis of polymers</vt:lpstr>
      <vt:lpstr>PowerPoint Presentation</vt:lpstr>
      <vt:lpstr>PowerPoint Presentation</vt:lpstr>
      <vt:lpstr>Chirality</vt:lpstr>
      <vt:lpstr>PowerPoint Presentation</vt:lpstr>
      <vt:lpstr>PowerPoint Presentation</vt:lpstr>
      <vt:lpstr>How to form a cellular container?</vt:lpstr>
      <vt:lpstr> The Cell Membrane</vt:lpstr>
      <vt:lpstr>PowerPoint Presentation</vt:lpstr>
      <vt:lpstr>PowerPoint Presentation</vt:lpstr>
      <vt:lpstr>Abiotic replication of molecules </vt:lpstr>
      <vt:lpstr>A possible scenario that includes an RNA world</vt:lpstr>
      <vt:lpstr>PowerPoint Presentation</vt:lpstr>
      <vt:lpstr>Uncertainties about the origin of terrestrial life abound</vt:lpstr>
      <vt:lpstr>Chicken/Egg problems</vt:lpstr>
      <vt:lpstr>Life as an energetic imperative?</vt:lpstr>
      <vt:lpstr>Could life also originate elsewhere?</vt:lpstr>
      <vt:lpstr>PowerPoint Presentation</vt:lpstr>
      <vt:lpstr>PowerPoint Presentation</vt:lpstr>
      <vt:lpstr>PowerPoint Presentation</vt:lpstr>
      <vt:lpstr>PowerPoint Presentation</vt:lpstr>
      <vt:lpstr>The Origin of Life is a Planetary Process </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Langmuir</dc:creator>
  <cp:lastModifiedBy>Charles Langmuir</cp:lastModifiedBy>
  <cp:revision>27</cp:revision>
  <dcterms:created xsi:type="dcterms:W3CDTF">2013-02-15T14:00:42Z</dcterms:created>
  <dcterms:modified xsi:type="dcterms:W3CDTF">2013-05-04T04:16:47Z</dcterms:modified>
</cp:coreProperties>
</file>