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8.xml" ContentType="application/vnd.openxmlformats-officedocument.presentationml.notesSlide+xml"/>
  <Override PartName="/ppt/embeddings/oleObject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5.xml" ContentType="application/vnd.openxmlformats-officedocument.presentationml.notesSlide+xml"/>
  <Override PartName="/ppt/embeddings/oleObject3.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312" r:id="rId2"/>
    <p:sldId id="257" r:id="rId3"/>
    <p:sldId id="258" r:id="rId4"/>
    <p:sldId id="313" r:id="rId5"/>
    <p:sldId id="259" r:id="rId6"/>
    <p:sldId id="260" r:id="rId7"/>
    <p:sldId id="261" r:id="rId8"/>
    <p:sldId id="314" r:id="rId9"/>
    <p:sldId id="318" r:id="rId10"/>
    <p:sldId id="262" r:id="rId11"/>
    <p:sldId id="315" r:id="rId12"/>
    <p:sldId id="263" r:id="rId13"/>
    <p:sldId id="320" r:id="rId14"/>
    <p:sldId id="319" r:id="rId15"/>
    <p:sldId id="272" r:id="rId16"/>
    <p:sldId id="267" r:id="rId17"/>
    <p:sldId id="269" r:id="rId18"/>
    <p:sldId id="271" r:id="rId19"/>
    <p:sldId id="277" r:id="rId20"/>
    <p:sldId id="278" r:id="rId21"/>
    <p:sldId id="279" r:id="rId22"/>
    <p:sldId id="316" r:id="rId23"/>
    <p:sldId id="305" r:id="rId24"/>
    <p:sldId id="273" r:id="rId25"/>
    <p:sldId id="274" r:id="rId26"/>
    <p:sldId id="280" r:id="rId27"/>
    <p:sldId id="276" r:id="rId28"/>
    <p:sldId id="283" r:id="rId29"/>
    <p:sldId id="284" r:id="rId30"/>
    <p:sldId id="311" r:id="rId31"/>
    <p:sldId id="317" r:id="rId32"/>
    <p:sldId id="307" r:id="rId33"/>
    <p:sldId id="306" r:id="rId34"/>
    <p:sldId id="286" r:id="rId35"/>
    <p:sldId id="287" r:id="rId36"/>
    <p:sldId id="285" r:id="rId37"/>
    <p:sldId id="288" r:id="rId38"/>
    <p:sldId id="289" r:id="rId39"/>
    <p:sldId id="290" r:id="rId40"/>
    <p:sldId id="302" r:id="rId41"/>
    <p:sldId id="308" r:id="rId42"/>
    <p:sldId id="291" r:id="rId43"/>
    <p:sldId id="292" r:id="rId44"/>
    <p:sldId id="293" r:id="rId45"/>
    <p:sldId id="304" r:id="rId46"/>
    <p:sldId id="309" r:id="rId47"/>
    <p:sldId id="303" r:id="rId48"/>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CA"/>
    <a:srgbClr val="4E8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9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901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901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901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DAC019F-C2E3-3F42-A6D3-EA05C99BA7CC}" type="slidenum">
              <a:rPr lang="en-US"/>
              <a:pPr/>
              <a:t>‹#›</a:t>
            </a:fld>
            <a:endParaRPr lang="en-US"/>
          </a:p>
        </p:txBody>
      </p:sp>
    </p:spTree>
    <p:extLst>
      <p:ext uri="{BB962C8B-B14F-4D97-AF65-F5344CB8AC3E}">
        <p14:creationId xmlns:p14="http://schemas.microsoft.com/office/powerpoint/2010/main" val="424905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4D76202-00E2-5242-A708-D6EBA0A6D32F}" type="slidenum">
              <a:rPr lang="en-US"/>
              <a:pPr/>
              <a:t>‹#›</a:t>
            </a:fld>
            <a:endParaRPr lang="en-US"/>
          </a:p>
        </p:txBody>
      </p:sp>
    </p:spTree>
    <p:extLst>
      <p:ext uri="{BB962C8B-B14F-4D97-AF65-F5344CB8AC3E}">
        <p14:creationId xmlns:p14="http://schemas.microsoft.com/office/powerpoint/2010/main" val="3062559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C13B249-48AB-6A41-82D0-CCEBCBB24048}" type="slidenum">
              <a:rPr lang="en-US" sz="1200"/>
              <a:pPr/>
              <a:t>1</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Good to</a:t>
            </a:r>
            <a:r>
              <a:rPr lang="en-US" baseline="0" dirty="0" smtClean="0">
                <a:latin typeface="Arial" charset="0"/>
                <a:ea typeface="ＭＳ Ｐゴシック" charset="0"/>
                <a:cs typeface="ＭＳ Ｐゴシック" charset="0"/>
              </a:rPr>
              <a:t> show this slide a bit later and see how many time events the students can see in it.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070B2CA-E294-7B42-BFD4-F6DF381940E3}" type="slidenum">
              <a:rPr lang="en-US" sz="1200"/>
              <a:pPr/>
              <a:t>12</a:t>
            </a:fld>
            <a:endParaRPr lang="en-US" sz="1200"/>
          </a:p>
        </p:txBody>
      </p:sp>
      <p:sp>
        <p:nvSpPr>
          <p:cNvPr id="36867" name="Rectangle 2"/>
          <p:cNvSpPr>
            <a:spLocks noChangeArrowheads="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D1D44E-055E-FA40-AEEF-167CDA524C07}" type="slidenum">
              <a:rPr lang="en-US" sz="1200"/>
              <a:pPr/>
              <a:t>15</a:t>
            </a:fld>
            <a:endParaRPr lang="en-US" sz="1200"/>
          </a:p>
        </p:txBody>
      </p:sp>
      <p:sp>
        <p:nvSpPr>
          <p:cNvPr id="38915" name="Rectangle 2"/>
          <p:cNvSpPr>
            <a:spLocks noChangeArrowheads="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we'd like to know how old things are:</a:t>
            </a:r>
          </a:p>
          <a:p>
            <a:pPr eaLnBrk="1" hangingPunct="1"/>
            <a:r>
              <a:rPr lang="en-US">
                <a:latin typeface="Arial" charset="0"/>
                <a:ea typeface="ＭＳ Ｐゴシック" charset="0"/>
                <a:cs typeface="ＭＳ Ｐゴシック" charset="0"/>
              </a:rPr>
              <a:t>1) without fossils -&gt; oldest rocks don't have them</a:t>
            </a:r>
          </a:p>
          <a:p>
            <a:pPr eaLnBrk="1" hangingPunct="1"/>
            <a:r>
              <a:rPr lang="en-US">
                <a:latin typeface="Arial" charset="0"/>
                <a:ea typeface="ＭＳ Ｐゴシック" charset="0"/>
                <a:cs typeface="ＭＳ Ｐゴシック" charset="0"/>
              </a:rPr>
              <a:t>2) absolutely! not relatively</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1A50BE-B6E7-7741-B0B5-F92233CBB794}" type="slidenum">
              <a:rPr lang="en-US" sz="1200"/>
              <a:pPr/>
              <a:t>16</a:t>
            </a:fld>
            <a:endParaRPr lang="en-US" sz="1200"/>
          </a:p>
        </p:txBody>
      </p:sp>
      <p:sp>
        <p:nvSpPr>
          <p:cNvPr id="40963" name="Rectangle 2"/>
          <p:cNvSpPr>
            <a:spLocks noChangeArrowheads="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major conflict -&gt; off by factor of 10 to 50</a:t>
            </a:r>
          </a:p>
          <a:p>
            <a:pPr eaLnBrk="1" hangingPunct="1"/>
            <a:r>
              <a:rPr lang="en-US">
                <a:latin typeface="Arial" charset="0"/>
                <a:ea typeface="ＭＳ Ｐゴシック" charset="0"/>
                <a:cs typeface="ＭＳ Ｐゴシック" charset="0"/>
              </a:rPr>
              <a:t>how do we resolve this?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569905-05B9-C540-A8C3-04EF6702D950}" type="slidenum">
              <a:rPr lang="en-US" sz="1200"/>
              <a:pPr/>
              <a:t>17</a:t>
            </a:fld>
            <a:endParaRPr lang="en-US" sz="1200"/>
          </a:p>
        </p:txBody>
      </p:sp>
      <p:sp>
        <p:nvSpPr>
          <p:cNvPr id="43011" name="Rectangle 2"/>
          <p:cNvSpPr>
            <a:spLocks noChangeArrowheads="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simultaneously, radioactivity was beginning to be understood</a:t>
            </a:r>
          </a:p>
          <a:p>
            <a:pPr eaLnBrk="1" hangingPunct="1"/>
            <a:r>
              <a:rPr lang="en-US">
                <a:latin typeface="Arial" charset="0"/>
                <a:ea typeface="ＭＳ Ｐゴシック" charset="0"/>
                <a:cs typeface="ＭＳ Ｐゴシック" charset="0"/>
              </a:rPr>
              <a:t>1896 -&gt; Bequerel put film in drawer next to uranium ore, it became exposed</a:t>
            </a:r>
          </a:p>
          <a:p>
            <a:pPr eaLnBrk="1" hangingPunct="1"/>
            <a:r>
              <a:rPr lang="en-US">
                <a:latin typeface="Arial" charset="0"/>
                <a:ea typeface="ＭＳ Ｐゴシック" charset="0"/>
                <a:cs typeface="ＭＳ Ｐゴシック" charset="0"/>
              </a:rPr>
              <a:t>1898 -&gt; curies worked with radium. barium compounds contain radium - it's under Ba in the periodic table. pierre carried vial of radium around in shirt pocket -&gt; got cancer.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8A98591-944E-4A40-A2A7-3BB7FFB8F3AA}" type="slidenum">
              <a:rPr lang="en-US" sz="1200"/>
              <a:pPr/>
              <a:t>18</a:t>
            </a:fld>
            <a:endParaRPr lang="en-US" sz="1200"/>
          </a:p>
        </p:txBody>
      </p:sp>
      <p:sp>
        <p:nvSpPr>
          <p:cNvPr id="45059" name="Rectangle 2"/>
          <p:cNvSpPr>
            <a:spLocks noChangeArrowheads="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supplies heat necessary for plate tectonics</a:t>
            </a:r>
          </a:p>
          <a:p>
            <a:pPr eaLnBrk="1" hangingPunct="1"/>
            <a:r>
              <a:rPr lang="en-US">
                <a:latin typeface="Arial" charset="0"/>
                <a:ea typeface="ＭＳ Ｐゴシック" charset="0"/>
                <a:cs typeface="ＭＳ Ｐゴシック" charset="0"/>
              </a:rPr>
              <a:t>allows us to date rocks -&gt; like an hourglass of sand</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questions?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9F156A5-C9EB-5C4C-93C9-A30D4DACC200}" type="slidenum">
              <a:rPr lang="en-US" sz="1200"/>
              <a:pPr/>
              <a:t>19</a:t>
            </a:fld>
            <a:endParaRPr lang="en-US" sz="1200"/>
          </a:p>
        </p:txBody>
      </p:sp>
      <p:sp>
        <p:nvSpPr>
          <p:cNvPr id="47107" name="Rectangle 2"/>
          <p:cNvSpPr>
            <a:spLocks noChangeArrowheads="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time for half the parent nuclide to decay</a:t>
            </a:r>
          </a:p>
          <a:p>
            <a:pPr eaLnBrk="1" hangingPunct="1"/>
            <a:r>
              <a:rPr lang="en-US">
                <a:latin typeface="Arial" charset="0"/>
                <a:ea typeface="ＭＳ Ｐゴシック" charset="0"/>
                <a:cs typeface="ＭＳ Ｐゴシック" charset="0"/>
              </a:rPr>
              <a:t>fast decay is a short half-life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F14E3A6-ADB1-EE47-8C1D-3735F55D076B}" type="slidenum">
              <a:rPr lang="en-US" sz="1200"/>
              <a:pPr/>
              <a:t>20</a:t>
            </a:fld>
            <a:endParaRPr lang="en-US" sz="1200"/>
          </a:p>
        </p:txBody>
      </p:sp>
      <p:sp>
        <p:nvSpPr>
          <p:cNvPr id="49155" name="Rectangle 2"/>
          <p:cNvSpPr>
            <a:spLocks noChangeArrowheads="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can see half-life graphically here</a:t>
            </a:r>
          </a:p>
          <a:p>
            <a:pPr eaLnBrk="1" hangingPunct="1"/>
            <a:r>
              <a:rPr lang="en-US">
                <a:latin typeface="Arial" charset="0"/>
                <a:ea typeface="ＭＳ Ｐゴシック" charset="0"/>
                <a:cs typeface="ＭＳ Ｐゴシック" charset="0"/>
              </a:rPr>
              <a:t>* repeat explanation?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ED6A90-636D-7442-A55C-C38E85D4A639}" type="slidenum">
              <a:rPr lang="en-US" sz="1200"/>
              <a:pPr/>
              <a:t>21</a:t>
            </a:fld>
            <a:endParaRPr lang="en-US" sz="1200"/>
          </a:p>
        </p:txBody>
      </p:sp>
      <p:sp>
        <p:nvSpPr>
          <p:cNvPr id="51203" name="Rectangle 2"/>
          <p:cNvSpPr>
            <a:spLocks noChangeArrowheads="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total amount of parent nuclide present - amount of daugther nuclide present would be reverse curve</a:t>
            </a:r>
          </a:p>
          <a:p>
            <a:pPr eaLnBrk="1" hangingPunct="1"/>
            <a:r>
              <a:rPr lang="en-US">
                <a:latin typeface="Arial" charset="0"/>
                <a:ea typeface="ＭＳ Ｐゴシック" charset="0"/>
                <a:cs typeface="ＭＳ Ｐゴシック" charset="0"/>
              </a:rPr>
              <a:t>curve is true for all radioactive decays we just talked about!</a:t>
            </a:r>
          </a:p>
          <a:p>
            <a:pPr eaLnBrk="1" hangingPunct="1"/>
            <a:r>
              <a:rPr lang="en-US">
                <a:latin typeface="Arial" charset="0"/>
                <a:ea typeface="ＭＳ Ｐゴシック" charset="0"/>
                <a:cs typeface="ＭＳ Ｐゴシック" charset="0"/>
              </a:rPr>
              <a:t>convenient rule of thumb -&gt; no more parent after 10 half-lifes (99.9% has decayed)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DB8F2E8-FE27-9D4D-8549-D874C324767C}" type="slidenum">
              <a:rPr lang="en-US" sz="1200"/>
              <a:pPr/>
              <a:t>22</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C517AA4-43EB-8F40-8D72-A29A85FCAAF8}" type="slidenum">
              <a:rPr lang="en-US" sz="1200"/>
              <a:pPr/>
              <a:t>23</a:t>
            </a:fld>
            <a:endParaRPr 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Slides</a:t>
            </a:r>
            <a:r>
              <a:rPr lang="en-US" baseline="0" dirty="0" smtClean="0">
                <a:latin typeface="Arial" charset="0"/>
                <a:ea typeface="ＭＳ Ｐゴシック" charset="0"/>
                <a:cs typeface="ＭＳ Ｐゴシック" charset="0"/>
              </a:rPr>
              <a:t> in this format are used with clickers to to test the classes comprehension of the materials.  We use Turning Point Technologies for this.</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785D8F5-23CF-3F4A-8BB4-4E8B655F054B}" type="slidenum">
              <a:rPr lang="en-US" sz="1200"/>
              <a:pPr/>
              <a:t>2</a:t>
            </a:fld>
            <a:endParaRPr lang="en-US" sz="1200"/>
          </a:p>
        </p:txBody>
      </p:sp>
      <p:sp>
        <p:nvSpPr>
          <p:cNvPr id="19459" name="Rectangle 2"/>
          <p:cNvSpPr>
            <a:spLocks noChangeArrowheads="1"/>
          </p:cNvSpPr>
          <p:nvPr>
            <p:ph type="sldImg"/>
          </p:nvPr>
        </p:nvSpPr>
        <p:spPr>
          <a:xfrm>
            <a:off x="1144588" y="568325"/>
            <a:ext cx="4583112" cy="3436938"/>
          </a:xfrm>
          <a:ln w="12700"/>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9C5D68B-BF8A-C948-AEA6-84E1135EE0D6}" type="slidenum">
              <a:rPr lang="en-US" sz="1200"/>
              <a:pPr/>
              <a:t>24</a:t>
            </a:fld>
            <a:endParaRPr lang="en-US" sz="1200"/>
          </a:p>
        </p:txBody>
      </p:sp>
      <p:sp>
        <p:nvSpPr>
          <p:cNvPr id="57347" name="Rectangle 2"/>
          <p:cNvSpPr>
            <a:spLocks noChangeArrowheads="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radioactive decay is based on particles in the nucleus</a:t>
            </a:r>
          </a:p>
          <a:p>
            <a:pPr eaLnBrk="1" hangingPunct="1"/>
            <a:r>
              <a:rPr lang="en-US">
                <a:latin typeface="Arial" charset="0"/>
                <a:ea typeface="ＭＳ Ｐゴシック" charset="0"/>
                <a:cs typeface="ＭＳ Ｐゴシック" charset="0"/>
              </a:rPr>
              <a:t>some nuclei are very unstable and decay quickly</a:t>
            </a:r>
          </a:p>
          <a:p>
            <a:pPr eaLnBrk="1" hangingPunct="1"/>
            <a:r>
              <a:rPr lang="en-US">
                <a:latin typeface="Arial" charset="0"/>
                <a:ea typeface="ＭＳ Ｐゴシック" charset="0"/>
                <a:cs typeface="ＭＳ Ｐゴシック" charset="0"/>
              </a:rPr>
              <a:t>some are only a little and decay slowly</a:t>
            </a:r>
          </a:p>
          <a:p>
            <a:pPr eaLnBrk="1" hangingPunct="1"/>
            <a:r>
              <a:rPr lang="en-US">
                <a:latin typeface="Arial" charset="0"/>
                <a:ea typeface="ＭＳ Ｐゴシック" charset="0"/>
                <a:cs typeface="ＭＳ Ｐゴシック" charset="0"/>
              </a:rPr>
              <a:t>fast vs. slow is measurable: rate can measured with geiger counter</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435BD67-6B58-8D4A-B7CE-3162828D16AC}" type="slidenum">
              <a:rPr lang="en-US" sz="1200"/>
              <a:pPr/>
              <a:t>25</a:t>
            </a:fld>
            <a:endParaRPr lang="en-US" sz="1200"/>
          </a:p>
        </p:txBody>
      </p:sp>
      <p:sp>
        <p:nvSpPr>
          <p:cNvPr id="59395" name="Rectangle 2"/>
          <p:cNvSpPr>
            <a:spLocks noChangeArrowheads="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several types of decay -&gt; different rates</a:t>
            </a:r>
          </a:p>
          <a:p>
            <a:pPr eaLnBrk="1" hangingPunct="1"/>
            <a:r>
              <a:rPr lang="en-US">
                <a:latin typeface="Arial" charset="0"/>
                <a:ea typeface="ＭＳ Ｐゴシック" charset="0"/>
                <a:cs typeface="ＭＳ Ｐゴシック" charset="0"/>
              </a:rPr>
              <a:t>should be called radioactive transformation: mass balance implies no loss</a:t>
            </a:r>
          </a:p>
          <a:p>
            <a:pPr eaLnBrk="1" hangingPunct="1"/>
            <a:r>
              <a:rPr lang="en-US">
                <a:latin typeface="Arial" charset="0"/>
                <a:ea typeface="ＭＳ Ｐゴシック" charset="0"/>
                <a:cs typeface="ＭＳ Ｐゴシック" charset="0"/>
              </a:rPr>
              <a:t>there is a decay constant for each radioactive nuclide ("parent nuclide") which determines the rate it turns into a "daughter nuclide"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DFA1615-0CDC-E244-8049-AE24A09DACF2}" type="slidenum">
              <a:rPr lang="en-US" sz="1200"/>
              <a:pPr/>
              <a:t>26</a:t>
            </a:fld>
            <a:endParaRPr lang="en-US" sz="1200"/>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K has a long half-life -&gt; how much would be left now?</a:t>
            </a:r>
          </a:p>
          <a:p>
            <a:pPr eaLnBrk="1" hangingPunct="1"/>
            <a:r>
              <a:rPr lang="en-US">
                <a:latin typeface="Arial" charset="0"/>
                <a:ea typeface="ＭＳ Ｐゴシック" charset="0"/>
                <a:cs typeface="ＭＳ Ｐゴシック" charset="0"/>
              </a:rPr>
              <a:t>Rb has a very long half-life (3x age of universe) -&gt; almost all left now is still parent</a:t>
            </a:r>
          </a:p>
          <a:p>
            <a:pPr eaLnBrk="1" hangingPunct="1"/>
            <a:r>
              <a:rPr lang="en-US">
                <a:latin typeface="Arial" charset="0"/>
                <a:ea typeface="ＭＳ Ｐゴシック" charset="0"/>
                <a:cs typeface="ＭＳ Ｐゴシック" charset="0"/>
              </a:rPr>
              <a:t>ask: given an element with a 1 million year half-life produced at the beginning of the solar system, would it be here today?</a:t>
            </a:r>
          </a:p>
          <a:p>
            <a:pPr eaLnBrk="1" hangingPunct="1"/>
            <a:r>
              <a:rPr lang="en-US">
                <a:latin typeface="Arial" charset="0"/>
                <a:ea typeface="ＭＳ Ｐゴシック" charset="0"/>
                <a:cs typeface="ＭＳ Ｐゴシック" charset="0"/>
              </a:rPr>
              <a:t>100 million years?</a:t>
            </a:r>
          </a:p>
          <a:p>
            <a:pPr eaLnBrk="1" hangingPunct="1"/>
            <a:r>
              <a:rPr lang="en-US">
                <a:latin typeface="Arial" charset="0"/>
                <a:ea typeface="ＭＳ Ｐゴシック" charset="0"/>
                <a:cs typeface="ＭＳ Ｐゴシック" charset="0"/>
              </a:rPr>
              <a:t>14C is not useful on total geologic timescale, so any initally incorperated in earth is gone</a:t>
            </a:r>
          </a:p>
          <a:p>
            <a:pPr eaLnBrk="1" hangingPunct="1"/>
            <a:r>
              <a:rPr lang="en-US">
                <a:latin typeface="Arial" charset="0"/>
                <a:ea typeface="ＭＳ Ｐゴシック" charset="0"/>
                <a:cs typeface="ＭＳ Ｐゴシック" charset="0"/>
              </a:rPr>
              <a:t>must be a different source than supernovas -&gt; radiation in upper atmosphere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4C39B03-A419-DF43-A9CD-B0E019F5C754}" type="slidenum">
              <a:rPr lang="en-US" sz="1200"/>
              <a:pPr/>
              <a:t>27</a:t>
            </a:fld>
            <a:endParaRPr lang="en-US" sz="1200"/>
          </a:p>
        </p:txBody>
      </p:sp>
      <p:sp>
        <p:nvSpPr>
          <p:cNvPr id="63491" name="Rectangle 2"/>
          <p:cNvSpPr>
            <a:spLocks noChangeArrowheads="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hour glass metaphor</a:t>
            </a:r>
          </a:p>
          <a:p>
            <a:pPr eaLnBrk="1" hangingPunct="1"/>
            <a:r>
              <a:rPr lang="en-US">
                <a:latin typeface="Arial" charset="0"/>
                <a:ea typeface="ＭＳ Ｐゴシック" charset="0"/>
                <a:cs typeface="ＭＳ Ｐゴシック" charset="0"/>
              </a:rPr>
              <a:t>1) hour glass must have a constant amount of sand</a:t>
            </a:r>
          </a:p>
          <a:p>
            <a:pPr eaLnBrk="1" hangingPunct="1"/>
            <a:r>
              <a:rPr lang="en-US">
                <a:latin typeface="Arial" charset="0"/>
                <a:ea typeface="ＭＳ Ｐゴシック" charset="0"/>
                <a:cs typeface="ＭＳ Ｐゴシック" charset="0"/>
              </a:rPr>
              <a:t>2) sand must flow at a constant rate</a:t>
            </a:r>
          </a:p>
          <a:p>
            <a:pPr eaLnBrk="1" hangingPunct="1"/>
            <a:r>
              <a:rPr lang="en-US">
                <a:latin typeface="Arial" charset="0"/>
                <a:ea typeface="ＭＳ Ｐゴシック" charset="0"/>
                <a:cs typeface="ＭＳ Ｐゴシック" charset="0"/>
              </a:rPr>
              <a:t>3) no sand in the bottom initially!</a:t>
            </a:r>
          </a:p>
          <a:p>
            <a:pPr eaLnBrk="1" hangingPunct="1"/>
            <a:r>
              <a:rPr lang="en-US">
                <a:latin typeface="Arial" charset="0"/>
                <a:ea typeface="ＭＳ Ｐゴシック" charset="0"/>
                <a:cs typeface="ＭＳ Ｐゴシック" charset="0"/>
              </a:rPr>
              <a:t>double check that requirements have been met by measuring several isotopic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6C11B0-96E2-764D-8841-3E1EE706B3C3}" type="slidenum">
              <a:rPr lang="en-US" sz="1200"/>
              <a:pPr/>
              <a:t>28</a:t>
            </a:fld>
            <a:endParaRPr lang="en-US" sz="1200"/>
          </a:p>
        </p:txBody>
      </p:sp>
      <p:sp>
        <p:nvSpPr>
          <p:cNvPr id="65539" name="Rectangle 2"/>
          <p:cNvSpPr>
            <a:spLocks noChangeArrowheads="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like we said earlier, radiocarbon (14C) is produced in upper atmosphere by solar radiation -&gt; "cosmogenic nuclide"</a:t>
            </a:r>
          </a:p>
          <a:p>
            <a:pPr eaLnBrk="1" hangingPunct="1"/>
            <a:r>
              <a:rPr lang="en-US">
                <a:latin typeface="Arial" charset="0"/>
                <a:ea typeface="ＭＳ Ｐゴシック" charset="0"/>
                <a:cs typeface="ＭＳ Ｐゴシック" charset="0"/>
              </a:rPr>
              <a:t>14C is incorporated into living tissue as long as metabolism is occuring -&gt; death halts this process</a:t>
            </a:r>
          </a:p>
          <a:p>
            <a:pPr eaLnBrk="1" hangingPunct="1"/>
            <a:r>
              <a:rPr lang="en-US">
                <a:latin typeface="Arial" charset="0"/>
                <a:ea typeface="ＭＳ Ｐゴシック" charset="0"/>
                <a:cs typeface="ＭＳ Ｐゴシック" charset="0"/>
              </a:rPr>
              <a:t>every time you eat, you're eating radiocarbon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how old would something have to be before there was no radiocarbon left in it?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make assumption that cosmic rays are constant through time and 14C production is constant through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3A00A9D-E403-BB4C-AFF5-AAF9E6F92F2D}" type="slidenum">
              <a:rPr lang="en-US" sz="1200"/>
              <a:pPr/>
              <a:t>29</a:t>
            </a:fld>
            <a:endParaRPr lang="en-US" sz="1200"/>
          </a:p>
        </p:txBody>
      </p:sp>
      <p:sp>
        <p:nvSpPr>
          <p:cNvPr id="67587" name="Rectangle 2"/>
          <p:cNvSpPr>
            <a:spLocks noChangeArrowheads="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assumption may not be true -&gt; sunspots, etc. -&gt; but we can adjust dates to make them true</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radiocarbon is useful for work in past 50,000 years -&gt; archaeology and rise of civilization, climate, etc.</a:t>
            </a:r>
          </a:p>
          <a:p>
            <a:pPr eaLnBrk="1" hangingPunct="1"/>
            <a:r>
              <a:rPr lang="en-US">
                <a:latin typeface="Arial" charset="0"/>
                <a:ea typeface="ＭＳ Ｐゴシック" charset="0"/>
                <a:cs typeface="ＭＳ Ｐゴシック" charset="0"/>
              </a:rPr>
              <a:t>charcoal is useful for dating eruptions or human habitations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4882BF-BD9E-254D-A983-9B40A5C2787F}" type="slidenum">
              <a:rPr lang="en-US" sz="1200"/>
              <a:pPr/>
              <a:t>30</a:t>
            </a:fld>
            <a:endParaRPr lang="en-US" sz="1200"/>
          </a:p>
        </p:txBody>
      </p:sp>
      <p:sp>
        <p:nvSpPr>
          <p:cNvPr id="69635" name="Rectangle 2"/>
          <p:cNvSpPr>
            <a:spLocks noChangeArrowheads="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total amount of parent nuclide present - amount of daugther nuclide present would be reverse curve</a:t>
            </a:r>
          </a:p>
          <a:p>
            <a:pPr eaLnBrk="1" hangingPunct="1"/>
            <a:r>
              <a:rPr lang="en-US">
                <a:latin typeface="Arial" charset="0"/>
                <a:ea typeface="ＭＳ Ｐゴシック" charset="0"/>
                <a:cs typeface="ＭＳ Ｐゴシック" charset="0"/>
              </a:rPr>
              <a:t>curve is true for all radioactive decays we just talked about!</a:t>
            </a:r>
          </a:p>
          <a:p>
            <a:pPr eaLnBrk="1" hangingPunct="1"/>
            <a:r>
              <a:rPr lang="en-US">
                <a:latin typeface="Arial" charset="0"/>
                <a:ea typeface="ＭＳ Ｐゴシック" charset="0"/>
                <a:cs typeface="ＭＳ Ｐゴシック" charset="0"/>
              </a:rPr>
              <a:t>convenient rule of thumb -&gt; no more parent after 10 half-lifes (99.9% has decayed)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8D2497-6880-854D-BE90-81822F182E49}" type="slidenum">
              <a:rPr lang="en-US" sz="1200"/>
              <a:pPr/>
              <a:t>31</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clicker</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F4D76202-00E2-5242-A708-D6EBA0A6D32F}" type="slidenum">
              <a:rPr lang="en-US" smtClean="0"/>
              <a:pPr/>
              <a:t>32</a:t>
            </a:fld>
            <a:endParaRPr lang="en-US"/>
          </a:p>
        </p:txBody>
      </p:sp>
    </p:spTree>
    <p:extLst>
      <p:ext uri="{BB962C8B-B14F-4D97-AF65-F5344CB8AC3E}">
        <p14:creationId xmlns:p14="http://schemas.microsoft.com/office/powerpoint/2010/main" val="104256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FC536F-CEB3-7F44-A275-8D7CEF8A646D}" type="slidenum">
              <a:rPr lang="en-US" sz="1200"/>
              <a:pPr/>
              <a:t>34</a:t>
            </a:fld>
            <a:endParaRPr 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E130801-76FE-564E-BC56-4CE407998867}" type="slidenum">
              <a:rPr lang="en-US" sz="1200"/>
              <a:pPr/>
              <a:t>3</a:t>
            </a:fld>
            <a:endParaRPr lang="en-US" sz="1200"/>
          </a:p>
        </p:txBody>
      </p:sp>
      <p:sp>
        <p:nvSpPr>
          <p:cNvPr id="21507" name="Rectangle 2"/>
          <p:cNvSpPr>
            <a:spLocks noChangeArrowheads="1"/>
          </p:cNvSpPr>
          <p:nvPr>
            <p:ph type="sldImg"/>
          </p:nvPr>
        </p:nvSpPr>
        <p:spPr>
          <a:solidFill>
            <a:srgbClr val="FFFFFF"/>
          </a:solidFill>
          <a:ln/>
        </p:spPr>
      </p:sp>
      <p:sp>
        <p:nvSpPr>
          <p:cNvPr id="2150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741F9AF-3536-EC4A-A236-055A37188853}" type="slidenum">
              <a:rPr lang="en-US" sz="1200"/>
              <a:pPr/>
              <a:t>35</a:t>
            </a:fld>
            <a:endParaRPr 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Half-life of 47 billion years. This is something we can really use to date old things bc there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lots of Rb around -- 90% of everything that was </a:t>
            </a:r>
          </a:p>
          <a:p>
            <a:pPr eaLnBrk="1" hangingPunct="1"/>
            <a:r>
              <a:rPr lang="en-US">
                <a:latin typeface="Arial" charset="0"/>
                <a:ea typeface="ＭＳ Ｐゴシック" charset="0"/>
                <a:cs typeface="ＭＳ Ｐゴシック" charset="0"/>
              </a:rPr>
              <a:t>That was originally around is still here. 87 Rb decays to 87 Sr. As Rb decays it produces Sr.</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ON BOARD: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Diagram.</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Start out with a certain # of 87 Rb atoms. And have 87Sr atoms (there are some around originally) -- don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t start with 0. Some value initially of 87Sr and some value of 87 Rb. As this decays, for every 1 that decays we form 1 atom of Sr. Rb goes down as Sr goes up. # of atoms on both axes. Slope of -1. No time in this diagram, just counting atoms.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So, if you wanna take the total amount of 87Sr atoms that there are at some point. The amount produced by radioactive decay added to the amount that there was initially. So, we have that the 87Sr that there is today is equal to the 87Sr that was threre initially + the amount of decay = (amount of initial 87 Rb - amount there is today).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So here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our problem:</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We can measure the amount of 87Rb and 87 Sr atoms that there are today, and we know that it would have changed back on a slope of one, but we have no idea where to stop. Because the initial 87Rb is totally unconstrained! Can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t tell just from measuring 87Rb and 87Sr what the age is. NO IDEA HOW MUCH WE STARTED WITH!</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addition, there are other isotopes of Sr.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12124B-9B16-6847-A4DF-72675B341968}" type="slidenum">
              <a:rPr lang="en-US" sz="1200"/>
              <a:pPr/>
              <a:t>36</a:t>
            </a:fld>
            <a:endParaRPr lang="en-US" sz="1200"/>
          </a:p>
        </p:txBody>
      </p:sp>
      <p:sp>
        <p:nvSpPr>
          <p:cNvPr id="79875" name="Rectangle 2"/>
          <p:cNvSpPr>
            <a:spLocks noChangeArrowheads="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skip</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21B3B7E-450C-5147-978E-D959139A3CB6}" type="slidenum">
              <a:rPr lang="en-US" sz="1200"/>
              <a:pPr/>
              <a:t>37</a:t>
            </a:fld>
            <a:endParaRPr lang="en-US"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Convert this equation into things we can actually measure!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35399A-E61B-A84B-8272-A52633615783}" type="slidenum">
              <a:rPr lang="en-US" sz="1200"/>
              <a:pPr/>
              <a:t>38</a:t>
            </a:fld>
            <a:endParaRPr lang="en-US"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07EB47D-D46A-C54E-A0EB-0756A4D950B7}" type="slidenum">
              <a:rPr lang="en-US" sz="1200"/>
              <a:pPr/>
              <a:t>39</a:t>
            </a:fld>
            <a:endParaRPr 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atin typeface="Arial" charset="0"/>
                <a:ea typeface="ＭＳ Ｐゴシック" charset="0"/>
                <a:cs typeface="ＭＳ Ｐゴシック" charset="0"/>
              </a:rPr>
              <a:t>Look at it in terms of simple algebra. Y= mx + b, we have an equation for a straight line here! One equation with 2 unknowns: </a:t>
            </a:r>
          </a:p>
          <a:p>
            <a:pPr marL="228600" indent="-228600" eaLnBrk="1" hangingPunct="1"/>
            <a:endParaRPr lang="en-US">
              <a:latin typeface="Arial" charset="0"/>
              <a:ea typeface="ＭＳ Ｐゴシック" charset="0"/>
              <a:cs typeface="ＭＳ Ｐゴシック" charset="0"/>
            </a:endParaRPr>
          </a:p>
          <a:p>
            <a:pPr marL="228600" indent="-228600" eaLnBrk="1" hangingPunct="1">
              <a:buFontTx/>
              <a:buAutoNum type="arabicPeriod"/>
            </a:pPr>
            <a:r>
              <a:rPr lang="en-US">
                <a:latin typeface="Arial" charset="0"/>
                <a:ea typeface="ＭＳ Ｐゴシック" charset="0"/>
                <a:cs typeface="ＭＳ Ｐゴシック" charset="0"/>
              </a:rPr>
              <a:t>Time</a:t>
            </a:r>
          </a:p>
          <a:p>
            <a:pPr marL="228600" indent="-228600" eaLnBrk="1" hangingPunct="1">
              <a:buFontTx/>
              <a:buAutoNum type="arabicPeriod"/>
            </a:pPr>
            <a:r>
              <a:rPr lang="en-US">
                <a:latin typeface="Arial" charset="0"/>
                <a:ea typeface="ＭＳ Ｐゴシック" charset="0"/>
                <a:cs typeface="ＭＳ Ｐゴシック" charset="0"/>
              </a:rPr>
              <a:t> Initial 87/86 Sr ratio.</a:t>
            </a:r>
          </a:p>
          <a:p>
            <a:pPr marL="228600" indent="-228600" eaLnBrk="1" hangingPunct="1">
              <a:buFontTx/>
              <a:buAutoNum type="arabicPeriod"/>
            </a:pPr>
            <a:endParaRPr lang="en-US">
              <a:latin typeface="Arial" charset="0"/>
              <a:ea typeface="ＭＳ Ｐゴシック" charset="0"/>
              <a:cs typeface="ＭＳ Ｐゴシック" charset="0"/>
            </a:endParaRPr>
          </a:p>
          <a:p>
            <a:pPr marL="228600" indent="-228600" eaLnBrk="1" hangingPunct="1">
              <a:buFontTx/>
              <a:buAutoNum type="arabicPeriod"/>
            </a:pPr>
            <a:r>
              <a:rPr lang="en-US">
                <a:latin typeface="Arial" charset="0"/>
                <a:ea typeface="ＭＳ Ｐゴシック" charset="0"/>
                <a:cs typeface="ＭＳ Ｐゴシック" charset="0"/>
              </a:rPr>
              <a:t>Point out what can be measured vs. what is an unknown.</a:t>
            </a:r>
          </a:p>
          <a:p>
            <a:pPr marL="228600" indent="-228600" eaLnBrk="1" hangingPunct="1">
              <a:buFontTx/>
              <a:buAutoNum type="arabicPeriod"/>
            </a:pPr>
            <a:endParaRPr lang="en-US">
              <a:latin typeface="Arial" charset="0"/>
              <a:ea typeface="ＭＳ Ｐゴシック" charset="0"/>
              <a:cs typeface="ＭＳ Ｐゴシック" charset="0"/>
            </a:endParaRPr>
          </a:p>
          <a:p>
            <a:pPr marL="228600" indent="-228600" eaLnBrk="1" hangingPunct="1"/>
            <a:r>
              <a:rPr lang="en-US">
                <a:latin typeface="Arial" charset="0"/>
                <a:ea typeface="ＭＳ Ｐゴシック" charset="0"/>
                <a:cs typeface="ＭＳ Ｐゴシック" charset="0"/>
              </a:rPr>
              <a:t>Need two measurements to be able to actually solve it. </a:t>
            </a:r>
          </a:p>
          <a:p>
            <a:pPr marL="228600" indent="-228600" eaLnBrk="1" hangingPunct="1"/>
            <a:endParaRPr lang="en-US">
              <a:latin typeface="Arial" charset="0"/>
              <a:ea typeface="ＭＳ Ｐゴシック" charset="0"/>
              <a:cs typeface="ＭＳ Ｐゴシック" charset="0"/>
            </a:endParaRPr>
          </a:p>
          <a:p>
            <a:pPr marL="228600" indent="-228600" eaLnBrk="1" hangingPunct="1"/>
            <a:r>
              <a:rPr lang="en-US">
                <a:latin typeface="Arial" charset="0"/>
                <a:ea typeface="ＭＳ Ｐゴシック" charset="0"/>
                <a:cs typeface="ＭＳ Ｐゴシック" charset="0"/>
              </a:rPr>
              <a:t>ON BOARD:</a:t>
            </a:r>
          </a:p>
          <a:p>
            <a:pPr marL="228600" indent="-228600" eaLnBrk="1" hangingPunct="1"/>
            <a:endParaRPr lang="en-US">
              <a:latin typeface="Arial" charset="0"/>
              <a:ea typeface="ＭＳ Ｐゴシック" charset="0"/>
              <a:cs typeface="ＭＳ Ｐゴシック" charset="0"/>
            </a:endParaRPr>
          </a:p>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956F5F-543C-2A4F-BFAE-8B353907B740}" type="slidenum">
              <a:rPr lang="en-US" sz="1200"/>
              <a:pPr/>
              <a:t>40</a:t>
            </a:fld>
            <a:endParaRPr 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Clickers</a:t>
            </a: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239006C-7DD8-4A48-8EC8-0E07B57EABA2}" type="slidenum">
              <a:rPr lang="en-US" sz="1200"/>
              <a:pPr/>
              <a:t>42</a:t>
            </a:fld>
            <a:endParaRPr lang="en-US" sz="1200"/>
          </a:p>
        </p:txBody>
      </p:sp>
      <p:sp>
        <p:nvSpPr>
          <p:cNvPr id="91139" name="Rectangle 2"/>
          <p:cNvSpPr>
            <a:spLocks noChangeArrowheads="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The meteorites beautifully fulfill the requirement of all lying on a straight line. The slope of the line gives you the age (not actually the age) -- 4.55 biollion years.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E38E0B-AAE2-BA4E-8336-04C50D0855D4}" type="slidenum">
              <a:rPr lang="en-US" sz="1200"/>
              <a:pPr/>
              <a:t>43</a:t>
            </a:fld>
            <a:endParaRPr lang="en-US" sz="1200"/>
          </a:p>
        </p:txBody>
      </p:sp>
      <p:sp>
        <p:nvSpPr>
          <p:cNvPr id="93187" name="Rectangle 2"/>
          <p:cNvSpPr>
            <a:spLocks noChangeArrowheads="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Individual meteorites also all have this same age. Correspondence between the meteorites as a whole and the individual products that are within the meteorites.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A28AB2-B7CB-EB42-8036-6553CB6A1BFE}" type="slidenum">
              <a:rPr lang="en-US" sz="1200"/>
              <a:pPr/>
              <a:t>44</a:t>
            </a:fld>
            <a:endParaRPr lang="en-US" sz="1200"/>
          </a:p>
        </p:txBody>
      </p:sp>
      <p:sp>
        <p:nvSpPr>
          <p:cNvPr id="95235" name="Rectangle 2"/>
          <p:cNvSpPr>
            <a:spLocks noChangeArrowheads="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Here for example, are different isotope systems. All of which have different parents and daughters so they can all be used to check these ages because if it works for Rb-Sr it should work for Sm-Nd or U-Pb. You can see that they all agree in age to within ~1% to the age of the solar system. Increasing refinement of analytical techniques is allowing people to get very detailed solar system chronologies. Pin down sequence of events that happen in the early solar system.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BDDBCC1-56C5-8D41-AAB7-1494B4F58FC8}" type="slidenum">
              <a:rPr lang="en-US" sz="1200"/>
              <a:pPr/>
              <a:t>45</a:t>
            </a:fld>
            <a:endParaRPr 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a:latin typeface="Arial" charset="0"/>
                <a:ea typeface="ＭＳ Ｐゴシック" charset="0"/>
                <a:cs typeface="ＭＳ Ｐゴシック" charset="0"/>
              </a:rPr>
              <a:t>Look at it in terms of simple algebra. Y= mx + b, we have an equation for a straight line here! One equation with 2 unknowns: </a:t>
            </a:r>
          </a:p>
          <a:p>
            <a:pPr marL="228600" indent="-228600" eaLnBrk="1" hangingPunct="1"/>
            <a:endParaRPr lang="en-US" dirty="0">
              <a:latin typeface="Arial" charset="0"/>
              <a:ea typeface="ＭＳ Ｐゴシック" charset="0"/>
              <a:cs typeface="ＭＳ Ｐゴシック" charset="0"/>
            </a:endParaRPr>
          </a:p>
          <a:p>
            <a:pPr marL="228600" indent="-228600" eaLnBrk="1" hangingPunct="1">
              <a:buFontTx/>
              <a:buAutoNum type="arabicPeriod"/>
            </a:pPr>
            <a:r>
              <a:rPr lang="en-US" dirty="0">
                <a:latin typeface="Arial" charset="0"/>
                <a:ea typeface="ＭＳ Ｐゴシック" charset="0"/>
                <a:cs typeface="ＭＳ Ｐゴシック" charset="0"/>
              </a:rPr>
              <a:t>Time</a:t>
            </a:r>
          </a:p>
          <a:p>
            <a:pPr marL="228600" indent="-228600" eaLnBrk="1" hangingPunct="1">
              <a:buFontTx/>
              <a:buAutoNum type="arabicPeriod"/>
            </a:pPr>
            <a:r>
              <a:rPr lang="en-US" dirty="0">
                <a:latin typeface="Arial" charset="0"/>
                <a:ea typeface="ＭＳ Ｐゴシック" charset="0"/>
                <a:cs typeface="ＭＳ Ｐゴシック" charset="0"/>
              </a:rPr>
              <a:t> Initial 87/86 </a:t>
            </a:r>
            <a:r>
              <a:rPr lang="en-US" dirty="0" err="1">
                <a:latin typeface="Arial" charset="0"/>
                <a:ea typeface="ＭＳ Ｐゴシック" charset="0"/>
                <a:cs typeface="ＭＳ Ｐゴシック" charset="0"/>
              </a:rPr>
              <a:t>Sr</a:t>
            </a:r>
            <a:r>
              <a:rPr lang="en-US" dirty="0">
                <a:latin typeface="Arial" charset="0"/>
                <a:ea typeface="ＭＳ Ｐゴシック" charset="0"/>
                <a:cs typeface="ＭＳ Ｐゴシック" charset="0"/>
              </a:rPr>
              <a:t> ratio.</a:t>
            </a:r>
          </a:p>
          <a:p>
            <a:pPr marL="228600" indent="-228600" eaLnBrk="1" hangingPunct="1">
              <a:buFontTx/>
              <a:buAutoNum type="arabicPeriod"/>
            </a:pPr>
            <a:endParaRPr lang="en-US" dirty="0">
              <a:latin typeface="Arial" charset="0"/>
              <a:ea typeface="ＭＳ Ｐゴシック" charset="0"/>
              <a:cs typeface="ＭＳ Ｐゴシック" charset="0"/>
            </a:endParaRPr>
          </a:p>
          <a:p>
            <a:pPr marL="228600" indent="-228600" eaLnBrk="1" hangingPunct="1">
              <a:buFontTx/>
              <a:buAutoNum type="arabicPeriod"/>
            </a:pPr>
            <a:r>
              <a:rPr lang="en-US" dirty="0">
                <a:latin typeface="Arial" charset="0"/>
                <a:ea typeface="ＭＳ Ｐゴシック" charset="0"/>
                <a:cs typeface="ＭＳ Ｐゴシック" charset="0"/>
              </a:rPr>
              <a:t>Point out what can be measured vs. what is an unknown.</a:t>
            </a:r>
          </a:p>
          <a:p>
            <a:pPr marL="228600" indent="-228600" eaLnBrk="1" hangingPunct="1">
              <a:buFontTx/>
              <a:buAutoNum type="arabicPeriod"/>
            </a:pPr>
            <a:endParaRPr lang="en-US" dirty="0">
              <a:latin typeface="Arial" charset="0"/>
              <a:ea typeface="ＭＳ Ｐゴシック" charset="0"/>
              <a:cs typeface="ＭＳ Ｐゴシック" charset="0"/>
            </a:endParaRPr>
          </a:p>
          <a:p>
            <a:pPr marL="228600" indent="-228600" eaLnBrk="1" hangingPunct="1"/>
            <a:r>
              <a:rPr lang="en-US" dirty="0">
                <a:latin typeface="Arial" charset="0"/>
                <a:ea typeface="ＭＳ Ｐゴシック" charset="0"/>
                <a:cs typeface="ＭＳ Ｐゴシック" charset="0"/>
              </a:rPr>
              <a:t>Need two measurements to be able to actually solve it. </a:t>
            </a:r>
          </a:p>
          <a:p>
            <a:pPr marL="228600" indent="-228600" eaLnBrk="1" hangingPunct="1"/>
            <a:endParaRPr lang="en-US" dirty="0">
              <a:latin typeface="Arial" charset="0"/>
              <a:ea typeface="ＭＳ Ｐゴシック" charset="0"/>
              <a:cs typeface="ＭＳ Ｐゴシック" charset="0"/>
            </a:endParaRPr>
          </a:p>
          <a:p>
            <a:pPr marL="228600" indent="-228600" eaLnBrk="1" hangingPunct="1"/>
            <a:r>
              <a:rPr lang="en-US" dirty="0" smtClean="0">
                <a:latin typeface="Arial" charset="0"/>
                <a:ea typeface="ＭＳ Ｐゴシック" charset="0"/>
                <a:cs typeface="ＭＳ Ｐゴシック" charset="0"/>
              </a:rPr>
              <a:t>Initial values could be determined by a material with lots of </a:t>
            </a:r>
            <a:r>
              <a:rPr lang="en-US" dirty="0" err="1" smtClean="0">
                <a:latin typeface="Arial" charset="0"/>
                <a:ea typeface="ＭＳ Ｐゴシック" charset="0"/>
                <a:cs typeface="ＭＳ Ｐゴシック" charset="0"/>
              </a:rPr>
              <a:t>Pb</a:t>
            </a:r>
            <a:r>
              <a:rPr lang="en-US" baseline="0" dirty="0" smtClean="0">
                <a:latin typeface="Arial" charset="0"/>
                <a:ea typeface="ＭＳ Ｐゴシック" charset="0"/>
                <a:cs typeface="ＭＳ Ｐゴシック" charset="0"/>
              </a:rPr>
              <a:t> and no U.   We are fortunate to have such materials in iron meteorites.</a:t>
            </a:r>
            <a:endParaRPr lang="en-US" dirty="0">
              <a:latin typeface="Arial" charset="0"/>
              <a:ea typeface="ＭＳ Ｐゴシック" charset="0"/>
              <a:cs typeface="ＭＳ Ｐゴシック" charset="0"/>
            </a:endParaRPr>
          </a:p>
          <a:p>
            <a:pPr marL="228600" indent="-228600" eaLnBrk="1" hangingPunct="1"/>
            <a:endParaRPr lang="en-US" dirty="0">
              <a:latin typeface="Arial" charset="0"/>
              <a:ea typeface="ＭＳ Ｐゴシック" charset="0"/>
              <a:cs typeface="ＭＳ Ｐゴシック" charset="0"/>
            </a:endParaRPr>
          </a:p>
          <a:p>
            <a:pPr marL="228600" indent="-228600"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FC7AEF8-EEA2-3647-8AA8-0B4C573AF4CF}" type="slidenum">
              <a:rPr lang="en-US" sz="1200"/>
              <a:pPr/>
              <a:t>4</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Grand Canyon of the western United</a:t>
            </a:r>
            <a:r>
              <a:rPr lang="en-US" baseline="0" dirty="0" smtClean="0">
                <a:latin typeface="Arial" charset="0"/>
                <a:ea typeface="ＭＳ Ｐゴシック" charset="0"/>
                <a:cs typeface="ＭＳ Ｐゴシック" charset="0"/>
              </a:rPr>
              <a:t> States.  You can see both the principal of superposition and also the nice angular unconformity across the middle of the photo.</a:t>
            </a:r>
            <a:endParaRPr lang="en-US" dirty="0">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Iron meteorites, </a:t>
            </a:r>
            <a:r>
              <a:rPr lang="en-US" dirty="0" err="1" smtClean="0"/>
              <a:t>chondrites</a:t>
            </a:r>
            <a:r>
              <a:rPr lang="en-US" baseline="0" dirty="0" smtClean="0"/>
              <a:t> and Earth materials representative of large Earth reservoirs plot on the same line, which gives an age for Earth same as age for </a:t>
            </a:r>
            <a:r>
              <a:rPr lang="en-US" baseline="0" dirty="0" err="1" smtClean="0"/>
              <a:t>chondrites</a:t>
            </a:r>
            <a:r>
              <a:rPr lang="en-US" baseline="0" dirty="0" smtClean="0"/>
              <a:t>.  A stunning result, confirming our understanding of the formation of the solar system and of planets being derived from the same materials represented by meteorites.  MORB is mid-ocean ridge basalts</a:t>
            </a:r>
            <a:endParaRPr lang="en-US" dirty="0"/>
          </a:p>
        </p:txBody>
      </p:sp>
      <p:sp>
        <p:nvSpPr>
          <p:cNvPr id="4" name="Slide Number Placeholder 3"/>
          <p:cNvSpPr>
            <a:spLocks noGrp="1"/>
          </p:cNvSpPr>
          <p:nvPr>
            <p:ph type="sldNum" sz="quarter" idx="10"/>
          </p:nvPr>
        </p:nvSpPr>
        <p:spPr/>
        <p:txBody>
          <a:bodyPr/>
          <a:lstStyle/>
          <a:p>
            <a:fld id="{F4D76202-00E2-5242-A708-D6EBA0A6D32F}" type="slidenum">
              <a:rPr lang="en-US" smtClean="0"/>
              <a:pPr/>
              <a:t>47</a:t>
            </a:fld>
            <a:endParaRPr lang="en-US"/>
          </a:p>
        </p:txBody>
      </p:sp>
    </p:spTree>
    <p:extLst>
      <p:ext uri="{BB962C8B-B14F-4D97-AF65-F5344CB8AC3E}">
        <p14:creationId xmlns:p14="http://schemas.microsoft.com/office/powerpoint/2010/main" val="378923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CC0B158-EF1B-F345-B988-7EF830B86D08}" type="slidenum">
              <a:rPr lang="en-US" sz="1200"/>
              <a:pPr/>
              <a:t>5</a:t>
            </a:fld>
            <a:endParaRPr lang="en-US" sz="1200"/>
          </a:p>
        </p:txBody>
      </p:sp>
      <p:sp>
        <p:nvSpPr>
          <p:cNvPr id="25603" name="Rectangle 2"/>
          <p:cNvSpPr>
            <a:spLocks noChangeArrowheads="1"/>
          </p:cNvSpPr>
          <p:nvPr>
            <p:ph type="sldImg"/>
          </p:nvPr>
        </p:nvSpPr>
        <p:spPr>
          <a:solidFill>
            <a:srgbClr val="FFFFFF"/>
          </a:solidFill>
          <a:ln/>
        </p:spPr>
      </p:sp>
      <p:sp>
        <p:nvSpPr>
          <p:cNvPr id="25604"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DA2F4F2-E122-CA42-A091-7969110D50E8}" type="slidenum">
              <a:rPr lang="en-US" sz="1200"/>
              <a:pPr/>
              <a:t>6</a:t>
            </a:fld>
            <a:endParaRPr lang="en-US" sz="1200"/>
          </a:p>
        </p:txBody>
      </p:sp>
      <p:sp>
        <p:nvSpPr>
          <p:cNvPr id="27651" name="Rectangle 2"/>
          <p:cNvSpPr>
            <a:spLocks noChangeArrowheads="1"/>
          </p:cNvSpPr>
          <p:nvPr>
            <p:ph type="sldImg"/>
          </p:nvPr>
        </p:nvSpPr>
        <p:spPr>
          <a:solidFill>
            <a:srgbClr val="FFFFFF"/>
          </a:solidFill>
          <a:ln/>
        </p:spPr>
      </p:sp>
      <p:sp>
        <p:nvSpPr>
          <p:cNvPr id="27652"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8D8229-FC0D-DC48-B228-DE8BA8611A33}" type="slidenum">
              <a:rPr lang="en-US" sz="1200"/>
              <a:pPr/>
              <a:t>7</a:t>
            </a:fld>
            <a:endParaRPr lang="en-US" sz="1200"/>
          </a:p>
        </p:txBody>
      </p:sp>
      <p:sp>
        <p:nvSpPr>
          <p:cNvPr id="29699" name="Rectangle 2"/>
          <p:cNvSpPr>
            <a:spLocks noChangeArrowheads="1"/>
          </p:cNvSpPr>
          <p:nvPr>
            <p:ph type="sldImg"/>
          </p:nvPr>
        </p:nvSpPr>
        <p:spPr>
          <a:solidFill>
            <a:srgbClr val="FFFFFF"/>
          </a:solidFill>
          <a:ln/>
        </p:spPr>
      </p:sp>
      <p:sp>
        <p:nvSpPr>
          <p:cNvPr id="2970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6708DF-1E02-8C45-9020-DB31BACD204E}" type="slidenum">
              <a:rPr lang="en-US" sz="1200"/>
              <a:pPr/>
              <a:t>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So what constraints in terms of relative age can we</a:t>
            </a:r>
            <a:r>
              <a:rPr lang="en-US" baseline="0" dirty="0" smtClean="0">
                <a:latin typeface="Arial" charset="0"/>
                <a:ea typeface="ＭＳ Ｐゴシック" charset="0"/>
                <a:cs typeface="ＭＳ Ｐゴシック" charset="0"/>
              </a:rPr>
              <a:t> put on these rocks, assuming the fold is not overturned?</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196A5F-3ED0-7F45-85D2-96263DE8B70F}" type="slidenum">
              <a:rPr lang="en-US" sz="1200"/>
              <a:pPr/>
              <a:t>10</a:t>
            </a:fld>
            <a:endParaRPr lang="en-US" sz="1200"/>
          </a:p>
        </p:txBody>
      </p:sp>
      <p:sp>
        <p:nvSpPr>
          <p:cNvPr id="33795" name="Rectangle 2"/>
          <p:cNvSpPr>
            <a:spLocks noChangeArrowheads="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8328C7-26EF-F54C-90BA-42189199A21B}" type="slidenum">
              <a:rPr lang="en-US"/>
              <a:pPr/>
              <a:t>‹#›</a:t>
            </a:fld>
            <a:endParaRPr lang="en-US"/>
          </a:p>
        </p:txBody>
      </p:sp>
    </p:spTree>
    <p:extLst>
      <p:ext uri="{BB962C8B-B14F-4D97-AF65-F5344CB8AC3E}">
        <p14:creationId xmlns:p14="http://schemas.microsoft.com/office/powerpoint/2010/main" val="4349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EDF69C-38E9-1D4F-A6FD-3382B6844E44}" type="slidenum">
              <a:rPr lang="en-US"/>
              <a:pPr/>
              <a:t>‹#›</a:t>
            </a:fld>
            <a:endParaRPr lang="en-US"/>
          </a:p>
        </p:txBody>
      </p:sp>
    </p:spTree>
    <p:extLst>
      <p:ext uri="{BB962C8B-B14F-4D97-AF65-F5344CB8AC3E}">
        <p14:creationId xmlns:p14="http://schemas.microsoft.com/office/powerpoint/2010/main" val="181529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23686E-7470-0843-8EC9-F71BFEF34745}" type="slidenum">
              <a:rPr lang="en-US"/>
              <a:pPr/>
              <a:t>‹#›</a:t>
            </a:fld>
            <a:endParaRPr lang="en-US"/>
          </a:p>
        </p:txBody>
      </p:sp>
    </p:spTree>
    <p:extLst>
      <p:ext uri="{BB962C8B-B14F-4D97-AF65-F5344CB8AC3E}">
        <p14:creationId xmlns:p14="http://schemas.microsoft.com/office/powerpoint/2010/main" val="222858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690B9B-11C9-6842-ACCE-DAFE3AD8B112}" type="slidenum">
              <a:rPr lang="en-US"/>
              <a:pPr/>
              <a:t>‹#›</a:t>
            </a:fld>
            <a:endParaRPr lang="en-US"/>
          </a:p>
        </p:txBody>
      </p:sp>
    </p:spTree>
    <p:extLst>
      <p:ext uri="{BB962C8B-B14F-4D97-AF65-F5344CB8AC3E}">
        <p14:creationId xmlns:p14="http://schemas.microsoft.com/office/powerpoint/2010/main" val="19081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4D1B56-F68E-3D4A-B3BF-45476E3A896F}" type="slidenum">
              <a:rPr lang="en-US"/>
              <a:pPr/>
              <a:t>‹#›</a:t>
            </a:fld>
            <a:endParaRPr lang="en-US"/>
          </a:p>
        </p:txBody>
      </p:sp>
    </p:spTree>
    <p:extLst>
      <p:ext uri="{BB962C8B-B14F-4D97-AF65-F5344CB8AC3E}">
        <p14:creationId xmlns:p14="http://schemas.microsoft.com/office/powerpoint/2010/main" val="28299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D1A216-BA49-C647-8298-EF08A6D78F6E}" type="slidenum">
              <a:rPr lang="en-US"/>
              <a:pPr/>
              <a:t>‹#›</a:t>
            </a:fld>
            <a:endParaRPr lang="en-US"/>
          </a:p>
        </p:txBody>
      </p:sp>
    </p:spTree>
    <p:extLst>
      <p:ext uri="{BB962C8B-B14F-4D97-AF65-F5344CB8AC3E}">
        <p14:creationId xmlns:p14="http://schemas.microsoft.com/office/powerpoint/2010/main" val="42711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7ACDDE-CB73-5548-9EC0-A86B7A21483C}" type="slidenum">
              <a:rPr lang="en-US"/>
              <a:pPr/>
              <a:t>‹#›</a:t>
            </a:fld>
            <a:endParaRPr lang="en-US"/>
          </a:p>
        </p:txBody>
      </p:sp>
    </p:spTree>
    <p:extLst>
      <p:ext uri="{BB962C8B-B14F-4D97-AF65-F5344CB8AC3E}">
        <p14:creationId xmlns:p14="http://schemas.microsoft.com/office/powerpoint/2010/main" val="293124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123834D-736C-D447-BA68-B0E643C6658A}" type="slidenum">
              <a:rPr lang="en-US"/>
              <a:pPr/>
              <a:t>‹#›</a:t>
            </a:fld>
            <a:endParaRPr lang="en-US"/>
          </a:p>
        </p:txBody>
      </p:sp>
    </p:spTree>
    <p:extLst>
      <p:ext uri="{BB962C8B-B14F-4D97-AF65-F5344CB8AC3E}">
        <p14:creationId xmlns:p14="http://schemas.microsoft.com/office/powerpoint/2010/main" val="359266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52F161-0650-9047-A8D2-BEFA16D48A23}" type="slidenum">
              <a:rPr lang="en-US"/>
              <a:pPr/>
              <a:t>‹#›</a:t>
            </a:fld>
            <a:endParaRPr lang="en-US"/>
          </a:p>
        </p:txBody>
      </p:sp>
    </p:spTree>
    <p:extLst>
      <p:ext uri="{BB962C8B-B14F-4D97-AF65-F5344CB8AC3E}">
        <p14:creationId xmlns:p14="http://schemas.microsoft.com/office/powerpoint/2010/main" val="89896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E7E3B8-E5B5-8649-B36E-6B5E35B130F3}" type="slidenum">
              <a:rPr lang="en-US"/>
              <a:pPr/>
              <a:t>‹#›</a:t>
            </a:fld>
            <a:endParaRPr lang="en-US"/>
          </a:p>
        </p:txBody>
      </p:sp>
    </p:spTree>
    <p:extLst>
      <p:ext uri="{BB962C8B-B14F-4D97-AF65-F5344CB8AC3E}">
        <p14:creationId xmlns:p14="http://schemas.microsoft.com/office/powerpoint/2010/main" val="324418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0D8B25-9647-5B4F-BBDA-73EB5A4F32DA}" type="slidenum">
              <a:rPr lang="en-US"/>
              <a:pPr/>
              <a:t>‹#›</a:t>
            </a:fld>
            <a:endParaRPr lang="en-US"/>
          </a:p>
        </p:txBody>
      </p:sp>
    </p:spTree>
    <p:extLst>
      <p:ext uri="{BB962C8B-B14F-4D97-AF65-F5344CB8AC3E}">
        <p14:creationId xmlns:p14="http://schemas.microsoft.com/office/powerpoint/2010/main" val="417642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1A8501-886D-CE4E-910B-D8D8788508FE}" type="slidenum">
              <a:rPr lang="en-US"/>
              <a:pPr/>
              <a:t>‹#›</a:t>
            </a:fld>
            <a:endParaRPr lang="en-US"/>
          </a:p>
        </p:txBody>
      </p:sp>
    </p:spTree>
    <p:extLst>
      <p:ext uri="{BB962C8B-B14F-4D97-AF65-F5344CB8AC3E}">
        <p14:creationId xmlns:p14="http://schemas.microsoft.com/office/powerpoint/2010/main" val="1506170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ACA41DA-0D8D-394E-95AD-DC75D1C9DA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2.xml"/><Relationship Id="rId6" Type="http://schemas.openxmlformats.org/officeDocument/2006/relationships/notesSlide" Target="../notesSlides/notesSlide19.xml"/><Relationship Id="rId7" Type="http://schemas.openxmlformats.org/officeDocument/2006/relationships/oleObject" Target="../embeddings/oleObject1.bin"/><Relationship Id="rId8"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2.xml"/><Relationship Id="rId6" Type="http://schemas.openxmlformats.org/officeDocument/2006/relationships/notesSlide" Target="../notesSlides/notesSlide28.xml"/><Relationship Id="rId7" Type="http://schemas.openxmlformats.org/officeDocument/2006/relationships/oleObject" Target="../embeddings/oleObject2.bin"/><Relationship Id="rId8"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tags" Target="../tags/ta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2.xml"/><Relationship Id="rId6" Type="http://schemas.openxmlformats.org/officeDocument/2006/relationships/notesSlide" Target="../notesSlides/notesSlide35.xml"/><Relationship Id="rId7" Type="http://schemas.openxmlformats.org/officeDocument/2006/relationships/oleObject" Target="../embeddings/oleObject3.bin"/><Relationship Id="rId8"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tags" Target="../tags/tag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762000" y="5943600"/>
            <a:ext cx="762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a:t>How do we tell time?</a:t>
            </a:r>
          </a:p>
        </p:txBody>
      </p:sp>
      <p:pic>
        <p:nvPicPr>
          <p:cNvPr id="16387" name="Picture 1" descr="CLANG_06_00 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7724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76200"/>
            <a:ext cx="3126878" cy="461665"/>
          </a:xfrm>
          <a:prstGeom prst="rect">
            <a:avLst/>
          </a:prstGeom>
          <a:noFill/>
        </p:spPr>
        <p:txBody>
          <a:bodyPr wrap="none" rtlCol="0">
            <a:spAutoFit/>
          </a:bodyPr>
          <a:lstStyle/>
          <a:p>
            <a:r>
              <a:rPr lang="en-US" dirty="0" smtClean="0"/>
              <a:t>Fossils to the Rescue</a:t>
            </a:r>
            <a:endParaRPr lang="en-US" dirty="0"/>
          </a:p>
        </p:txBody>
      </p:sp>
      <p:pic>
        <p:nvPicPr>
          <p:cNvPr id="3" name="Picture 2" descr="Trilob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609600"/>
            <a:ext cx="8546592" cy="563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6388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1752600" y="6096000"/>
            <a:ext cx="6256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Correlating stratigraphic columns with fossils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931863"/>
            <a:ext cx="8229600" cy="568325"/>
          </a:xfrm>
        </p:spPr>
        <p:txBody>
          <a:bodyPr/>
          <a:lstStyle/>
          <a:p>
            <a:pPr eaLnBrk="1" hangingPunct="1"/>
            <a:r>
              <a:rPr lang="en-US">
                <a:latin typeface="Arial" charset="0"/>
                <a:ea typeface="ＭＳ Ｐゴシック" charset="0"/>
                <a:cs typeface="ＭＳ Ｐゴシック" charset="0"/>
              </a:rPr>
              <a:t>The Geologic Timescale</a:t>
            </a:r>
            <a:endParaRPr lang="en-US" sz="4800">
              <a:latin typeface="Arial" charset="0"/>
              <a:ea typeface="ＭＳ Ｐゴシック" charset="0"/>
              <a:cs typeface="ＭＳ Ｐゴシック" charset="0"/>
            </a:endParaRPr>
          </a:p>
        </p:txBody>
      </p:sp>
      <p:sp>
        <p:nvSpPr>
          <p:cNvPr id="35843" name="Rectangle 3"/>
          <p:cNvSpPr>
            <a:spLocks noGrp="1" noChangeArrowheads="1"/>
          </p:cNvSpPr>
          <p:nvPr>
            <p:ph type="body" idx="1"/>
          </p:nvPr>
        </p:nvSpPr>
        <p:spPr>
          <a:xfrm>
            <a:off x="685800" y="1981200"/>
            <a:ext cx="7772400" cy="2209800"/>
          </a:xfrm>
          <a:noFill/>
        </p:spPr>
        <p:txBody>
          <a:bodyPr/>
          <a:lstStyle/>
          <a:p>
            <a:pPr eaLnBrk="1" hangingPunct="1">
              <a:buFontTx/>
              <a:buNone/>
            </a:pPr>
            <a:r>
              <a:rPr lang="en-US">
                <a:latin typeface="Arial" charset="0"/>
                <a:ea typeface="ＭＳ Ｐゴシック" charset="0"/>
                <a:cs typeface="ＭＳ Ｐゴシック" charset="0"/>
              </a:rPr>
              <a:t>   Divisions in the worldwide stratigraphic column based on variations in preserved fossils</a:t>
            </a:r>
          </a:p>
        </p:txBody>
      </p:sp>
      <p:sp>
        <p:nvSpPr>
          <p:cNvPr id="4" name="TextBox 3"/>
          <p:cNvSpPr txBox="1"/>
          <p:nvPr/>
        </p:nvSpPr>
        <p:spPr>
          <a:xfrm>
            <a:off x="2286000" y="3886200"/>
            <a:ext cx="402674" cy="461665"/>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899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8" name="Straight Connector 9"/>
          <p:cNvCxnSpPr>
            <a:cxnSpLocks noChangeShapeType="1"/>
          </p:cNvCxnSpPr>
          <p:nvPr/>
        </p:nvCxnSpPr>
        <p:spPr bwMode="auto">
          <a:xfrm rot="10800000" flipV="1">
            <a:off x="838200" y="1676400"/>
            <a:ext cx="7162800" cy="609600"/>
          </a:xfrm>
          <a:prstGeom prst="line">
            <a:avLst/>
          </a:prstGeom>
          <a:noFill/>
          <a:ln w="25400">
            <a:solidFill>
              <a:schemeClr val="tx1"/>
            </a:solidFill>
            <a:round/>
            <a:headEnd/>
            <a:tailEnd type="arrow" w="med" len="med"/>
          </a:ln>
        </p:spPr>
      </p:cxnSp>
      <p:cxnSp>
        <p:nvCxnSpPr>
          <p:cNvPr id="13319" name="Straight Connector 11"/>
          <p:cNvCxnSpPr>
            <a:cxnSpLocks noChangeShapeType="1"/>
          </p:cNvCxnSpPr>
          <p:nvPr/>
        </p:nvCxnSpPr>
        <p:spPr bwMode="auto">
          <a:xfrm rot="5400000">
            <a:off x="8648701" y="2019300"/>
            <a:ext cx="533400" cy="3175"/>
          </a:xfrm>
          <a:prstGeom prst="line">
            <a:avLst/>
          </a:prstGeom>
          <a:noFill/>
          <a:ln w="25400">
            <a:solidFill>
              <a:schemeClr val="tx1"/>
            </a:solidFill>
            <a:round/>
            <a:headEnd/>
            <a:tailEnd type="arrow" w="med" len="med"/>
          </a:ln>
        </p:spPr>
      </p:cxnSp>
      <p:cxnSp>
        <p:nvCxnSpPr>
          <p:cNvPr id="13320" name="Straight Connector 14"/>
          <p:cNvCxnSpPr>
            <a:cxnSpLocks noChangeShapeType="1"/>
          </p:cNvCxnSpPr>
          <p:nvPr/>
        </p:nvCxnSpPr>
        <p:spPr bwMode="auto">
          <a:xfrm rot="10800000" flipV="1">
            <a:off x="762000" y="3124200"/>
            <a:ext cx="7162800" cy="609600"/>
          </a:xfrm>
          <a:prstGeom prst="line">
            <a:avLst/>
          </a:prstGeom>
          <a:noFill/>
          <a:ln w="25400">
            <a:solidFill>
              <a:schemeClr val="tx1"/>
            </a:solidFill>
            <a:round/>
            <a:headEnd/>
            <a:tailEnd type="arrow" w="med" len="med"/>
          </a:ln>
        </p:spPr>
      </p:cxnSp>
      <p:cxnSp>
        <p:nvCxnSpPr>
          <p:cNvPr id="13321" name="Straight Connector 16"/>
          <p:cNvCxnSpPr>
            <a:cxnSpLocks noChangeShapeType="1"/>
          </p:cNvCxnSpPr>
          <p:nvPr/>
        </p:nvCxnSpPr>
        <p:spPr bwMode="auto">
          <a:xfrm rot="5400000">
            <a:off x="8648701" y="3467100"/>
            <a:ext cx="533400" cy="3175"/>
          </a:xfrm>
          <a:prstGeom prst="line">
            <a:avLst/>
          </a:prstGeom>
          <a:noFill/>
          <a:ln w="25400">
            <a:solidFill>
              <a:schemeClr val="tx1"/>
            </a:solidFill>
            <a:round/>
            <a:headEnd/>
            <a:tailEnd type="arrow" w="med" len="med"/>
          </a:ln>
        </p:spPr>
      </p:cxnSp>
    </p:spTree>
    <p:extLst>
      <p:ext uri="{BB962C8B-B14F-4D97-AF65-F5344CB8AC3E}">
        <p14:creationId xmlns:p14="http://schemas.microsoft.com/office/powerpoint/2010/main" val="6568320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52700" y="0"/>
            <a:ext cx="4038600" cy="6858000"/>
          </a:xfrm>
          <a:prstGeom prst="rect">
            <a:avLst/>
          </a:prstGeom>
        </p:spPr>
      </p:pic>
    </p:spTree>
    <p:extLst>
      <p:ext uri="{BB962C8B-B14F-4D97-AF65-F5344CB8AC3E}">
        <p14:creationId xmlns:p14="http://schemas.microsoft.com/office/powerpoint/2010/main" val="1931406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001000" cy="568325"/>
          </a:xfrm>
        </p:spPr>
        <p:txBody>
          <a:bodyPr/>
          <a:lstStyle/>
          <a:p>
            <a:pPr eaLnBrk="1" hangingPunct="1"/>
            <a:r>
              <a:rPr lang="en-US">
                <a:latin typeface="Arial" charset="0"/>
                <a:ea typeface="ＭＳ Ｐゴシック" charset="0"/>
                <a:cs typeface="ＭＳ Ｐゴシック" charset="0"/>
              </a:rPr>
              <a:t>Absolute Geochronology</a:t>
            </a:r>
          </a:p>
        </p:txBody>
      </p:sp>
      <p:sp>
        <p:nvSpPr>
          <p:cNvPr id="37891" name="Rectangle 3"/>
          <p:cNvSpPr>
            <a:spLocks noGrp="1" noChangeArrowheads="1"/>
          </p:cNvSpPr>
          <p:nvPr>
            <p:ph type="body" idx="1"/>
          </p:nvPr>
        </p:nvSpPr>
        <p:spPr>
          <a:xfrm>
            <a:off x="685800" y="1981200"/>
            <a:ext cx="7696200" cy="3733800"/>
          </a:xfrm>
          <a:noFill/>
        </p:spPr>
        <p:txBody>
          <a:bodyPr/>
          <a:lstStyle/>
          <a:p>
            <a:pPr eaLnBrk="1" hangingPunct="1">
              <a:spcBef>
                <a:spcPct val="0"/>
              </a:spcBef>
              <a:spcAft>
                <a:spcPct val="40000"/>
              </a:spcAft>
            </a:pPr>
            <a:r>
              <a:rPr lang="en-US">
                <a:latin typeface="Arial" charset="0"/>
                <a:ea typeface="ＭＳ Ｐゴシック" charset="0"/>
                <a:cs typeface="ＭＳ Ｐゴシック" charset="0"/>
              </a:rPr>
              <a:t>How would it be possible to add numbers to the stratigraphic column based on fossils?  Seemed insurmountable.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971800" y="457200"/>
            <a:ext cx="3298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latin typeface="Helvetica" charset="0"/>
              </a:rPr>
              <a:t>Late 19</a:t>
            </a:r>
            <a:r>
              <a:rPr lang="en-US" sz="3200" baseline="30000">
                <a:latin typeface="Helvetica" charset="0"/>
              </a:rPr>
              <a:t>th</a:t>
            </a:r>
            <a:r>
              <a:rPr lang="en-US" sz="3200">
                <a:latin typeface="Helvetica" charset="0"/>
              </a:rPr>
              <a:t> Century</a:t>
            </a:r>
          </a:p>
        </p:txBody>
      </p:sp>
      <p:sp>
        <p:nvSpPr>
          <p:cNvPr id="39939" name="Text Box 3"/>
          <p:cNvSpPr txBox="1">
            <a:spLocks noChangeArrowheads="1"/>
          </p:cNvSpPr>
          <p:nvPr/>
        </p:nvSpPr>
        <p:spPr bwMode="auto">
          <a:xfrm>
            <a:off x="1752600" y="1676400"/>
            <a:ext cx="550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Helvetica" charset="0"/>
              </a:rPr>
              <a:t>Major conflict between Earth Scientists:</a:t>
            </a:r>
          </a:p>
        </p:txBody>
      </p:sp>
      <p:sp>
        <p:nvSpPr>
          <p:cNvPr id="24580" name="Text Box 4"/>
          <p:cNvSpPr txBox="1">
            <a:spLocks noChangeArrowheads="1"/>
          </p:cNvSpPr>
          <p:nvPr/>
        </p:nvSpPr>
        <p:spPr bwMode="auto">
          <a:xfrm>
            <a:off x="1066800" y="2590800"/>
            <a:ext cx="7062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Helvetica" charset="0"/>
              </a:rPr>
              <a:t>Geophysicists: Age of Earth is 20-100 million years</a:t>
            </a:r>
          </a:p>
          <a:p>
            <a:pPr>
              <a:lnSpc>
                <a:spcPct val="170000"/>
              </a:lnSpc>
            </a:pPr>
            <a:r>
              <a:rPr lang="en-US">
                <a:latin typeface="Helvetica" charset="0"/>
              </a:rPr>
              <a:t>Geologists:  </a:t>
            </a:r>
            <a:r>
              <a:rPr lang="en-US" i="1">
                <a:latin typeface="Helvetica" charset="0"/>
              </a:rPr>
              <a:t>20-100 million years is too little time.</a:t>
            </a:r>
            <a:endParaRPr lang="en-US">
              <a:latin typeface="Helvetica" charset="0"/>
            </a:endParaRPr>
          </a:p>
        </p:txBody>
      </p:sp>
      <p:sp>
        <p:nvSpPr>
          <p:cNvPr id="24581" name="Text Box 5"/>
          <p:cNvSpPr txBox="1">
            <a:spLocks noChangeArrowheads="1"/>
          </p:cNvSpPr>
          <p:nvPr/>
        </p:nvSpPr>
        <p:spPr bwMode="auto">
          <a:xfrm>
            <a:off x="914400" y="46482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i="1">
                <a:latin typeface="Helvetica" charset="0"/>
              </a:rPr>
              <a:t>If the geologists were right, there must be an additional source of heat in the earth.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143000" y="1600200"/>
            <a:ext cx="6858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atin typeface="Helvetica" charset="0"/>
              </a:rPr>
              <a:t>1895: Roentgen discovers x-rays.</a:t>
            </a:r>
          </a:p>
          <a:p>
            <a:pPr algn="just"/>
            <a:endParaRPr lang="en-US">
              <a:latin typeface="Helvetica" charset="0"/>
            </a:endParaRPr>
          </a:p>
          <a:p>
            <a:pPr algn="just"/>
            <a:r>
              <a:rPr lang="en-US">
                <a:latin typeface="Helvetica" charset="0"/>
              </a:rPr>
              <a:t>1896: Henri Bequerel: found that U compounds spontaneously emit energy that possess penetrating properties like x-rays.</a:t>
            </a:r>
          </a:p>
          <a:p>
            <a:pPr algn="just"/>
            <a:endParaRPr lang="en-US">
              <a:latin typeface="Helvetica" charset="0"/>
            </a:endParaRPr>
          </a:p>
          <a:p>
            <a:pPr algn="just"/>
            <a:r>
              <a:rPr lang="en-US">
                <a:latin typeface="Helvetica" charset="0"/>
              </a:rPr>
              <a:t>1898: Marie Curie called this spontaneous emission of energy "radioactivity</a:t>
            </a:r>
            <a:r>
              <a:rPr lang="ja-JP" altLang="en-US">
                <a:latin typeface="Helvetica" charset="0"/>
              </a:rPr>
              <a:t>”</a:t>
            </a:r>
            <a:r>
              <a:rPr lang="en-US">
                <a:latin typeface="Helvetica" charset="0"/>
              </a:rPr>
              <a:t>.  She and Pierre Curie suggested that some subatomic particles might be unstable.</a:t>
            </a:r>
          </a:p>
        </p:txBody>
      </p:sp>
      <p:sp>
        <p:nvSpPr>
          <p:cNvPr id="41987" name="Text Box 3"/>
          <p:cNvSpPr txBox="1">
            <a:spLocks noChangeArrowheads="1"/>
          </p:cNvSpPr>
          <p:nvPr/>
        </p:nvSpPr>
        <p:spPr bwMode="auto">
          <a:xfrm>
            <a:off x="1965325" y="387350"/>
            <a:ext cx="500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Helvetica" charset="0"/>
                <a:cs typeface="Times" charset="0"/>
              </a:rPr>
              <a:t>Discovery of radioactive decay</a:t>
            </a:r>
            <a:endParaRPr lang="en-US" sz="2800">
              <a:latin typeface="Helvetic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ssolve">
                                      <p:cBhvr>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transition="in" filter="dissolve">
                                      <p:cBhvr>
                                        <p:cTn id="12" dur="500"/>
                                        <p:tgtEl>
                                          <p:spTgt spid="286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4">
                                            <p:txEl>
                                              <p:pRg st="4" end="4"/>
                                            </p:txEl>
                                          </p:spTgt>
                                        </p:tgtEl>
                                        <p:attrNameLst>
                                          <p:attrName>style.visibility</p:attrName>
                                        </p:attrNameLst>
                                      </p:cBhvr>
                                      <p:to>
                                        <p:strVal val="visible"/>
                                      </p:to>
                                    </p:set>
                                    <p:animEffect transition="in" filter="dissolve">
                                      <p:cBhvr>
                                        <p:cTn id="17" dur="5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2209800"/>
            <a:ext cx="64531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atin typeface="Helvetica" charset="0"/>
                <a:cs typeface="Times" charset="0"/>
              </a:rPr>
              <a:t>Two major effects on question of Age of Earth:</a:t>
            </a:r>
          </a:p>
          <a:p>
            <a:pPr algn="just"/>
            <a:endParaRPr lang="en-US">
              <a:latin typeface="Helvetica" charset="0"/>
              <a:cs typeface="Times" charset="0"/>
            </a:endParaRPr>
          </a:p>
          <a:p>
            <a:pPr algn="just"/>
            <a:endParaRPr lang="en-US">
              <a:latin typeface="Helvetica" charset="0"/>
              <a:cs typeface="Times" charset="0"/>
            </a:endParaRPr>
          </a:p>
          <a:p>
            <a:pPr algn="just"/>
            <a:r>
              <a:rPr lang="en-US">
                <a:latin typeface="Helvetica" charset="0"/>
                <a:cs typeface="Times" charset="0"/>
              </a:rPr>
              <a:t>(1) Source of heat throughout Earth history.</a:t>
            </a:r>
          </a:p>
          <a:p>
            <a:pPr algn="just"/>
            <a:endParaRPr lang="en-US">
              <a:latin typeface="Helvetica" charset="0"/>
              <a:cs typeface="Times" charset="0"/>
            </a:endParaRPr>
          </a:p>
          <a:p>
            <a:pPr algn="just"/>
            <a:r>
              <a:rPr lang="en-US">
                <a:latin typeface="Helvetica" charset="0"/>
                <a:cs typeface="Times" charset="0"/>
              </a:rPr>
              <a:t>(2) Acts as an absolute time keeper. </a:t>
            </a:r>
          </a:p>
        </p:txBody>
      </p:sp>
      <p:sp>
        <p:nvSpPr>
          <p:cNvPr id="44035" name="Text Box 3"/>
          <p:cNvSpPr txBox="1">
            <a:spLocks noChangeArrowheads="1"/>
          </p:cNvSpPr>
          <p:nvPr/>
        </p:nvSpPr>
        <p:spPr bwMode="auto">
          <a:xfrm>
            <a:off x="3467100" y="609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latin typeface="Helvetica" charset="0"/>
              </a:rPr>
              <a:t>Radioactivity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anim calcmode="lin" valueType="num">
                                      <p:cBhvr additive="base">
                                        <p:cTn id="19" dur="500" fill="hold"/>
                                        <p:tgtEl>
                                          <p:spTgt spid="3277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97263" y="893763"/>
            <a:ext cx="2176462" cy="720725"/>
          </a:xfrm>
          <a:noFill/>
        </p:spPr>
        <p:txBody>
          <a:bodyPr wrap="none" lIns="63398" tIns="25359" rIns="63398" bIns="25359" anchor="t">
            <a:spAutoFit/>
          </a:bodyPr>
          <a:lstStyle/>
          <a:p>
            <a:pPr eaLnBrk="1" hangingPunct="1"/>
            <a:r>
              <a:rPr lang="en-US">
                <a:latin typeface="Arial" charset="0"/>
                <a:ea typeface="ＭＳ Ｐゴシック" charset="0"/>
                <a:cs typeface="ＭＳ Ｐゴシック" charset="0"/>
              </a:rPr>
              <a:t>Half-life</a:t>
            </a:r>
            <a:endParaRPr lang="en-US" sz="4800">
              <a:latin typeface="Arial" charset="0"/>
              <a:ea typeface="ＭＳ Ｐゴシック" charset="0"/>
              <a:cs typeface="ＭＳ Ｐゴシック" charset="0"/>
            </a:endParaRPr>
          </a:p>
        </p:txBody>
      </p:sp>
      <p:sp>
        <p:nvSpPr>
          <p:cNvPr id="46083" name="Rectangle 3"/>
          <p:cNvSpPr>
            <a:spLocks noChangeArrowheads="1"/>
          </p:cNvSpPr>
          <p:nvPr/>
        </p:nvSpPr>
        <p:spPr bwMode="auto">
          <a:xfrm>
            <a:off x="1225550" y="2062163"/>
            <a:ext cx="68453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2" tIns="44379" rIns="90342" bIns="44379">
            <a:spAutoFit/>
          </a:bodyPr>
          <a:lstStyle/>
          <a:p>
            <a:pPr defTabSz="912813">
              <a:lnSpc>
                <a:spcPct val="110000"/>
              </a:lnSpc>
              <a:spcBef>
                <a:spcPct val="50000"/>
              </a:spcBef>
            </a:pPr>
            <a:r>
              <a:rPr lang="en-US" sz="3600" b="1">
                <a:latin typeface="Helvetica" charset="0"/>
              </a:rPr>
              <a:t>The half-life of a radioactive isotope is defined as the time required for half of it to decay.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11475" y="406400"/>
            <a:ext cx="3352800" cy="639763"/>
          </a:xfrm>
          <a:noFill/>
        </p:spPr>
        <p:txBody>
          <a:bodyPr wrap="none" lIns="71437" tIns="28575" rIns="71437" bIns="28575" anchor="t">
            <a:spAutoFit/>
          </a:bodyPr>
          <a:lstStyle/>
          <a:p>
            <a:pPr eaLnBrk="1" hangingPunct="1"/>
            <a:r>
              <a:rPr lang="en-US">
                <a:latin typeface="Arial" charset="0"/>
                <a:ea typeface="ＭＳ Ｐゴシック" charset="0"/>
                <a:cs typeface="ＭＳ Ｐゴシック" charset="0"/>
              </a:rPr>
              <a:t>Steno's Laws</a:t>
            </a:r>
          </a:p>
        </p:txBody>
      </p:sp>
      <p:sp>
        <p:nvSpPr>
          <p:cNvPr id="18435" name="Rectangle 3"/>
          <p:cNvSpPr>
            <a:spLocks noGrp="1" noChangeArrowheads="1"/>
          </p:cNvSpPr>
          <p:nvPr>
            <p:ph type="body" idx="1"/>
          </p:nvPr>
        </p:nvSpPr>
        <p:spPr>
          <a:xfrm>
            <a:off x="381000" y="1731963"/>
            <a:ext cx="8458200" cy="2959100"/>
          </a:xfrm>
          <a:noFill/>
        </p:spPr>
        <p:txBody>
          <a:bodyPr lIns="71437" tIns="28575" rIns="71437" bIns="28575">
            <a:spAutoFit/>
          </a:bodyPr>
          <a:lstStyle/>
          <a:p>
            <a:pPr marL="398463" indent="-398463" defTabSz="1485900" eaLnBrk="1" hangingPunct="1">
              <a:lnSpc>
                <a:spcPct val="95000"/>
              </a:lnSpc>
              <a:spcBef>
                <a:spcPct val="48000"/>
              </a:spcBef>
              <a:buFontTx/>
              <a:buNone/>
            </a:pPr>
            <a:r>
              <a:rPr lang="en-US" sz="3600">
                <a:latin typeface="Arial" charset="0"/>
                <a:ea typeface="ＭＳ Ｐゴシック" charset="0"/>
                <a:cs typeface="ＭＳ Ｐゴシック" charset="0"/>
              </a:rPr>
              <a:t>Nicholas Steno (1669)</a:t>
            </a:r>
          </a:p>
          <a:p>
            <a:pPr marL="398463" indent="-398463" defTabSz="1485900" eaLnBrk="1" hangingPunct="1">
              <a:lnSpc>
                <a:spcPct val="95000"/>
              </a:lnSpc>
              <a:spcBef>
                <a:spcPct val="48000"/>
              </a:spcBef>
            </a:pPr>
            <a:r>
              <a:rPr lang="en-US" sz="3600">
                <a:latin typeface="Arial" charset="0"/>
                <a:ea typeface="ＭＳ Ｐゴシック" charset="0"/>
                <a:cs typeface="ＭＳ Ｐゴシック" charset="0"/>
              </a:rPr>
              <a:t>Principle of Superposition	</a:t>
            </a:r>
          </a:p>
          <a:p>
            <a:pPr marL="398463" indent="-398463" defTabSz="1485900" eaLnBrk="1" hangingPunct="1">
              <a:lnSpc>
                <a:spcPct val="95000"/>
              </a:lnSpc>
              <a:spcBef>
                <a:spcPct val="48000"/>
              </a:spcBef>
            </a:pPr>
            <a:r>
              <a:rPr lang="en-US" sz="3600">
                <a:latin typeface="Arial" charset="0"/>
                <a:ea typeface="ＭＳ Ｐゴシック" charset="0"/>
                <a:cs typeface="ＭＳ Ｐゴシック" charset="0"/>
              </a:rPr>
              <a:t>Principle of Original Horizontality</a:t>
            </a:r>
          </a:p>
        </p:txBody>
      </p:sp>
      <p:sp>
        <p:nvSpPr>
          <p:cNvPr id="18436" name="Rectangle 4"/>
          <p:cNvSpPr>
            <a:spLocks noChangeArrowheads="1"/>
          </p:cNvSpPr>
          <p:nvPr/>
        </p:nvSpPr>
        <p:spPr bwMode="auto">
          <a:xfrm>
            <a:off x="228600" y="5562600"/>
            <a:ext cx="87344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90000"/>
              </a:lnSpc>
              <a:spcBef>
                <a:spcPct val="50000"/>
              </a:spcBef>
            </a:pPr>
            <a:r>
              <a:rPr lang="en-US" sz="3200" b="1">
                <a:latin typeface="Helvetica" charset="0"/>
              </a:rPr>
              <a:t>These laws apply to both sedimentary and volcanic rocks.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1219200"/>
            <a:ext cx="2971800" cy="4648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752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3200400" y="1219200"/>
            <a:ext cx="2971800" cy="4648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71600"/>
            <a:ext cx="17526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5715000" y="1219200"/>
            <a:ext cx="2971800" cy="4648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95400"/>
            <a:ext cx="2006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8"/>
          <p:cNvSpPr txBox="1">
            <a:spLocks noChangeArrowheads="1"/>
          </p:cNvSpPr>
          <p:nvPr/>
        </p:nvSpPr>
        <p:spPr bwMode="auto">
          <a:xfrm>
            <a:off x="3048000" y="533400"/>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Helvetica" charset="0"/>
              </a:rPr>
              <a:t>Radioactive Decay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7107"/>
                                        </p:tgtEl>
                                        <p:attrNameLst>
                                          <p:attrName>style.visibility</p:attrName>
                                        </p:attrNameLst>
                                      </p:cBhvr>
                                      <p:to>
                                        <p:strVal val="visible"/>
                                      </p:to>
                                    </p:set>
                                    <p:animEffect transition="in" filter="dissolve">
                                      <p:cBhvr>
                                        <p:cTn id="11" dur="500"/>
                                        <p:tgtEl>
                                          <p:spTgt spid="471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7108"/>
                                        </p:tgtEl>
                                        <p:attrNameLst>
                                          <p:attrName>style.visibility</p:attrName>
                                        </p:attrNameLst>
                                      </p:cBhvr>
                                      <p:to>
                                        <p:strVal val="visible"/>
                                      </p:to>
                                    </p:set>
                                    <p:animEffect transition="in" filter="dissolve">
                                      <p:cBhvr>
                                        <p:cTn id="16" dur="500"/>
                                        <p:tgtEl>
                                          <p:spTgt spid="47108"/>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47109"/>
                                        </p:tgtEl>
                                        <p:attrNameLst>
                                          <p:attrName>style.visibility</p:attrName>
                                        </p:attrNameLst>
                                      </p:cBhvr>
                                      <p:to>
                                        <p:strVal val="visible"/>
                                      </p:to>
                                    </p:set>
                                    <p:animEffect transition="in" filter="dissolve">
                                      <p:cBhvr>
                                        <p:cTn id="20" dur="500"/>
                                        <p:tgtEl>
                                          <p:spTgt spid="471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Effect transition="in" filter="dissolve">
                                      <p:cBhvr>
                                        <p:cTn id="25" dur="500"/>
                                        <p:tgtEl>
                                          <p:spTgt spid="47110"/>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47111"/>
                                        </p:tgtEl>
                                        <p:attrNameLst>
                                          <p:attrName>style.visibility</p:attrName>
                                        </p:attrNameLst>
                                      </p:cBhvr>
                                      <p:to>
                                        <p:strVal val="visible"/>
                                      </p:to>
                                    </p:set>
                                    <p:animEffect transition="in" filter="dissolve">
                                      <p:cBhvr>
                                        <p:cTn id="29"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8" grpId="0" animBg="1"/>
      <p:bldP spid="471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0863"/>
            <a:ext cx="8535987"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5"/>
          <p:cNvSpPr txBox="1">
            <a:spLocks noChangeArrowheads="1"/>
          </p:cNvSpPr>
          <p:nvPr/>
        </p:nvSpPr>
        <p:spPr bwMode="auto">
          <a:xfrm>
            <a:off x="338138" y="6396038"/>
            <a:ext cx="8805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AFTER TEN HALF LIVES, ONLY 0.1% OF PARENT REMAINS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3124200" y="5638800"/>
            <a:ext cx="2590800" cy="533400"/>
          </a:xfrm>
        </p:spPr>
        <p:txBody>
          <a:bodyPr/>
          <a:lstStyle/>
          <a:p>
            <a:pPr algn="ctr" eaLnBrk="1" hangingPunct="1">
              <a:buFontTx/>
              <a:buNone/>
            </a:pPr>
            <a:r>
              <a:rPr lang="en-US" sz="1400">
                <a:latin typeface="Arial" charset="0"/>
                <a:ea typeface="ＭＳ Ｐゴシック" charset="0"/>
                <a:cs typeface="ＭＳ Ｐゴシック" charset="0"/>
              </a:rPr>
              <a:t>Figure 06-02</a:t>
            </a:r>
          </a:p>
        </p:txBody>
      </p:sp>
      <p:pic>
        <p:nvPicPr>
          <p:cNvPr id="52227" name="Picture 1" descr="Clang_06_02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3280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PQuestion"/>
          <p:cNvSpPr>
            <a:spLocks noGrp="1" noChangeArrowheads="1"/>
          </p:cNvSpPr>
          <p:nvPr>
            <p:ph type="title"/>
          </p:nvPr>
        </p:nvSpPr>
        <p:spPr>
          <a:xfrm>
            <a:off x="0" y="609600"/>
            <a:ext cx="9144000" cy="1143000"/>
          </a:xfrm>
        </p:spPr>
        <p:txBody>
          <a:bodyPr/>
          <a:lstStyle/>
          <a:p>
            <a:pPr eaLnBrk="1" hangingPunct="1"/>
            <a:r>
              <a:rPr lang="en-US" sz="2400">
                <a:latin typeface="Arial" charset="0"/>
                <a:ea typeface="ＭＳ Ｐゴシック" charset="0"/>
                <a:cs typeface="ＭＳ Ｐゴシック" charset="0"/>
              </a:rPr>
              <a:t>A radioactive isotope has the following abundances through time</a:t>
            </a:r>
            <a:r>
              <a:rPr lang="en-US">
                <a:latin typeface="Arial" charset="0"/>
                <a:ea typeface="ＭＳ Ｐゴシック" charset="0"/>
                <a:cs typeface="ＭＳ Ｐゴシック" charset="0"/>
              </a:rPr>
              <a:t>:</a:t>
            </a:r>
            <a:br>
              <a:rPr lang="en-US">
                <a:latin typeface="Arial" charset="0"/>
                <a:ea typeface="ＭＳ Ｐゴシック" charset="0"/>
                <a:cs typeface="ＭＳ Ｐゴシック" charset="0"/>
              </a:rPr>
            </a:br>
            <a:r>
              <a:rPr lang="en-US" sz="2400">
                <a:latin typeface="Arial" charset="0"/>
                <a:ea typeface="ＭＳ Ｐゴシック" charset="0"/>
                <a:cs typeface="ＭＳ Ｐゴシック" charset="0"/>
              </a:rPr>
              <a:t>10 Ma ~10000 atoms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9 Ma ~8000 atoms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8 Ma ~5000 atoms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7Ma ~4000 atoms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6Ma ~2500 atoms</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What is the half life?</a:t>
            </a:r>
            <a:endParaRPr lang="en-US">
              <a:latin typeface="Arial" charset="0"/>
              <a:ea typeface="ＭＳ Ｐゴシック" charset="0"/>
              <a:cs typeface="ＭＳ Ｐゴシック" charset="0"/>
            </a:endParaRPr>
          </a:p>
        </p:txBody>
      </p:sp>
      <p:graphicFrame>
        <p:nvGraphicFramePr>
          <p:cNvPr id="139267" name="TPChart"/>
          <p:cNvGraphicFramePr>
            <a:graphicFrameLocks/>
          </p:cNvGraphicFramePr>
          <p:nvPr>
            <p:custDataLst>
              <p:tags r:id="rId3"/>
            </p:custDataLst>
          </p:nvPr>
        </p:nvGraphicFramePr>
        <p:xfrm>
          <a:off x="4573588" y="2209800"/>
          <a:ext cx="4189412" cy="5002213"/>
        </p:xfrm>
        <a:graphic>
          <a:graphicData uri="http://schemas.openxmlformats.org/presentationml/2006/ole">
            <mc:AlternateContent xmlns:mc="http://schemas.openxmlformats.org/markup-compatibility/2006">
              <mc:Choice xmlns:v="urn:schemas-microsoft-com:vml" Requires="v">
                <p:oleObj spid="_x0000_s54281" name="Chart" r:id="rId7" imgW="4572000" imgH="5156200" progId="MSGraph.Chart.8">
                  <p:embed followColorScheme="full"/>
                </p:oleObj>
              </mc:Choice>
              <mc:Fallback>
                <p:oleObj name="Chart" r:id="rId7" imgW="4572000" imgH="5156200" progId="MSGraph.Chart.8">
                  <p:embed followColorScheme="full"/>
                  <p:pic>
                    <p:nvPicPr>
                      <p:cNvPr id="0" name="TPChart"/>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2209800"/>
                        <a:ext cx="4189412" cy="500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276" name="TPAnswers"/>
          <p:cNvSpPr>
            <a:spLocks noGrp="1" noChangeArrowheads="1"/>
          </p:cNvSpPr>
          <p:nvPr>
            <p:ph type="body" idx="1"/>
            <p:custDataLst>
              <p:tags r:id="rId4"/>
            </p:custDataLst>
          </p:nvPr>
        </p:nvSpPr>
        <p:spPr>
          <a:xfrm>
            <a:off x="533400" y="3124200"/>
            <a:ext cx="3886200" cy="2667000"/>
          </a:xfrm>
        </p:spPr>
        <p:txBody>
          <a:bodyPr/>
          <a:lstStyle/>
          <a:p>
            <a:pPr marL="609600" indent="-609600" eaLnBrk="1" hangingPunct="1">
              <a:buFontTx/>
              <a:buAutoNum type="arabicPeriod"/>
            </a:pPr>
            <a:r>
              <a:rPr lang="en-US" sz="3000">
                <a:latin typeface="Arial" charset="0"/>
                <a:ea typeface="ＭＳ Ｐゴシック" charset="0"/>
                <a:cs typeface="ＭＳ Ｐゴシック" charset="0"/>
              </a:rPr>
              <a:t>5 Ma</a:t>
            </a:r>
          </a:p>
          <a:p>
            <a:pPr marL="609600" indent="-609600" eaLnBrk="1" hangingPunct="1">
              <a:buFontTx/>
              <a:buAutoNum type="arabicPeriod"/>
            </a:pPr>
            <a:r>
              <a:rPr lang="en-US" sz="3000">
                <a:latin typeface="Arial" charset="0"/>
                <a:ea typeface="ＭＳ Ｐゴシック" charset="0"/>
                <a:cs typeface="ＭＳ Ｐゴシック" charset="0"/>
              </a:rPr>
              <a:t>1 MA</a:t>
            </a:r>
          </a:p>
          <a:p>
            <a:pPr marL="609600" indent="-609600" eaLnBrk="1" hangingPunct="1">
              <a:buFontTx/>
              <a:buAutoNum type="arabicPeriod"/>
            </a:pPr>
            <a:r>
              <a:rPr lang="en-US" sz="3000">
                <a:latin typeface="Arial" charset="0"/>
                <a:ea typeface="ＭＳ Ｐゴシック" charset="0"/>
                <a:cs typeface="ＭＳ Ｐゴシック" charset="0"/>
              </a:rPr>
              <a:t>2 MA</a:t>
            </a:r>
          </a:p>
          <a:p>
            <a:pPr marL="609600" indent="-609600" eaLnBrk="1" hangingPunct="1">
              <a:buFontTx/>
              <a:buAutoNum type="arabicPeriod"/>
            </a:pPr>
            <a:r>
              <a:rPr lang="en-US" sz="3000">
                <a:latin typeface="Arial" charset="0"/>
                <a:ea typeface="ＭＳ Ｐゴシック" charset="0"/>
                <a:cs typeface="ＭＳ Ｐゴシック" charset="0"/>
              </a:rPr>
              <a:t>4 MA</a:t>
            </a:r>
            <a:endParaRPr lang="en-US">
              <a:latin typeface="Arial" charset="0"/>
              <a:ea typeface="ＭＳ Ｐゴシック" charset="0"/>
              <a:cs typeface="ＭＳ Ｐゴシック" charset="0"/>
            </a:endParaRPr>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92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97138" y="357188"/>
            <a:ext cx="4164012" cy="687387"/>
          </a:xfrm>
          <a:noFill/>
        </p:spPr>
        <p:txBody>
          <a:bodyPr wrap="none" lIns="63398" tIns="25359" rIns="63398" bIns="25359" anchor="t">
            <a:spAutoFit/>
          </a:bodyPr>
          <a:lstStyle/>
          <a:p>
            <a:pPr eaLnBrk="1" hangingPunct="1">
              <a:lnSpc>
                <a:spcPct val="95000"/>
              </a:lnSpc>
            </a:pPr>
            <a:r>
              <a:rPr lang="en-US">
                <a:latin typeface="Arial" charset="0"/>
                <a:ea typeface="ＭＳ Ｐゴシック" charset="0"/>
                <a:cs typeface="ＭＳ Ｐゴシック" charset="0"/>
              </a:rPr>
              <a:t>Isotopic Dating</a:t>
            </a:r>
            <a:endParaRPr lang="en-US" sz="4800">
              <a:latin typeface="Arial" charset="0"/>
              <a:ea typeface="ＭＳ Ｐゴシック" charset="0"/>
              <a:cs typeface="ＭＳ Ｐゴシック" charset="0"/>
            </a:endParaRPr>
          </a:p>
        </p:txBody>
      </p:sp>
      <p:sp>
        <p:nvSpPr>
          <p:cNvPr id="56323" name="Rectangle 3"/>
          <p:cNvSpPr>
            <a:spLocks noGrp="1" noChangeArrowheads="1"/>
          </p:cNvSpPr>
          <p:nvPr>
            <p:ph type="body" idx="1"/>
          </p:nvPr>
        </p:nvSpPr>
        <p:spPr>
          <a:xfrm>
            <a:off x="0" y="1219200"/>
            <a:ext cx="8890000" cy="4270375"/>
          </a:xfrm>
          <a:noFill/>
        </p:spPr>
        <p:txBody>
          <a:bodyPr lIns="63398" tIns="25359" rIns="63398" bIns="25359">
            <a:spAutoFit/>
          </a:bodyPr>
          <a:lstStyle/>
          <a:p>
            <a:pPr defTabSz="912813" eaLnBrk="1" hangingPunct="1">
              <a:lnSpc>
                <a:spcPct val="95000"/>
              </a:lnSpc>
              <a:spcBef>
                <a:spcPct val="48000"/>
              </a:spcBef>
            </a:pPr>
            <a:r>
              <a:rPr lang="en-US">
                <a:latin typeface="Arial" charset="0"/>
                <a:ea typeface="ＭＳ Ｐゴシック" charset="0"/>
                <a:cs typeface="ＭＳ Ｐゴシック" charset="0"/>
              </a:rPr>
              <a:t>Radioactive elements (parents) decay to stable, non-radioactive elements (daughters)</a:t>
            </a:r>
          </a:p>
          <a:p>
            <a:pPr defTabSz="912813" eaLnBrk="1" hangingPunct="1">
              <a:lnSpc>
                <a:spcPct val="95000"/>
              </a:lnSpc>
              <a:spcBef>
                <a:spcPct val="48000"/>
              </a:spcBef>
            </a:pPr>
            <a:r>
              <a:rPr lang="en-US">
                <a:latin typeface="Arial" charset="0"/>
                <a:ea typeface="ＭＳ Ｐゴシック" charset="0"/>
                <a:cs typeface="ＭＳ Ｐゴシック" charset="0"/>
              </a:rPr>
              <a:t>The rate at which this decay occurs is constant and can be measured</a:t>
            </a:r>
          </a:p>
          <a:p>
            <a:pPr defTabSz="912813" eaLnBrk="1" hangingPunct="1">
              <a:lnSpc>
                <a:spcPct val="95000"/>
              </a:lnSpc>
              <a:spcBef>
                <a:spcPct val="48000"/>
              </a:spcBef>
            </a:pPr>
            <a:r>
              <a:rPr lang="en-US">
                <a:latin typeface="Arial" charset="0"/>
                <a:ea typeface="ＭＳ Ｐゴシック" charset="0"/>
                <a:cs typeface="ＭＳ Ｐゴシック" charset="0"/>
              </a:rPr>
              <a:t> If we know the rate of decay and the amount present of parent and daughter we can calculate how long this reaction has been occurring.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71738" y="76200"/>
            <a:ext cx="4229100" cy="687388"/>
          </a:xfrm>
          <a:noFill/>
        </p:spPr>
        <p:txBody>
          <a:bodyPr wrap="none" lIns="63398" tIns="25359" rIns="63398" bIns="25359" anchor="t">
            <a:spAutoFit/>
          </a:bodyPr>
          <a:lstStyle/>
          <a:p>
            <a:pPr eaLnBrk="1" hangingPunct="1">
              <a:lnSpc>
                <a:spcPct val="95000"/>
              </a:lnSpc>
            </a:pPr>
            <a:r>
              <a:rPr lang="en-US">
                <a:latin typeface="Arial" charset="0"/>
                <a:ea typeface="ＭＳ Ｐゴシック" charset="0"/>
                <a:cs typeface="ＭＳ Ｐゴシック" charset="0"/>
              </a:rPr>
              <a:t>Types of Decay</a:t>
            </a:r>
            <a:endParaRPr lang="en-US" sz="4800">
              <a:latin typeface="Arial" charset="0"/>
              <a:ea typeface="ＭＳ Ｐゴシック" charset="0"/>
              <a:cs typeface="ＭＳ Ｐゴシック" charset="0"/>
            </a:endParaRPr>
          </a:p>
        </p:txBody>
      </p:sp>
      <p:sp>
        <p:nvSpPr>
          <p:cNvPr id="58371" name="Rectangle 3"/>
          <p:cNvSpPr>
            <a:spLocks noGrp="1" noChangeArrowheads="1"/>
          </p:cNvSpPr>
          <p:nvPr>
            <p:ph type="body" idx="1"/>
          </p:nvPr>
        </p:nvSpPr>
        <p:spPr>
          <a:xfrm>
            <a:off x="0" y="1143000"/>
            <a:ext cx="8763000" cy="4906963"/>
          </a:xfrm>
          <a:noFill/>
        </p:spPr>
        <p:txBody>
          <a:bodyPr lIns="63398" tIns="25359" rIns="63398" bIns="25359">
            <a:spAutoFit/>
          </a:bodyPr>
          <a:lstStyle/>
          <a:p>
            <a:pPr defTabSz="912813" eaLnBrk="1" hangingPunct="1">
              <a:spcBef>
                <a:spcPct val="0"/>
              </a:spcBef>
              <a:spcAft>
                <a:spcPct val="25000"/>
              </a:spcAft>
            </a:pPr>
            <a:r>
              <a:rPr lang="en-US">
                <a:latin typeface="Arial" charset="0"/>
                <a:ea typeface="ＭＳ Ｐゴシック" charset="0"/>
                <a:cs typeface="ＭＳ Ｐゴシック" charset="0"/>
              </a:rPr>
              <a:t>alpha decay:   loss of a </a:t>
            </a:r>
            <a:r>
              <a:rPr lang="en-US" baseline="30000">
                <a:latin typeface="Arial" charset="0"/>
                <a:ea typeface="ＭＳ Ｐゴシック" charset="0"/>
                <a:cs typeface="ＭＳ Ｐゴシック" charset="0"/>
              </a:rPr>
              <a:t>4</a:t>
            </a:r>
            <a:r>
              <a:rPr lang="en-US">
                <a:latin typeface="Arial" charset="0"/>
                <a:ea typeface="ＭＳ Ｐゴシック" charset="0"/>
                <a:cs typeface="ＭＳ Ｐゴシック" charset="0"/>
              </a:rPr>
              <a:t>He (2n, 2p)</a:t>
            </a:r>
          </a:p>
          <a:p>
            <a:pPr marL="1255713" lvl="2" indent="-342900" defTabSz="912813" eaLnBrk="1" hangingPunct="1">
              <a:spcBef>
                <a:spcPct val="0"/>
              </a:spcBef>
              <a:spcAft>
                <a:spcPct val="25000"/>
              </a:spcAft>
              <a:buFontTx/>
              <a:buNone/>
            </a:pPr>
            <a:r>
              <a:rPr lang="en-US" sz="3600" i="1">
                <a:latin typeface="Helvetica" charset="0"/>
                <a:ea typeface="ＭＳ Ｐゴシック" charset="0"/>
              </a:rPr>
              <a:t>e.g</a:t>
            </a:r>
            <a:r>
              <a:rPr lang="en-US" sz="3600">
                <a:latin typeface="Helvetica" charset="0"/>
                <a:ea typeface="ＭＳ Ｐゴシック" charset="0"/>
              </a:rPr>
              <a:t>., </a:t>
            </a:r>
            <a:r>
              <a:rPr lang="en-US" sz="3600" baseline="30000">
                <a:latin typeface="Helvetica" charset="0"/>
                <a:ea typeface="ＭＳ Ｐゴシック" charset="0"/>
              </a:rPr>
              <a:t>147</a:t>
            </a:r>
            <a:r>
              <a:rPr lang="en-US" sz="3600">
                <a:latin typeface="Helvetica" charset="0"/>
                <a:ea typeface="ＭＳ Ｐゴシック" charset="0"/>
              </a:rPr>
              <a:t>Sm </a:t>
            </a:r>
            <a:r>
              <a:rPr lang="en-US" sz="3600">
                <a:latin typeface="Helvetica" charset="0"/>
                <a:ea typeface="ＭＳ Ｐゴシック" charset="0"/>
                <a:sym typeface="Monotype Sorts" charset="0"/>
              </a:rPr>
              <a:t></a:t>
            </a:r>
            <a:r>
              <a:rPr lang="en-US" sz="3600" baseline="30000">
                <a:latin typeface="Helvetica" charset="0"/>
                <a:ea typeface="ＭＳ Ｐゴシック" charset="0"/>
              </a:rPr>
              <a:t> 143</a:t>
            </a:r>
            <a:r>
              <a:rPr lang="en-US" sz="3600">
                <a:latin typeface="Helvetica" charset="0"/>
                <a:ea typeface="ＭＳ Ｐゴシック" charset="0"/>
              </a:rPr>
              <a:t>Nd</a:t>
            </a:r>
          </a:p>
          <a:p>
            <a:pPr defTabSz="912813" eaLnBrk="1" hangingPunct="1">
              <a:spcBef>
                <a:spcPct val="0"/>
              </a:spcBef>
              <a:spcAft>
                <a:spcPct val="25000"/>
              </a:spcAft>
            </a:pPr>
            <a:r>
              <a:rPr lang="en-US">
                <a:latin typeface="Arial" charset="0"/>
                <a:ea typeface="ＭＳ Ｐゴシック" charset="0"/>
                <a:cs typeface="ＭＳ Ｐゴシック" charset="0"/>
              </a:rPr>
              <a:t>beta decacy:  neutron </a:t>
            </a:r>
            <a:r>
              <a:rPr lang="en-US">
                <a:latin typeface="Arial" charset="0"/>
                <a:ea typeface="ＭＳ Ｐゴシック" charset="0"/>
                <a:cs typeface="ＭＳ Ｐゴシック" charset="0"/>
                <a:sym typeface="Monotype Sorts" charset="0"/>
              </a:rPr>
              <a:t> proton</a:t>
            </a:r>
            <a:endParaRPr lang="en-US">
              <a:latin typeface="Arial" charset="0"/>
              <a:ea typeface="ＭＳ Ｐゴシック" charset="0"/>
              <a:cs typeface="ＭＳ Ｐゴシック" charset="0"/>
            </a:endParaRPr>
          </a:p>
          <a:p>
            <a:pPr marL="1255713" lvl="2" indent="-342900" defTabSz="912813" eaLnBrk="1" hangingPunct="1">
              <a:spcBef>
                <a:spcPct val="0"/>
              </a:spcBef>
              <a:spcAft>
                <a:spcPct val="25000"/>
              </a:spcAft>
              <a:buFontTx/>
              <a:buNone/>
            </a:pPr>
            <a:r>
              <a:rPr lang="en-US" sz="3600">
                <a:latin typeface="Helvetica" charset="0"/>
                <a:ea typeface="ＭＳ Ｐゴシック" charset="0"/>
              </a:rPr>
              <a:t>	</a:t>
            </a:r>
            <a:r>
              <a:rPr lang="en-US" sz="3600" i="1">
                <a:latin typeface="Helvetica" charset="0"/>
                <a:ea typeface="ＭＳ Ｐゴシック" charset="0"/>
              </a:rPr>
              <a:t>e.g.</a:t>
            </a:r>
            <a:r>
              <a:rPr lang="en-US" sz="3600">
                <a:latin typeface="Helvetica" charset="0"/>
                <a:ea typeface="ＭＳ Ｐゴシック" charset="0"/>
              </a:rPr>
              <a:t>, </a:t>
            </a:r>
            <a:r>
              <a:rPr lang="en-US" sz="3600" baseline="30000">
                <a:latin typeface="Helvetica" charset="0"/>
                <a:ea typeface="ＭＳ Ｐゴシック" charset="0"/>
              </a:rPr>
              <a:t>87</a:t>
            </a:r>
            <a:r>
              <a:rPr lang="en-US" sz="3600">
                <a:latin typeface="Helvetica" charset="0"/>
                <a:ea typeface="ＭＳ Ｐゴシック" charset="0"/>
              </a:rPr>
              <a:t>Rb </a:t>
            </a:r>
            <a:r>
              <a:rPr lang="en-US" sz="3600">
                <a:latin typeface="Helvetica" charset="0"/>
                <a:ea typeface="ＭＳ Ｐゴシック" charset="0"/>
                <a:sym typeface="Monotype Sorts" charset="0"/>
              </a:rPr>
              <a:t></a:t>
            </a:r>
            <a:r>
              <a:rPr lang="en-US" sz="3600" baseline="30000">
                <a:latin typeface="Helvetica" charset="0"/>
                <a:ea typeface="ＭＳ Ｐゴシック" charset="0"/>
              </a:rPr>
              <a:t> 87</a:t>
            </a:r>
            <a:r>
              <a:rPr lang="en-US" sz="3600">
                <a:latin typeface="Helvetica" charset="0"/>
                <a:ea typeface="ＭＳ Ｐゴシック" charset="0"/>
              </a:rPr>
              <a:t>Sr</a:t>
            </a:r>
          </a:p>
          <a:p>
            <a:pPr defTabSz="912813" eaLnBrk="1" hangingPunct="1">
              <a:spcBef>
                <a:spcPct val="0"/>
              </a:spcBef>
              <a:spcAft>
                <a:spcPct val="25000"/>
              </a:spcAft>
            </a:pPr>
            <a:r>
              <a:rPr lang="en-US">
                <a:latin typeface="Arial" charset="0"/>
                <a:ea typeface="ＭＳ Ｐゴシック" charset="0"/>
                <a:cs typeface="ＭＳ Ｐゴシック" charset="0"/>
              </a:rPr>
              <a:t>electron capture: proton </a:t>
            </a:r>
            <a:r>
              <a:rPr lang="en-US">
                <a:latin typeface="Arial" charset="0"/>
                <a:ea typeface="ＭＳ Ｐゴシック" charset="0"/>
                <a:cs typeface="ＭＳ Ｐゴシック" charset="0"/>
                <a:sym typeface="Monotype Sorts" charset="0"/>
              </a:rPr>
              <a:t></a:t>
            </a:r>
            <a:r>
              <a:rPr lang="en-US">
                <a:latin typeface="Arial" charset="0"/>
                <a:ea typeface="ＭＳ Ｐゴシック" charset="0"/>
                <a:cs typeface="ＭＳ Ｐゴシック" charset="0"/>
              </a:rPr>
              <a:t> neutron</a:t>
            </a:r>
          </a:p>
          <a:p>
            <a:pPr marL="1255713" lvl="2" indent="-342900" defTabSz="912813" eaLnBrk="1" hangingPunct="1">
              <a:spcBef>
                <a:spcPct val="0"/>
              </a:spcBef>
              <a:spcAft>
                <a:spcPct val="25000"/>
              </a:spcAft>
              <a:buFontTx/>
              <a:buNone/>
            </a:pPr>
            <a:r>
              <a:rPr lang="en-US" sz="3600">
                <a:latin typeface="Helvetica" charset="0"/>
                <a:ea typeface="ＭＳ Ｐゴシック" charset="0"/>
              </a:rPr>
              <a:t>	</a:t>
            </a:r>
            <a:r>
              <a:rPr lang="en-US" sz="3600" i="1">
                <a:latin typeface="Helvetica" charset="0"/>
                <a:ea typeface="ＭＳ Ｐゴシック" charset="0"/>
              </a:rPr>
              <a:t>e.g.</a:t>
            </a:r>
            <a:r>
              <a:rPr lang="en-US" sz="3600">
                <a:latin typeface="Helvetica" charset="0"/>
                <a:ea typeface="ＭＳ Ｐゴシック" charset="0"/>
              </a:rPr>
              <a:t>, </a:t>
            </a:r>
            <a:r>
              <a:rPr lang="en-US" sz="3600" baseline="30000">
                <a:latin typeface="Helvetica" charset="0"/>
                <a:ea typeface="ＭＳ Ｐゴシック" charset="0"/>
              </a:rPr>
              <a:t>40</a:t>
            </a:r>
            <a:r>
              <a:rPr lang="en-US" sz="3600">
                <a:latin typeface="Helvetica" charset="0"/>
                <a:ea typeface="ＭＳ Ｐゴシック" charset="0"/>
              </a:rPr>
              <a:t>K </a:t>
            </a:r>
            <a:r>
              <a:rPr lang="en-US" sz="3600">
                <a:latin typeface="Helvetica" charset="0"/>
                <a:ea typeface="ＭＳ Ｐゴシック" charset="0"/>
                <a:sym typeface="Monotype Sorts" charset="0"/>
              </a:rPr>
              <a:t></a:t>
            </a:r>
            <a:r>
              <a:rPr lang="en-US" sz="3600">
                <a:latin typeface="Helvetica" charset="0"/>
                <a:ea typeface="ＭＳ Ｐゴシック" charset="0"/>
              </a:rPr>
              <a:t> </a:t>
            </a:r>
            <a:r>
              <a:rPr lang="en-US" sz="3600" baseline="30000">
                <a:latin typeface="Helvetica" charset="0"/>
                <a:ea typeface="ＭＳ Ｐゴシック" charset="0"/>
              </a:rPr>
              <a:t>40</a:t>
            </a:r>
            <a:r>
              <a:rPr lang="en-US" sz="3600">
                <a:latin typeface="Helvetica" charset="0"/>
                <a:ea typeface="ＭＳ Ｐゴシック" charset="0"/>
              </a:rPr>
              <a:t>Ar</a:t>
            </a:r>
          </a:p>
          <a:p>
            <a:pPr defTabSz="912813" eaLnBrk="1" hangingPunct="1">
              <a:spcBef>
                <a:spcPct val="0"/>
              </a:spcBef>
              <a:spcAft>
                <a:spcPct val="25000"/>
              </a:spcAft>
              <a:buFontTx/>
              <a:buNone/>
            </a:pPr>
            <a:endParaRPr lang="en-US" sz="4400">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58963" y="381000"/>
            <a:ext cx="5472112" cy="1390650"/>
          </a:xfrm>
          <a:noFill/>
        </p:spPr>
        <p:txBody>
          <a:bodyPr wrap="none" lIns="63398" tIns="25359" rIns="63398" bIns="25359" anchor="t">
            <a:spAutoFit/>
          </a:bodyPr>
          <a:lstStyle/>
          <a:p>
            <a:pPr eaLnBrk="1" hangingPunct="1"/>
            <a:r>
              <a:rPr lang="en-US">
                <a:latin typeface="Arial" charset="0"/>
                <a:ea typeface="ＭＳ Ｐゴシック" charset="0"/>
                <a:cs typeface="ＭＳ Ｐゴシック" charset="0"/>
              </a:rPr>
              <a:t>Geologically Useful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Decay Schemes</a:t>
            </a:r>
            <a:endParaRPr lang="en-US" sz="4800">
              <a:latin typeface="Arial" charset="0"/>
              <a:ea typeface="ＭＳ Ｐゴシック" charset="0"/>
              <a:cs typeface="ＭＳ Ｐゴシック" charset="0"/>
            </a:endParaRPr>
          </a:p>
        </p:txBody>
      </p:sp>
      <p:sp>
        <p:nvSpPr>
          <p:cNvPr id="51203" name="Rectangle 3"/>
          <p:cNvSpPr>
            <a:spLocks noChangeArrowheads="1"/>
          </p:cNvSpPr>
          <p:nvPr/>
        </p:nvSpPr>
        <p:spPr bwMode="auto">
          <a:xfrm>
            <a:off x="312738" y="1909763"/>
            <a:ext cx="8670925" cy="582612"/>
          </a:xfrm>
          <a:prstGeom prst="rect">
            <a:avLst/>
          </a:prstGeom>
          <a:noFill/>
          <a:ln w="12700">
            <a:noFill/>
            <a:miter lim="800000"/>
            <a:headEnd/>
            <a:tailEnd/>
          </a:ln>
          <a:effectLst/>
        </p:spPr>
        <p:txBody>
          <a:bodyPr lIns="90342" tIns="44379" rIns="90342" bIns="44379">
            <a:spAutoFit/>
          </a:bodyPr>
          <a:lstStyle/>
          <a:p>
            <a:pPr defTabSz="912813">
              <a:lnSpc>
                <a:spcPct val="90000"/>
              </a:lnSpc>
              <a:spcBef>
                <a:spcPct val="50000"/>
              </a:spcBef>
              <a:tabLst>
                <a:tab pos="2339975" algn="l"/>
                <a:tab pos="5249863" algn="l"/>
              </a:tabLst>
            </a:pPr>
            <a:r>
              <a:rPr lang="en-US" sz="3600" b="1">
                <a:effectLst>
                  <a:outerShdw blurRad="38100" dist="38100" dir="2700000" algn="tl">
                    <a:srgbClr val="DDDDDD"/>
                  </a:outerShdw>
                </a:effectLst>
              </a:rPr>
              <a:t>parent	daughter	half life (years)</a:t>
            </a:r>
            <a:endParaRPr lang="en-US" sz="3600" b="1"/>
          </a:p>
        </p:txBody>
      </p:sp>
      <p:sp>
        <p:nvSpPr>
          <p:cNvPr id="60420" name="Rectangle 4"/>
          <p:cNvSpPr>
            <a:spLocks noChangeArrowheads="1"/>
          </p:cNvSpPr>
          <p:nvPr/>
        </p:nvSpPr>
        <p:spPr bwMode="auto">
          <a:xfrm>
            <a:off x="692150" y="2517775"/>
            <a:ext cx="806291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42" tIns="44379" rIns="90342" bIns="44379">
            <a:spAutoFit/>
          </a:bodyPr>
          <a:lstStyle/>
          <a:p>
            <a:pPr defTabSz="912813">
              <a:lnSpc>
                <a:spcPct val="90000"/>
              </a:lnSpc>
              <a:spcBef>
                <a:spcPct val="50000"/>
              </a:spcBef>
              <a:tabLst>
                <a:tab pos="2168525" algn="l"/>
                <a:tab pos="5249863" algn="l"/>
              </a:tabLst>
            </a:pPr>
            <a:r>
              <a:rPr lang="en-US" sz="3600" b="1" baseline="30000"/>
              <a:t>235</a:t>
            </a:r>
            <a:r>
              <a:rPr lang="en-US" sz="3600" b="1"/>
              <a:t>U	</a:t>
            </a:r>
            <a:r>
              <a:rPr lang="en-US" sz="3600" b="1" baseline="30000"/>
              <a:t>207</a:t>
            </a:r>
            <a:r>
              <a:rPr lang="en-US" sz="3600" b="1"/>
              <a:t>Pb	 0.71 x 10</a:t>
            </a:r>
            <a:r>
              <a:rPr lang="en-US" sz="3600" b="1" baseline="30000"/>
              <a:t>9</a:t>
            </a:r>
            <a:endParaRPr lang="en-US" sz="3600" b="1"/>
          </a:p>
          <a:p>
            <a:pPr defTabSz="912813">
              <a:lnSpc>
                <a:spcPct val="90000"/>
              </a:lnSpc>
              <a:spcBef>
                <a:spcPct val="50000"/>
              </a:spcBef>
              <a:tabLst>
                <a:tab pos="2168525" algn="l"/>
                <a:tab pos="5249863" algn="l"/>
              </a:tabLst>
            </a:pPr>
            <a:r>
              <a:rPr lang="en-US" sz="3600" b="1" baseline="30000"/>
              <a:t>238</a:t>
            </a:r>
            <a:r>
              <a:rPr lang="en-US" sz="3600" b="1"/>
              <a:t>U	</a:t>
            </a:r>
            <a:r>
              <a:rPr lang="en-US" sz="3600" b="1" baseline="30000"/>
              <a:t>206</a:t>
            </a:r>
            <a:r>
              <a:rPr lang="en-US" sz="3600" b="1"/>
              <a:t>Pb	 4.50 x 10</a:t>
            </a:r>
            <a:r>
              <a:rPr lang="en-US" sz="3600" b="1" baseline="30000"/>
              <a:t>9 </a:t>
            </a:r>
          </a:p>
          <a:p>
            <a:pPr defTabSz="912813">
              <a:lnSpc>
                <a:spcPct val="90000"/>
              </a:lnSpc>
              <a:spcBef>
                <a:spcPct val="50000"/>
              </a:spcBef>
              <a:tabLst>
                <a:tab pos="2168525" algn="l"/>
                <a:tab pos="5249863" algn="l"/>
              </a:tabLst>
            </a:pPr>
            <a:r>
              <a:rPr lang="en-US" sz="3600" b="1" baseline="30000"/>
              <a:t>40</a:t>
            </a:r>
            <a:r>
              <a:rPr lang="en-US" sz="3600" b="1"/>
              <a:t>K	</a:t>
            </a:r>
            <a:r>
              <a:rPr lang="en-US" sz="3600" b="1" baseline="30000"/>
              <a:t>40</a:t>
            </a:r>
            <a:r>
              <a:rPr lang="en-US" sz="3600" b="1"/>
              <a:t>Ar	1.25 x 10</a:t>
            </a:r>
            <a:r>
              <a:rPr lang="en-US" sz="3600" b="1" baseline="30000"/>
              <a:t>9</a:t>
            </a:r>
          </a:p>
          <a:p>
            <a:pPr defTabSz="912813">
              <a:lnSpc>
                <a:spcPct val="90000"/>
              </a:lnSpc>
              <a:spcBef>
                <a:spcPct val="50000"/>
              </a:spcBef>
              <a:tabLst>
                <a:tab pos="2168525" algn="l"/>
                <a:tab pos="5249863" algn="l"/>
              </a:tabLst>
            </a:pPr>
            <a:r>
              <a:rPr lang="en-US" sz="3600" b="1" baseline="30000"/>
              <a:t>87</a:t>
            </a:r>
            <a:r>
              <a:rPr lang="en-US" sz="3600" b="1"/>
              <a:t>Rb	</a:t>
            </a:r>
            <a:r>
              <a:rPr lang="en-US" sz="3600" b="1" baseline="30000"/>
              <a:t>87</a:t>
            </a:r>
            <a:r>
              <a:rPr lang="en-US" sz="3600" b="1"/>
              <a:t>Sr	47.0 x 10</a:t>
            </a:r>
            <a:r>
              <a:rPr lang="en-US" sz="3600" b="1" baseline="30000"/>
              <a:t>9</a:t>
            </a:r>
          </a:p>
          <a:p>
            <a:pPr defTabSz="912813">
              <a:lnSpc>
                <a:spcPct val="90000"/>
              </a:lnSpc>
              <a:spcBef>
                <a:spcPct val="50000"/>
              </a:spcBef>
              <a:tabLst>
                <a:tab pos="2168525" algn="l"/>
                <a:tab pos="5249863" algn="l"/>
              </a:tabLst>
            </a:pPr>
            <a:r>
              <a:rPr lang="en-US" sz="3600" b="1" baseline="30000"/>
              <a:t>14</a:t>
            </a:r>
            <a:r>
              <a:rPr lang="en-US" sz="3600" b="1"/>
              <a:t>C</a:t>
            </a:r>
            <a:r>
              <a:rPr lang="en-US" sz="3600" b="1" baseline="30000"/>
              <a:t>	14</a:t>
            </a:r>
            <a:r>
              <a:rPr lang="en-US" sz="3600" b="1"/>
              <a:t>N	5730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2713" y="660400"/>
            <a:ext cx="8947150" cy="687388"/>
          </a:xfrm>
          <a:noFill/>
        </p:spPr>
        <p:txBody>
          <a:bodyPr wrap="none" lIns="63398" tIns="25359" rIns="63398" bIns="25359" anchor="t">
            <a:spAutoFit/>
          </a:bodyPr>
          <a:lstStyle/>
          <a:p>
            <a:pPr eaLnBrk="1" hangingPunct="1">
              <a:lnSpc>
                <a:spcPct val="95000"/>
              </a:lnSpc>
            </a:pPr>
            <a:r>
              <a:rPr lang="en-US">
                <a:latin typeface="Arial" charset="0"/>
                <a:ea typeface="ＭＳ Ｐゴシック" charset="0"/>
                <a:cs typeface="ＭＳ Ｐゴシック" charset="0"/>
              </a:rPr>
              <a:t>Requirements for Isotopic Dating</a:t>
            </a:r>
            <a:endParaRPr lang="en-US" sz="4800">
              <a:latin typeface="Arial" charset="0"/>
              <a:ea typeface="ＭＳ Ｐゴシック" charset="0"/>
              <a:cs typeface="ＭＳ Ｐゴシック" charset="0"/>
            </a:endParaRPr>
          </a:p>
        </p:txBody>
      </p:sp>
      <p:sp>
        <p:nvSpPr>
          <p:cNvPr id="62467" name="Rectangle 3"/>
          <p:cNvSpPr>
            <a:spLocks noChangeArrowheads="1"/>
          </p:cNvSpPr>
          <p:nvPr/>
        </p:nvSpPr>
        <p:spPr bwMode="auto">
          <a:xfrm>
            <a:off x="552450" y="1920875"/>
            <a:ext cx="81280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398" tIns="25359" rIns="63398" bIns="25359">
            <a:spAutoFit/>
          </a:bodyPr>
          <a:lstStyle/>
          <a:p>
            <a:pPr marL="989013" indent="-989013" defTabSz="912813">
              <a:lnSpc>
                <a:spcPct val="96000"/>
              </a:lnSpc>
              <a:spcBef>
                <a:spcPct val="48000"/>
              </a:spcBef>
              <a:buFontTx/>
              <a:buChar char="•"/>
            </a:pPr>
            <a:r>
              <a:rPr lang="en-US" sz="3600" b="1">
                <a:latin typeface="Helvetica" charset="0"/>
              </a:rPr>
              <a:t>Closed system</a:t>
            </a:r>
          </a:p>
          <a:p>
            <a:pPr marL="989013" indent="-989013" defTabSz="912813">
              <a:lnSpc>
                <a:spcPct val="96000"/>
              </a:lnSpc>
              <a:spcBef>
                <a:spcPct val="48000"/>
              </a:spcBef>
              <a:buFontTx/>
              <a:buChar char="•"/>
            </a:pPr>
            <a:r>
              <a:rPr lang="en-US" sz="3600" b="1">
                <a:latin typeface="Helvetica" charset="0"/>
              </a:rPr>
              <a:t>decay rate constant</a:t>
            </a:r>
          </a:p>
          <a:p>
            <a:pPr marL="989013" indent="-989013" defTabSz="912813">
              <a:lnSpc>
                <a:spcPct val="96000"/>
              </a:lnSpc>
              <a:spcBef>
                <a:spcPct val="48000"/>
              </a:spcBef>
              <a:buFontTx/>
              <a:buChar char="•"/>
            </a:pPr>
            <a:r>
              <a:rPr lang="en-US" sz="3600" b="1">
                <a:latin typeface="Helvetica" charset="0"/>
              </a:rPr>
              <a:t>Initial concentration of daughter is known (zero is best)</a:t>
            </a:r>
          </a:p>
          <a:p>
            <a:pPr marL="989013" indent="-989013" defTabSz="912813">
              <a:lnSpc>
                <a:spcPct val="96000"/>
              </a:lnSpc>
              <a:spcBef>
                <a:spcPct val="48000"/>
              </a:spcBef>
              <a:buFontTx/>
              <a:buChar char="•"/>
            </a:pPr>
            <a:r>
              <a:rPr lang="en-US" sz="3600" b="1">
                <a:latin typeface="Helvetica" charset="0"/>
              </a:rPr>
              <a:t>Or initial concentration of parent is known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Radiocarbon Dating</a:t>
            </a:r>
          </a:p>
        </p:txBody>
      </p:sp>
      <p:sp>
        <p:nvSpPr>
          <p:cNvPr id="64515" name="Rectangle 3"/>
          <p:cNvSpPr>
            <a:spLocks noGrp="1" noChangeArrowheads="1"/>
          </p:cNvSpPr>
          <p:nvPr>
            <p:ph type="body" idx="1"/>
          </p:nvPr>
        </p:nvSpPr>
        <p:spPr/>
        <p:txBody>
          <a:bodyPr/>
          <a:lstStyle/>
          <a:p>
            <a:pPr eaLnBrk="1" hangingPunct="1"/>
            <a:r>
              <a:rPr lang="en-US" baseline="30000">
                <a:latin typeface="Arial" charset="0"/>
                <a:ea typeface="ＭＳ Ｐゴシック" charset="0"/>
                <a:cs typeface="ＭＳ Ｐゴシック" charset="0"/>
              </a:rPr>
              <a:t>14</a:t>
            </a:r>
            <a:r>
              <a:rPr lang="en-US">
                <a:latin typeface="Arial" charset="0"/>
                <a:ea typeface="ＭＳ Ｐゴシック" charset="0"/>
                <a:cs typeface="ＭＳ Ｐゴシック" charset="0"/>
              </a:rPr>
              <a:t>C has a half Life of 5,730 years and is produced continuously in the atmosphere by cosmic rays.  The reactions occur at 17,000m</a:t>
            </a:r>
          </a:p>
          <a:p>
            <a:pPr eaLnBrk="1" hangingPunct="1"/>
            <a:r>
              <a:rPr lang="en-US">
                <a:latin typeface="Arial" charset="0"/>
                <a:ea typeface="ＭＳ Ｐゴシック" charset="0"/>
                <a:cs typeface="ＭＳ Ｐゴシック" charset="0"/>
              </a:rPr>
              <a:t>**If there are no changes in the rate of cosmic ray production of </a:t>
            </a:r>
            <a:r>
              <a:rPr lang="en-US" baseline="30000">
                <a:latin typeface="Arial" charset="0"/>
                <a:ea typeface="ＭＳ Ｐゴシック" charset="0"/>
                <a:cs typeface="ＭＳ Ｐゴシック" charset="0"/>
              </a:rPr>
              <a:t>14</a:t>
            </a:r>
            <a:r>
              <a:rPr lang="en-US">
                <a:latin typeface="Arial" charset="0"/>
                <a:ea typeface="ＭＳ Ｐゴシック" charset="0"/>
                <a:cs typeface="ＭＳ Ｐゴシック" charset="0"/>
              </a:rPr>
              <a:t>C and no changes in the amount of  </a:t>
            </a:r>
            <a:r>
              <a:rPr lang="en-US" baseline="30000">
                <a:latin typeface="Arial" charset="0"/>
                <a:ea typeface="ＭＳ Ｐゴシック" charset="0"/>
                <a:cs typeface="ＭＳ Ｐゴシック" charset="0"/>
              </a:rPr>
              <a:t>12</a:t>
            </a:r>
            <a:r>
              <a:rPr lang="en-US">
                <a:latin typeface="Arial" charset="0"/>
                <a:ea typeface="ＭＳ Ｐゴシック" charset="0"/>
                <a:cs typeface="ＭＳ Ｐゴシック" charset="0"/>
              </a:rPr>
              <a:t>CO</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 then the atmosphere has constant </a:t>
            </a:r>
            <a:r>
              <a:rPr lang="en-US" baseline="30000">
                <a:latin typeface="Arial" charset="0"/>
                <a:ea typeface="ＭＳ Ｐゴシック" charset="0"/>
                <a:cs typeface="ＭＳ Ｐゴシック" charset="0"/>
              </a:rPr>
              <a:t>14</a:t>
            </a:r>
            <a:r>
              <a:rPr lang="en-US">
                <a:latin typeface="Arial" charset="0"/>
                <a:ea typeface="ＭＳ Ｐゴシック" charset="0"/>
                <a:cs typeface="ＭＳ Ｐゴシック" charset="0"/>
              </a:rPr>
              <a:t>C/</a:t>
            </a:r>
            <a:r>
              <a:rPr lang="en-US" baseline="30000">
                <a:latin typeface="Arial" charset="0"/>
                <a:ea typeface="ＭＳ Ｐゴシック" charset="0"/>
                <a:cs typeface="ＭＳ Ｐゴシック" charset="0"/>
              </a:rPr>
              <a:t>12</a:t>
            </a:r>
            <a:r>
              <a:rPr lang="en-US">
                <a:latin typeface="Arial" charset="0"/>
                <a:ea typeface="ＭＳ Ｐゴシック" charset="0"/>
                <a:cs typeface="ＭＳ Ｐゴシック" charset="0"/>
              </a:rPr>
              <a:t>C</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76200"/>
            <a:ext cx="7772400" cy="1143000"/>
          </a:xfrm>
        </p:spPr>
        <p:txBody>
          <a:bodyPr/>
          <a:lstStyle/>
          <a:p>
            <a:pPr eaLnBrk="1" hangingPunct="1"/>
            <a:r>
              <a:rPr lang="en-US">
                <a:latin typeface="Arial" charset="0"/>
                <a:ea typeface="ＭＳ Ｐゴシック" charset="0"/>
                <a:cs typeface="ＭＳ Ｐゴシック" charset="0"/>
              </a:rPr>
              <a:t>Radiocarbon Dating</a:t>
            </a:r>
          </a:p>
        </p:txBody>
      </p:sp>
      <p:sp>
        <p:nvSpPr>
          <p:cNvPr id="66563" name="Rectangle 3"/>
          <p:cNvSpPr>
            <a:spLocks noGrp="1" noChangeArrowheads="1"/>
          </p:cNvSpPr>
          <p:nvPr>
            <p:ph type="body" idx="1"/>
          </p:nvPr>
        </p:nvSpPr>
        <p:spPr>
          <a:xfrm>
            <a:off x="685800" y="1295400"/>
            <a:ext cx="7772400" cy="5257800"/>
          </a:xfrm>
        </p:spPr>
        <p:txBody>
          <a:bodyPr/>
          <a:lstStyle/>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All systems that react with CO2 would then have an initial </a:t>
            </a:r>
            <a:r>
              <a:rPr lang="en-US" baseline="30000">
                <a:latin typeface="Arial" charset="0"/>
                <a:ea typeface="ＭＳ Ｐゴシック" charset="0"/>
                <a:cs typeface="ＭＳ Ｐゴシック" charset="0"/>
              </a:rPr>
              <a:t>14</a:t>
            </a:r>
            <a:r>
              <a:rPr lang="en-US">
                <a:latin typeface="Arial" charset="0"/>
                <a:ea typeface="ＭＳ Ｐゴシック" charset="0"/>
                <a:cs typeface="ＭＳ Ｐゴシック" charset="0"/>
              </a:rPr>
              <a:t>C/</a:t>
            </a:r>
            <a:r>
              <a:rPr lang="en-US" baseline="30000">
                <a:latin typeface="Arial" charset="0"/>
                <a:ea typeface="ＭＳ Ｐゴシック" charset="0"/>
                <a:cs typeface="ＭＳ Ｐゴシック" charset="0"/>
              </a:rPr>
              <a:t>12</a:t>
            </a:r>
            <a:r>
              <a:rPr lang="en-US">
                <a:latin typeface="Arial" charset="0"/>
                <a:ea typeface="ＭＳ Ｐゴシック" charset="0"/>
                <a:cs typeface="ＭＳ Ｐゴシック" charset="0"/>
              </a:rPr>
              <a:t>C value, as determined by the atmosphere.</a:t>
            </a:r>
          </a:p>
          <a:p>
            <a:pPr eaLnBrk="1" hangingPunct="1"/>
            <a:r>
              <a:rPr lang="en-US">
                <a:latin typeface="Arial" charset="0"/>
                <a:ea typeface="ＭＳ Ｐゴシック" charset="0"/>
                <a:cs typeface="ＭＳ Ｐゴシック" charset="0"/>
              </a:rPr>
              <a:t>MATERIAL NO LONGER IN EXCHANGE WITH THE ATMOSPHERE WOULD THEN DECAY, and gradually have lower </a:t>
            </a:r>
            <a:r>
              <a:rPr lang="en-US" baseline="30000">
                <a:latin typeface="Arial" charset="0"/>
                <a:ea typeface="ＭＳ Ｐゴシック" charset="0"/>
                <a:cs typeface="ＭＳ Ｐゴシック" charset="0"/>
              </a:rPr>
              <a:t>14</a:t>
            </a:r>
            <a:r>
              <a:rPr lang="en-US">
                <a:latin typeface="Arial" charset="0"/>
                <a:ea typeface="ＭＳ Ｐゴシック" charset="0"/>
                <a:cs typeface="ＭＳ Ｐゴシック" charset="0"/>
              </a:rPr>
              <a:t>C/</a:t>
            </a:r>
            <a:r>
              <a:rPr lang="en-US" baseline="30000">
                <a:latin typeface="Arial" charset="0"/>
                <a:ea typeface="ＭＳ Ｐゴシック" charset="0"/>
                <a:cs typeface="ＭＳ Ｐゴシック" charset="0"/>
              </a:rPr>
              <a:t>12</a:t>
            </a:r>
            <a:r>
              <a:rPr lang="en-US">
                <a:latin typeface="Arial" charset="0"/>
                <a:ea typeface="ＭＳ Ｐゴシック" charset="0"/>
                <a:cs typeface="ＭＳ Ｐゴシック" charset="0"/>
              </a:rPr>
              <a:t>C depending on time elapsed since isolation from the atmosphere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136650"/>
            <a:ext cx="8535987"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918325" y="6061075"/>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latin typeface="Times" charset="0"/>
              </a:rPr>
              <a:t>Fig. 10.3</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0863"/>
            <a:ext cx="8535987"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5"/>
          <p:cNvSpPr txBox="1">
            <a:spLocks noChangeArrowheads="1"/>
          </p:cNvSpPr>
          <p:nvPr/>
        </p:nvSpPr>
        <p:spPr bwMode="auto">
          <a:xfrm>
            <a:off x="338138" y="6396038"/>
            <a:ext cx="8805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AFTER TEN HALF LIVES, ONLY 0.1% OF PARENT REMAINS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685800" y="5638800"/>
            <a:ext cx="7772400" cy="685800"/>
          </a:xfrm>
        </p:spPr>
        <p:txBody>
          <a:bodyPr/>
          <a:lstStyle/>
          <a:p>
            <a:pPr algn="ctr" eaLnBrk="1" hangingPunct="1">
              <a:buFontTx/>
              <a:buNone/>
            </a:pPr>
            <a:r>
              <a:rPr lang="en-US" sz="1400">
                <a:latin typeface="Arial" charset="0"/>
                <a:ea typeface="ＭＳ Ｐゴシック" charset="0"/>
                <a:cs typeface="ＭＳ Ｐゴシック" charset="0"/>
              </a:rPr>
              <a:t>Figure 06-03</a:t>
            </a:r>
          </a:p>
        </p:txBody>
      </p:sp>
      <p:pic>
        <p:nvPicPr>
          <p:cNvPr id="70659" name="Picture 2" descr="Clang_06_03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51689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PQuestion"/>
          <p:cNvSpPr>
            <a:spLocks noGrp="1" noChangeArrowheads="1"/>
          </p:cNvSpPr>
          <p:nvPr>
            <p:ph type="title"/>
          </p:nvPr>
        </p:nvSpPr>
        <p:spPr/>
        <p:txBody>
          <a:bodyPr/>
          <a:lstStyle/>
          <a:p>
            <a:pPr eaLnBrk="1" hangingPunct="1"/>
            <a:r>
              <a:rPr lang="en-US" sz="2800">
                <a:latin typeface="Arial" charset="0"/>
                <a:ea typeface="ＭＳ Ｐゴシック" charset="0"/>
                <a:cs typeface="ＭＳ Ｐゴシック" charset="0"/>
              </a:rPr>
              <a:t>14C dating requires the assumption that the initial condition was the same as today</a:t>
            </a:r>
            <a:r>
              <a:rPr lang="ja-JP" altLang="en-US" sz="28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s atmosphere</a:t>
            </a:r>
            <a:r>
              <a:rPr lang="en-US">
                <a:latin typeface="Arial" charset="0"/>
                <a:ea typeface="ＭＳ Ｐゴシック" charset="0"/>
                <a:cs typeface="ＭＳ Ｐゴシック" charset="0"/>
              </a:rPr>
              <a:t>.</a:t>
            </a:r>
          </a:p>
        </p:txBody>
      </p:sp>
      <p:graphicFrame>
        <p:nvGraphicFramePr>
          <p:cNvPr id="142339" name="TPChart"/>
          <p:cNvGraphicFramePr>
            <a:graphicFrameLocks/>
          </p:cNvGraphicFramePr>
          <p:nvPr>
            <p:custDataLst>
              <p:tags r:id="rId3"/>
            </p:custDataLst>
          </p:nvPr>
        </p:nvGraphicFramePr>
        <p:xfrm>
          <a:off x="4508500" y="1651000"/>
          <a:ext cx="4570413" cy="5141913"/>
        </p:xfrm>
        <a:graphic>
          <a:graphicData uri="http://schemas.openxmlformats.org/presentationml/2006/ole">
            <mc:AlternateContent xmlns:mc="http://schemas.openxmlformats.org/markup-compatibility/2006">
              <mc:Choice xmlns:v="urn:schemas-microsoft-com:vml" Requires="v">
                <p:oleObj spid="_x0000_s72713"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0413" cy="514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708" name="TPAnswers"/>
          <p:cNvSpPr>
            <a:spLocks noGrp="1" noChangeArrowheads="1"/>
          </p:cNvSpPr>
          <p:nvPr>
            <p:ph type="body" idx="1"/>
            <p:custDataLst>
              <p:tags r:id="rId4"/>
            </p:custDataLst>
          </p:nvPr>
        </p:nvSpPr>
        <p:spPr>
          <a:xfrm>
            <a:off x="685800" y="2971800"/>
            <a:ext cx="3886200" cy="2362200"/>
          </a:xfrm>
        </p:spPr>
        <p:txBody>
          <a:bodyPr/>
          <a:lstStyle/>
          <a:p>
            <a:pPr marL="609600" indent="-609600" eaLnBrk="1" hangingPunct="1">
              <a:buFontTx/>
              <a:buAutoNum type="arabicPeriod"/>
            </a:pPr>
            <a:r>
              <a:rPr lang="en-US">
                <a:latin typeface="Arial" charset="0"/>
                <a:ea typeface="ＭＳ Ｐゴシック" charset="0"/>
                <a:cs typeface="ＭＳ Ｐゴシック" charset="0"/>
              </a:rPr>
              <a:t>True</a:t>
            </a:r>
          </a:p>
          <a:p>
            <a:pPr marL="609600" indent="-609600" eaLnBrk="1" hangingPunct="1">
              <a:buFontTx/>
              <a:buAutoNum type="arabicPeriod"/>
            </a:pPr>
            <a:r>
              <a:rPr lang="en-US">
                <a:latin typeface="Arial" charset="0"/>
                <a:ea typeface="ＭＳ Ｐゴシック" charset="0"/>
                <a:cs typeface="ＭＳ Ｐゴシック" charset="0"/>
              </a:rPr>
              <a:t>False</a:t>
            </a:r>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23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838200" y="381000"/>
            <a:ext cx="7772400" cy="1143000"/>
          </a:xfrm>
        </p:spPr>
        <p:txBody>
          <a:bodyPr/>
          <a:lstStyle/>
          <a:p>
            <a:pPr eaLnBrk="1" hangingPunct="1"/>
            <a:r>
              <a:rPr lang="en-US">
                <a:latin typeface="Arial" charset="0"/>
                <a:ea typeface="ＭＳ Ｐゴシック" charset="0"/>
                <a:cs typeface="ＭＳ Ｐゴシック" charset="0"/>
              </a:rPr>
              <a:t>More complex dating techniques</a:t>
            </a:r>
          </a:p>
        </p:txBody>
      </p:sp>
      <p:sp>
        <p:nvSpPr>
          <p:cNvPr id="73731" name="Rectangle 3"/>
          <p:cNvSpPr>
            <a:spLocks noGrp="1" noChangeArrowheads="1"/>
          </p:cNvSpPr>
          <p:nvPr>
            <p:ph type="subTitle" idx="1"/>
          </p:nvPr>
        </p:nvSpPr>
        <p:spPr>
          <a:xfrm>
            <a:off x="1447800" y="1676400"/>
            <a:ext cx="6400800" cy="4343400"/>
          </a:xfrm>
        </p:spPr>
        <p:txBody>
          <a:bodyPr/>
          <a:lstStyle/>
          <a:p>
            <a:pPr eaLnBrk="1" hangingPunct="1"/>
            <a:r>
              <a:rPr lang="en-US" sz="2400">
                <a:latin typeface="Arial" charset="0"/>
                <a:ea typeface="ＭＳ Ｐゴシック" charset="0"/>
                <a:cs typeface="ＭＳ Ｐゴシック" charset="0"/>
              </a:rPr>
              <a:t>Dating with the isochron equation---</a:t>
            </a:r>
          </a:p>
          <a:p>
            <a:pPr eaLnBrk="1" hangingPunct="1"/>
            <a:r>
              <a:rPr lang="en-US" sz="2400">
                <a:latin typeface="Arial" charset="0"/>
                <a:ea typeface="ＭＳ Ｐゴシック" charset="0"/>
                <a:cs typeface="ＭＳ Ｐゴシック" charset="0"/>
              </a:rPr>
              <a:t>gives us age of the solar system</a:t>
            </a:r>
          </a:p>
          <a:p>
            <a:pPr eaLnBrk="1" hangingPunct="1"/>
            <a:endParaRPr lang="en-US" sz="24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How do we determine if the Earth corresponds?-- Pb isotopes</a:t>
            </a:r>
          </a:p>
          <a:p>
            <a:pPr eaLnBrk="1" hangingPunct="1"/>
            <a:endParaRPr lang="en-US" sz="24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The age of the elements</a:t>
            </a:r>
          </a:p>
          <a:p>
            <a:pPr eaLnBrk="1" hangingPunct="1"/>
            <a:endParaRPr lang="en-US" sz="24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Information from short-lived  (now extinct) radionuclides for a supernova nearby at the time of formation of the solar system</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Radioactive Decay Equation</a:t>
            </a:r>
          </a:p>
        </p:txBody>
      </p:sp>
      <p:sp>
        <p:nvSpPr>
          <p:cNvPr id="74755"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sz="2400">
                <a:latin typeface="Symbol" charset="0"/>
                <a:ea typeface="ＭＳ Ｐゴシック" charset="0"/>
                <a:cs typeface="ＭＳ Ｐゴシック" charset="0"/>
                <a:sym typeface="Symbol" charset="0"/>
              </a:rPr>
              <a:t></a:t>
            </a:r>
          </a:p>
          <a:p>
            <a:pPr eaLnBrk="1" hangingPunct="1">
              <a:lnSpc>
                <a:spcPct val="90000"/>
              </a:lnSpc>
            </a:pPr>
            <a:r>
              <a:rPr lang="en-US" sz="2400">
                <a:latin typeface="Times" charset="0"/>
                <a:ea typeface="ＭＳ Ｐゴシック" charset="0"/>
                <a:cs typeface="Times New Roman" charset="0"/>
              </a:rPr>
              <a:t>where</a:t>
            </a:r>
            <a:r>
              <a:rPr lang="en-US" sz="2400">
                <a:latin typeface="Times" charset="0"/>
                <a:ea typeface="ＭＳ Ｐゴシック" charset="0"/>
                <a:cs typeface="ＭＳ Ｐゴシック" charset="0"/>
              </a:rPr>
              <a:t>   </a:t>
            </a:r>
            <a:r>
              <a:rPr lang="en-US" sz="2400">
                <a:latin typeface="Symbol" charset="0"/>
                <a:ea typeface="ＭＳ Ｐゴシック" charset="0"/>
                <a:cs typeface="ＭＳ Ｐゴシック" charset="0"/>
                <a:sym typeface="Symbol" charset="0"/>
              </a:rPr>
              <a:t></a:t>
            </a:r>
            <a:r>
              <a:rPr lang="en-US" sz="2400">
                <a:latin typeface="Times" charset="0"/>
                <a:ea typeface="ＭＳ Ｐゴシック" charset="0"/>
                <a:cs typeface="ＭＳ Ｐゴシック" charset="0"/>
              </a:rPr>
              <a:t> is the decay constant.  You can think of this like rolling dice at even intervals.</a:t>
            </a:r>
          </a:p>
          <a:p>
            <a:pPr eaLnBrk="1" hangingPunct="1">
              <a:lnSpc>
                <a:spcPct val="90000"/>
              </a:lnSpc>
            </a:pPr>
            <a:r>
              <a:rPr lang="en-US" sz="2400">
                <a:latin typeface="Times" charset="0"/>
                <a:ea typeface="ＭＳ Ｐゴシック" charset="0"/>
                <a:cs typeface="ＭＳ Ｐゴシック" charset="0"/>
              </a:rPr>
              <a:t>Rearrange and integrate, from N</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to N as t goes from t</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to t</a:t>
            </a:r>
          </a:p>
          <a:p>
            <a:pPr eaLnBrk="1" hangingPunct="1">
              <a:lnSpc>
                <a:spcPct val="90000"/>
              </a:lnSpc>
            </a:pPr>
            <a:r>
              <a:rPr lang="en-US" sz="2400">
                <a:latin typeface="Symbol" charset="0"/>
                <a:ea typeface="ＭＳ Ｐゴシック" charset="0"/>
                <a:cs typeface="ＭＳ Ｐゴシック" charset="0"/>
                <a:sym typeface="Symbol" charset="0"/>
              </a:rPr>
              <a:t></a:t>
            </a:r>
            <a:r>
              <a:rPr lang="en-US" sz="2400">
                <a:latin typeface="Times" charset="0"/>
                <a:ea typeface="ＭＳ Ｐゴシック" charset="0"/>
                <a:cs typeface="ＭＳ Ｐゴシック" charset="0"/>
              </a:rPr>
              <a:t>N/N  =  - </a:t>
            </a:r>
            <a:r>
              <a:rPr lang="en-US" sz="2400">
                <a:latin typeface="Symbol" charset="0"/>
                <a:ea typeface="ＭＳ Ｐゴシック" charset="0"/>
                <a:cs typeface="ＭＳ Ｐゴシック" charset="0"/>
                <a:sym typeface="Symbol" charset="0"/>
              </a:rPr>
              <a:t></a:t>
            </a:r>
          </a:p>
          <a:p>
            <a:pPr eaLnBrk="1" hangingPunct="1">
              <a:lnSpc>
                <a:spcPct val="90000"/>
              </a:lnSpc>
            </a:pPr>
            <a:r>
              <a:rPr lang="en-US" sz="2400">
                <a:latin typeface="Times" charset="0"/>
                <a:ea typeface="ＭＳ Ｐゴシック" charset="0"/>
                <a:cs typeface="ＭＳ Ｐゴシック" charset="0"/>
              </a:rPr>
              <a:t>Then 	 ln (N/N</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 -  </a:t>
            </a:r>
            <a:r>
              <a:rPr lang="en-US" sz="2400">
                <a:latin typeface="Symbol" charset="0"/>
                <a:ea typeface="ＭＳ Ｐゴシック" charset="0"/>
                <a:cs typeface="ＭＳ Ｐゴシック" charset="0"/>
                <a:sym typeface="Symbol" charset="0"/>
              </a:rPr>
              <a:t></a:t>
            </a:r>
            <a:r>
              <a:rPr lang="en-US" sz="2400">
                <a:latin typeface="Times" charset="0"/>
                <a:ea typeface="ＭＳ Ｐゴシック" charset="0"/>
                <a:cs typeface="ＭＳ Ｐゴシック" charset="0"/>
              </a:rPr>
              <a:t> (t-t</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a:t>
            </a:r>
            <a:endParaRPr lang="en-US" sz="2400">
              <a:latin typeface="Symbol" charset="0"/>
              <a:ea typeface="ＭＳ Ｐゴシック" charset="0"/>
              <a:cs typeface="ＭＳ Ｐゴシック" charset="0"/>
              <a:sym typeface="Symbol" charset="0"/>
            </a:endParaRPr>
          </a:p>
          <a:p>
            <a:pPr eaLnBrk="1" hangingPunct="1">
              <a:lnSpc>
                <a:spcPct val="90000"/>
              </a:lnSpc>
            </a:pPr>
            <a:r>
              <a:rPr lang="en-US" sz="2400">
                <a:latin typeface="Times" charset="0"/>
                <a:ea typeface="ＭＳ Ｐゴシック" charset="0"/>
                <a:cs typeface="ＭＳ Ｐゴシック" charset="0"/>
              </a:rPr>
              <a:t>t-t</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is simply the time that has passed from the beginning, which is the age, which we can label as T</a:t>
            </a:r>
          </a:p>
          <a:p>
            <a:pPr eaLnBrk="1" hangingPunct="1">
              <a:lnSpc>
                <a:spcPct val="90000"/>
              </a:lnSpc>
            </a:pPr>
            <a:r>
              <a:rPr lang="en-US" sz="2400">
                <a:latin typeface="Times" charset="0"/>
                <a:ea typeface="ＭＳ Ｐゴシック" charset="0"/>
                <a:cs typeface="ＭＳ Ｐゴシック" charset="0"/>
              </a:rPr>
              <a:t>Then 		</a:t>
            </a:r>
            <a:r>
              <a:rPr lang="en-US" sz="2400" b="1">
                <a:latin typeface="Times" charset="0"/>
                <a:ea typeface="ＭＳ Ｐゴシック" charset="0"/>
                <a:cs typeface="ＭＳ Ｐゴシック" charset="0"/>
              </a:rPr>
              <a:t>N/N</a:t>
            </a:r>
            <a:r>
              <a:rPr lang="en-US" sz="2400" b="1" baseline="-25000">
                <a:latin typeface="Times" charset="0"/>
                <a:ea typeface="ＭＳ Ｐゴシック" charset="0"/>
                <a:cs typeface="ＭＳ Ｐゴシック" charset="0"/>
              </a:rPr>
              <a:t>o</a:t>
            </a:r>
            <a:r>
              <a:rPr lang="en-US" sz="2400" b="1">
                <a:latin typeface="Times" charset="0"/>
                <a:ea typeface="ＭＳ Ｐゴシック" charset="0"/>
                <a:cs typeface="ＭＳ Ｐゴシック" charset="0"/>
              </a:rPr>
              <a:t>  =  e  </a:t>
            </a:r>
            <a:r>
              <a:rPr lang="en-US" sz="2400" b="1" baseline="30000">
                <a:latin typeface="Times" charset="0"/>
                <a:ea typeface="ＭＳ Ｐゴシック" charset="0"/>
                <a:cs typeface="ＭＳ Ｐゴシック" charset="0"/>
              </a:rPr>
              <a:t>-</a:t>
            </a:r>
            <a:r>
              <a:rPr lang="en-US" sz="2400" b="1" baseline="30000">
                <a:latin typeface="Symbol" charset="0"/>
                <a:ea typeface="ＭＳ Ｐゴシック" charset="0"/>
                <a:cs typeface="ＭＳ Ｐゴシック" charset="0"/>
                <a:sym typeface="Symbol" charset="0"/>
              </a:rPr>
              <a:t></a:t>
            </a:r>
            <a:r>
              <a:rPr lang="en-US" sz="2400" b="1" baseline="30000">
                <a:latin typeface="Times" charset="0"/>
                <a:ea typeface="ＭＳ Ｐゴシック" charset="0"/>
                <a:cs typeface="ＭＳ Ｐゴシック" charset="0"/>
              </a:rPr>
              <a:t> T</a:t>
            </a:r>
          </a:p>
          <a:p>
            <a:pPr eaLnBrk="1" hangingPunct="1">
              <a:lnSpc>
                <a:spcPct val="90000"/>
              </a:lnSpc>
            </a:pPr>
            <a:r>
              <a:rPr lang="en-US" sz="2400">
                <a:latin typeface="Times" charset="0"/>
                <a:ea typeface="ＭＳ Ｐゴシック" charset="0"/>
                <a:cs typeface="ＭＳ Ｐゴシック" charset="0"/>
              </a:rPr>
              <a:t>This is one of the only equations you need to know for this course (and things derived from it)</a:t>
            </a:r>
          </a:p>
          <a:p>
            <a:pPr eaLnBrk="1" hangingPunct="1">
              <a:lnSpc>
                <a:spcPct val="90000"/>
              </a:lnSpc>
            </a:pPr>
            <a:endParaRPr lang="en-US" sz="24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Now we turn to the Rb-Sr system.</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sp>
        <p:nvSpPr>
          <p:cNvPr id="76803" name="Rectangle 3"/>
          <p:cNvSpPr>
            <a:spLocks noGrp="1" noChangeArrowheads="1"/>
          </p:cNvSpPr>
          <p:nvPr>
            <p:ph type="body" idx="1"/>
          </p:nvPr>
        </p:nvSpPr>
        <p:spPr/>
        <p:txBody>
          <a:bodyPr/>
          <a:lstStyle/>
          <a:p>
            <a:pPr eaLnBrk="1" hangingPunct="1">
              <a:lnSpc>
                <a:spcPct val="90000"/>
              </a:lnSpc>
            </a:pPr>
            <a:endParaRPr lang="en-US" sz="2800">
              <a:latin typeface="Times" charset="0"/>
              <a:ea typeface="ＭＳ Ｐゴシック" charset="0"/>
              <a:cs typeface="ＭＳ Ｐゴシック" charset="0"/>
            </a:endParaRPr>
          </a:p>
          <a:p>
            <a:pPr eaLnBrk="1" hangingPunct="1">
              <a:lnSpc>
                <a:spcPct val="90000"/>
              </a:lnSpc>
            </a:pP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Rb decays to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Sr.  </a:t>
            </a:r>
            <a:r>
              <a:rPr lang="en-US" sz="2800" baseline="30000">
                <a:latin typeface="Times" charset="0"/>
                <a:ea typeface="ＭＳ Ｐゴシック" charset="0"/>
                <a:cs typeface="ＭＳ Ｐゴシック" charset="0"/>
              </a:rPr>
              <a:t>86</a:t>
            </a:r>
            <a:r>
              <a:rPr lang="en-US" sz="2800">
                <a:latin typeface="Times" charset="0"/>
                <a:ea typeface="ＭＳ Ｐゴシック" charset="0"/>
                <a:cs typeface="ＭＳ Ｐゴシック" charset="0"/>
              </a:rPr>
              <a:t>Sr is a non-radiogenic isotope of Sr, that does not change with time.  As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Rb decays, its amount is reduced, and every atom that decays leads to a new atom of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Sr.</a:t>
            </a:r>
          </a:p>
          <a:p>
            <a:pPr eaLnBrk="1" hangingPunct="1">
              <a:lnSpc>
                <a:spcPct val="90000"/>
              </a:lnSpc>
            </a:pPr>
            <a:r>
              <a:rPr lang="en-US" sz="2800">
                <a:latin typeface="Times" charset="0"/>
                <a:ea typeface="ＭＳ Ｐゴシック" charset="0"/>
                <a:cs typeface="ＭＳ Ｐゴシック" charset="0"/>
              </a:rPr>
              <a:t>Hence</a:t>
            </a:r>
          </a:p>
          <a:p>
            <a:pPr eaLnBrk="1" hangingPunct="1">
              <a:lnSpc>
                <a:spcPct val="90000"/>
              </a:lnSpc>
            </a:pPr>
            <a:endParaRPr lang="en-US" sz="2800">
              <a:latin typeface="Times" charset="0"/>
              <a:ea typeface="ＭＳ Ｐゴシック" charset="0"/>
              <a:cs typeface="ＭＳ Ｐゴシック" charset="0"/>
            </a:endParaRPr>
          </a:p>
          <a:p>
            <a:pPr eaLnBrk="1" hangingPunct="1">
              <a:lnSpc>
                <a:spcPct val="90000"/>
              </a:lnSpc>
            </a:pPr>
            <a:r>
              <a:rPr lang="en-US" sz="2800" baseline="30000">
                <a:latin typeface="Times" charset="0"/>
                <a:ea typeface="ＭＳ Ｐゴシック" charset="0"/>
                <a:cs typeface="ＭＳ Ｐゴシック" charset="0"/>
              </a:rPr>
              <a:t>                 87</a:t>
            </a:r>
            <a:r>
              <a:rPr lang="en-US" sz="2800">
                <a:latin typeface="Times" charset="0"/>
                <a:ea typeface="ＭＳ Ｐゴシック" charset="0"/>
                <a:cs typeface="ＭＳ Ｐゴシック" charset="0"/>
              </a:rPr>
              <a:t>Sr  =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Sr</a:t>
            </a:r>
            <a:r>
              <a:rPr lang="en-US" sz="2800" baseline="-25000">
                <a:latin typeface="Times" charset="0"/>
                <a:ea typeface="ＭＳ Ｐゴシック" charset="0"/>
                <a:cs typeface="ＭＳ Ｐゴシック" charset="0"/>
              </a:rPr>
              <a:t>o</a:t>
            </a:r>
            <a:r>
              <a:rPr lang="en-US" sz="2800">
                <a:latin typeface="Times" charset="0"/>
                <a:ea typeface="ＭＳ Ｐゴシック" charset="0"/>
                <a:cs typeface="ＭＳ Ｐゴシック" charset="0"/>
              </a:rPr>
              <a:t>  + (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Rb</a:t>
            </a:r>
            <a:r>
              <a:rPr lang="en-US" sz="2800" baseline="-25000">
                <a:latin typeface="Times" charset="0"/>
                <a:ea typeface="ＭＳ Ｐゴシック" charset="0"/>
                <a:cs typeface="ＭＳ Ｐゴシック" charset="0"/>
              </a:rPr>
              <a:t>o</a:t>
            </a:r>
            <a:r>
              <a:rPr lang="en-US" sz="2800">
                <a:latin typeface="Times" charset="0"/>
                <a:ea typeface="ＭＳ Ｐゴシック" charset="0"/>
                <a:cs typeface="ＭＳ Ｐゴシック" charset="0"/>
              </a:rPr>
              <a:t>  -  </a:t>
            </a:r>
            <a:r>
              <a:rPr lang="en-US" sz="2800" baseline="30000">
                <a:latin typeface="Times" charset="0"/>
                <a:ea typeface="ＭＳ Ｐゴシック" charset="0"/>
                <a:cs typeface="ＭＳ Ｐゴシック" charset="0"/>
              </a:rPr>
              <a:t>87</a:t>
            </a:r>
            <a:r>
              <a:rPr lang="en-US" sz="2800">
                <a:latin typeface="Times" charset="0"/>
                <a:ea typeface="ＭＳ Ｐゴシック" charset="0"/>
                <a:cs typeface="ＭＳ Ｐゴシック" charset="0"/>
              </a:rPr>
              <a:t>Rb)</a:t>
            </a:r>
          </a:p>
          <a:p>
            <a:pPr eaLnBrk="1" hangingPunct="1">
              <a:lnSpc>
                <a:spcPct val="90000"/>
              </a:lnSpc>
            </a:pPr>
            <a:r>
              <a:rPr lang="en-US" sz="2800">
                <a:latin typeface="Times" charset="0"/>
                <a:ea typeface="ＭＳ Ｐゴシック" charset="0"/>
                <a:cs typeface="ＭＳ Ｐゴシック" charset="0"/>
              </a:rPr>
              <a:t>The term in parentheses is the amount of 87Rb that decays and therefore the amount of 87Sr that is created.</a:t>
            </a:r>
          </a:p>
          <a:p>
            <a:pPr eaLnBrk="1" hangingPunct="1">
              <a:lnSpc>
                <a:spcPct val="90000"/>
              </a:lnSpc>
            </a:pPr>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b="36697"/>
          <a:stretch>
            <a:fillRect/>
          </a:stretch>
        </p:blipFill>
        <p:spPr bwMode="auto">
          <a:xfrm>
            <a:off x="1828800" y="533400"/>
            <a:ext cx="547846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2193925" y="5381625"/>
            <a:ext cx="540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But how do we know where to stop???</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baseline="30000">
                <a:latin typeface="Times" charset="0"/>
                <a:ea typeface="ＭＳ Ｐゴシック" charset="0"/>
                <a:cs typeface="ＭＳ Ｐゴシック" charset="0"/>
              </a:rPr>
              <a:t>87</a:t>
            </a:r>
            <a:r>
              <a:rPr lang="en-US">
                <a:latin typeface="Times" charset="0"/>
                <a:ea typeface="ＭＳ Ｐゴシック" charset="0"/>
                <a:cs typeface="ＭＳ Ｐゴシック" charset="0"/>
              </a:rPr>
              <a:t>Sr  =  </a:t>
            </a:r>
            <a:r>
              <a:rPr lang="en-US" baseline="30000">
                <a:latin typeface="Times" charset="0"/>
                <a:ea typeface="ＭＳ Ｐゴシック" charset="0"/>
                <a:cs typeface="ＭＳ Ｐゴシック" charset="0"/>
              </a:rPr>
              <a:t>87</a:t>
            </a:r>
            <a:r>
              <a:rPr lang="en-US">
                <a:latin typeface="Times" charset="0"/>
                <a:ea typeface="ＭＳ Ｐゴシック" charset="0"/>
                <a:cs typeface="ＭＳ Ｐゴシック" charset="0"/>
              </a:rPr>
              <a:t>Sr</a:t>
            </a:r>
            <a:r>
              <a:rPr lang="en-US" baseline="-25000">
                <a:latin typeface="Times" charset="0"/>
                <a:ea typeface="ＭＳ Ｐゴシック" charset="0"/>
                <a:cs typeface="ＭＳ Ｐゴシック" charset="0"/>
              </a:rPr>
              <a:t>o</a:t>
            </a:r>
            <a:r>
              <a:rPr lang="en-US">
                <a:latin typeface="Times" charset="0"/>
                <a:ea typeface="ＭＳ Ｐゴシック" charset="0"/>
                <a:cs typeface="ＭＳ Ｐゴシック" charset="0"/>
              </a:rPr>
              <a:t>  +  </a:t>
            </a:r>
            <a:r>
              <a:rPr lang="en-US" baseline="30000">
                <a:latin typeface="Times" charset="0"/>
                <a:ea typeface="ＭＳ Ｐゴシック" charset="0"/>
                <a:cs typeface="ＭＳ Ｐゴシック" charset="0"/>
              </a:rPr>
              <a:t>87</a:t>
            </a:r>
            <a:r>
              <a:rPr lang="en-US">
                <a:latin typeface="Times" charset="0"/>
                <a:ea typeface="ＭＳ Ｐゴシック" charset="0"/>
                <a:cs typeface="ＭＳ Ｐゴシック" charset="0"/>
              </a:rPr>
              <a:t>Rb</a:t>
            </a:r>
            <a:r>
              <a:rPr lang="en-US" baseline="-25000">
                <a:latin typeface="Times" charset="0"/>
                <a:ea typeface="ＭＳ Ｐゴシック" charset="0"/>
                <a:cs typeface="ＭＳ Ｐゴシック" charset="0"/>
              </a:rPr>
              <a:t>o</a:t>
            </a:r>
            <a:r>
              <a:rPr lang="en-US">
                <a:latin typeface="Times" charset="0"/>
                <a:ea typeface="ＭＳ Ｐゴシック" charset="0"/>
                <a:cs typeface="ＭＳ Ｐゴシック" charset="0"/>
              </a:rPr>
              <a:t>  -  </a:t>
            </a:r>
            <a:r>
              <a:rPr lang="en-US" baseline="30000">
                <a:latin typeface="Times" charset="0"/>
                <a:ea typeface="ＭＳ Ｐゴシック" charset="0"/>
                <a:cs typeface="ＭＳ Ｐゴシック" charset="0"/>
              </a:rPr>
              <a:t>87</a:t>
            </a:r>
            <a:r>
              <a:rPr lang="en-US">
                <a:latin typeface="Times" charset="0"/>
                <a:ea typeface="ＭＳ Ｐゴシック" charset="0"/>
                <a:cs typeface="ＭＳ Ｐゴシック" charset="0"/>
              </a:rPr>
              <a:t>Rb</a:t>
            </a:r>
          </a:p>
        </p:txBody>
      </p:sp>
      <p:sp>
        <p:nvSpPr>
          <p:cNvPr id="80899" name="Rectangle 3"/>
          <p:cNvSpPr>
            <a:spLocks noGrp="1" noChangeArrowheads="1"/>
          </p:cNvSpPr>
          <p:nvPr>
            <p:ph type="body" idx="1"/>
          </p:nvPr>
        </p:nvSpPr>
        <p:spPr>
          <a:xfrm>
            <a:off x="685800" y="1828800"/>
            <a:ext cx="7772400" cy="4114800"/>
          </a:xfrm>
        </p:spPr>
        <p:txBody>
          <a:bodyPr/>
          <a:lstStyle/>
          <a:p>
            <a:pPr eaLnBrk="1" hangingPunct="1">
              <a:lnSpc>
                <a:spcPct val="90000"/>
              </a:lnSpc>
              <a:buFontTx/>
              <a:buNone/>
            </a:pPr>
            <a:endParaRPr lang="en-US" sz="2400">
              <a:latin typeface="Times" charset="0"/>
              <a:ea typeface="ＭＳ Ｐゴシック" charset="0"/>
              <a:cs typeface="ＭＳ Ｐゴシック" charset="0"/>
            </a:endParaRPr>
          </a:p>
          <a:p>
            <a:pPr eaLnBrk="1" hangingPunct="1">
              <a:lnSpc>
                <a:spcPct val="90000"/>
              </a:lnSpc>
            </a:pPr>
            <a:r>
              <a:rPr lang="en-US" sz="2400">
                <a:latin typeface="Times" charset="0"/>
                <a:ea typeface="ＭＳ Ｐゴシック" charset="0"/>
                <a:cs typeface="ＭＳ Ｐゴシック" charset="0"/>
              </a:rPr>
              <a:t>In this equation,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Sr and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 are what can be measured in the rock or mineral today.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Sr</a:t>
            </a:r>
            <a:r>
              <a:rPr lang="en-US" sz="2400" baseline="-25000">
                <a:latin typeface="Times" charset="0"/>
                <a:ea typeface="ＭＳ Ｐゴシック" charset="0"/>
                <a:cs typeface="ＭＳ Ｐゴシック" charset="0"/>
              </a:rPr>
              <a:t>o </a:t>
            </a:r>
            <a:r>
              <a:rPr lang="en-US" sz="2400">
                <a:latin typeface="Times" charset="0"/>
                <a:ea typeface="ＭＳ Ｐゴシック" charset="0"/>
                <a:cs typeface="ＭＳ Ｐゴシック" charset="0"/>
              </a:rPr>
              <a:t> does not change with time, and hence what is measured today is what was there initially.  But we don</a:t>
            </a:r>
            <a:r>
              <a:rPr lang="ja-JP" altLang="en-US" sz="2400">
                <a:latin typeface="Times" charset="0"/>
                <a:ea typeface="ＭＳ Ｐゴシック" charset="0"/>
                <a:cs typeface="ＭＳ Ｐゴシック" charset="0"/>
              </a:rPr>
              <a:t>’</a:t>
            </a:r>
            <a:r>
              <a:rPr lang="en-US" sz="2400">
                <a:latin typeface="Times" charset="0"/>
                <a:ea typeface="ＭＳ Ｐゴシック" charset="0"/>
                <a:cs typeface="ＭＳ Ｐゴシック" charset="0"/>
              </a:rPr>
              <a:t>t know the initial Rb.</a:t>
            </a:r>
          </a:p>
          <a:p>
            <a:pPr eaLnBrk="1" hangingPunct="1">
              <a:lnSpc>
                <a:spcPct val="90000"/>
              </a:lnSpc>
            </a:pPr>
            <a:r>
              <a:rPr lang="en-US" sz="2400">
                <a:latin typeface="Times" charset="0"/>
                <a:ea typeface="ＭＳ Ｐゴシック" charset="0"/>
                <a:cs typeface="ＭＳ Ｐゴシック" charset="0"/>
              </a:rPr>
              <a:t>For the Rb-Sr system, the radioactive decay equation gives:</a:t>
            </a:r>
          </a:p>
          <a:p>
            <a:pPr eaLnBrk="1" hangingPunct="1">
              <a:lnSpc>
                <a:spcPct val="90000"/>
              </a:lnSpc>
            </a:pPr>
            <a:r>
              <a:rPr lang="en-US" sz="2400" baseline="30000">
                <a:latin typeface="Times" charset="0"/>
                <a:ea typeface="ＭＳ Ｐゴシック" charset="0"/>
                <a:cs typeface="ＭＳ Ｐゴシック" charset="0"/>
              </a:rPr>
              <a:t>                      87</a:t>
            </a:r>
            <a:r>
              <a:rPr lang="en-US" sz="2400">
                <a:latin typeface="Times" charset="0"/>
                <a:ea typeface="ＭＳ Ｐゴシック" charset="0"/>
                <a:cs typeface="ＭＳ Ｐゴシック" charset="0"/>
              </a:rPr>
              <a:t>Rb=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e</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 </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T </a:t>
            </a:r>
            <a:r>
              <a:rPr lang="en-US" sz="2400">
                <a:latin typeface="Times" charset="0"/>
                <a:ea typeface="ＭＳ Ｐゴシック" charset="0"/>
                <a:cs typeface="ＭＳ Ｐゴシック" charset="0"/>
              </a:rPr>
              <a:t>or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  e</a:t>
            </a:r>
            <a:r>
              <a:rPr lang="en-US" sz="2400" baseline="30000">
                <a:latin typeface="Times" charset="0"/>
                <a:ea typeface="ＭＳ Ｐゴシック" charset="0"/>
                <a:cs typeface="ＭＳ Ｐゴシック" charset="0"/>
              </a:rPr>
              <a:t> </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T </a:t>
            </a:r>
            <a:r>
              <a:rPr lang="en-US" sz="2400">
                <a:latin typeface="Times" charset="0"/>
                <a:ea typeface="ＭＳ Ｐゴシック" charset="0"/>
                <a:cs typeface="ＭＳ Ｐゴシック" charset="0"/>
              </a:rPr>
              <a:t>Substituting we obtain:</a:t>
            </a:r>
          </a:p>
          <a:p>
            <a:pPr eaLnBrk="1" hangingPunct="1">
              <a:lnSpc>
                <a:spcPct val="90000"/>
              </a:lnSpc>
            </a:pPr>
            <a:r>
              <a:rPr lang="en-US" sz="2400" baseline="30000">
                <a:latin typeface="Times" charset="0"/>
                <a:ea typeface="ＭＳ Ｐゴシック" charset="0"/>
                <a:cs typeface="ＭＳ Ｐゴシック" charset="0"/>
              </a:rPr>
              <a:t>              87</a:t>
            </a:r>
            <a:r>
              <a:rPr lang="en-US" sz="2400">
                <a:latin typeface="Times" charset="0"/>
                <a:ea typeface="ＭＳ Ｐゴシック" charset="0"/>
                <a:cs typeface="ＭＳ Ｐゴシック" charset="0"/>
              </a:rPr>
              <a:t>Sr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Sr</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  e  </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 T</a:t>
            </a:r>
            <a:r>
              <a:rPr lang="en-US" sz="2400">
                <a:latin typeface="Times" charset="0"/>
                <a:ea typeface="ＭＳ Ｐゴシック" charset="0"/>
                <a:cs typeface="ＭＳ Ｐゴシック" charset="0"/>
              </a:rPr>
              <a:t>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a:t>
            </a:r>
          </a:p>
          <a:p>
            <a:pPr eaLnBrk="1" hangingPunct="1">
              <a:lnSpc>
                <a:spcPct val="90000"/>
              </a:lnSpc>
            </a:pPr>
            <a:endParaRPr lang="en-US" sz="24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82947" name="Rectangle 3"/>
          <p:cNvSpPr>
            <a:spLocks noGrp="1" noChangeArrowheads="1"/>
          </p:cNvSpPr>
          <p:nvPr>
            <p:ph type="body" idx="1"/>
          </p:nvPr>
        </p:nvSpPr>
        <p:spPr/>
        <p:txBody>
          <a:bodyPr/>
          <a:lstStyle/>
          <a:p>
            <a:pPr eaLnBrk="1" hangingPunct="1"/>
            <a:r>
              <a:rPr lang="en-US" sz="2400" baseline="30000">
                <a:latin typeface="Times" charset="0"/>
                <a:ea typeface="ＭＳ Ｐゴシック" charset="0"/>
                <a:cs typeface="ＭＳ Ｐゴシック" charset="0"/>
              </a:rPr>
              <a:t>      87</a:t>
            </a:r>
            <a:r>
              <a:rPr lang="en-US" sz="2400">
                <a:latin typeface="Times" charset="0"/>
                <a:ea typeface="ＭＳ Ｐゴシック" charset="0"/>
                <a:cs typeface="ＭＳ Ｐゴシック" charset="0"/>
              </a:rPr>
              <a:t>Sr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Sr</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  e  </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 T</a:t>
            </a:r>
            <a:r>
              <a:rPr lang="en-US" sz="2400">
                <a:latin typeface="Times" charset="0"/>
                <a:ea typeface="ＭＳ Ｐゴシック" charset="0"/>
                <a:cs typeface="ＭＳ Ｐゴシック" charset="0"/>
              </a:rPr>
              <a:t>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a:t>
            </a:r>
          </a:p>
          <a:p>
            <a:pPr eaLnBrk="1" hangingPunct="1">
              <a:buFontTx/>
              <a:buNone/>
            </a:pPr>
            <a:r>
              <a:rPr lang="en-US" sz="2400">
                <a:latin typeface="Times" charset="0"/>
                <a:ea typeface="ＭＳ Ｐゴシック" charset="0"/>
                <a:cs typeface="ＭＳ Ｐゴシック" charset="0"/>
              </a:rPr>
              <a:t>or</a:t>
            </a:r>
          </a:p>
          <a:p>
            <a:pPr eaLnBrk="1" hangingPunct="1"/>
            <a:r>
              <a:rPr lang="en-US" sz="2400" baseline="30000">
                <a:latin typeface="Times" charset="0"/>
                <a:ea typeface="ＭＳ Ｐゴシック" charset="0"/>
                <a:cs typeface="ＭＳ Ｐゴシック" charset="0"/>
              </a:rPr>
              <a:t>         87</a:t>
            </a:r>
            <a:r>
              <a:rPr lang="en-US" sz="2400">
                <a:latin typeface="Times" charset="0"/>
                <a:ea typeface="ＭＳ Ｐゴシック" charset="0"/>
                <a:cs typeface="ＭＳ Ｐゴシック" charset="0"/>
              </a:rPr>
              <a:t>Sr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Sr</a:t>
            </a:r>
            <a:r>
              <a:rPr lang="en-US" sz="2400" baseline="-25000">
                <a:latin typeface="Times" charset="0"/>
                <a:ea typeface="ＭＳ Ｐゴシック" charset="0"/>
                <a:cs typeface="ＭＳ Ｐゴシック" charset="0"/>
              </a:rPr>
              <a:t>o</a:t>
            </a:r>
            <a:r>
              <a:rPr lang="en-US" sz="2400">
                <a:latin typeface="Times" charset="0"/>
                <a:ea typeface="ＭＳ Ｐゴシック" charset="0"/>
                <a:cs typeface="ＭＳ Ｐゴシック" charset="0"/>
              </a:rPr>
              <a:t>  +  </a:t>
            </a:r>
            <a:r>
              <a:rPr lang="en-US" sz="2400" baseline="30000">
                <a:latin typeface="Times" charset="0"/>
                <a:ea typeface="ＭＳ Ｐゴシック" charset="0"/>
                <a:cs typeface="ＭＳ Ｐゴシック" charset="0"/>
              </a:rPr>
              <a:t>87</a:t>
            </a:r>
            <a:r>
              <a:rPr lang="en-US" sz="2400">
                <a:latin typeface="Times" charset="0"/>
                <a:ea typeface="ＭＳ Ｐゴシック" charset="0"/>
                <a:cs typeface="ＭＳ Ｐゴシック" charset="0"/>
              </a:rPr>
              <a:t>Rb ( e  </a:t>
            </a:r>
            <a:r>
              <a:rPr lang="en-US" sz="2400" baseline="30000">
                <a:latin typeface="Symbol" charset="0"/>
                <a:ea typeface="ＭＳ Ｐゴシック" charset="0"/>
                <a:cs typeface="ＭＳ Ｐゴシック" charset="0"/>
                <a:sym typeface="Symbol" charset="0"/>
              </a:rPr>
              <a:t></a:t>
            </a:r>
            <a:r>
              <a:rPr lang="en-US" sz="2400" baseline="30000">
                <a:latin typeface="Times" charset="0"/>
                <a:ea typeface="ＭＳ Ｐゴシック" charset="0"/>
                <a:cs typeface="ＭＳ Ｐゴシック" charset="0"/>
              </a:rPr>
              <a:t> T</a:t>
            </a:r>
            <a:r>
              <a:rPr lang="en-US" sz="2400">
                <a:latin typeface="Times" charset="0"/>
                <a:ea typeface="ＭＳ Ｐゴシック" charset="0"/>
                <a:cs typeface="ＭＳ Ｐゴシック" charset="0"/>
              </a:rPr>
              <a:t>- 1)</a:t>
            </a:r>
          </a:p>
          <a:p>
            <a:pPr eaLnBrk="1" hangingPunct="1"/>
            <a:endParaRPr lang="en-US" sz="2400">
              <a:latin typeface="Times" charset="0"/>
              <a:ea typeface="ＭＳ Ｐゴシック" charset="0"/>
              <a:cs typeface="ＭＳ Ｐゴシック" charset="0"/>
            </a:endParaRPr>
          </a:p>
          <a:p>
            <a:pPr eaLnBrk="1" hangingPunct="1"/>
            <a:r>
              <a:rPr lang="en-US" sz="2400">
                <a:latin typeface="Times" charset="0"/>
                <a:ea typeface="ＭＳ Ｐゴシック" charset="0"/>
                <a:cs typeface="ＭＳ Ｐゴシック" charset="0"/>
              </a:rPr>
              <a:t>Dividing all terms by </a:t>
            </a:r>
            <a:r>
              <a:rPr lang="en-US" sz="2400" baseline="30000">
                <a:latin typeface="Times" charset="0"/>
                <a:ea typeface="ＭＳ Ｐゴシック" charset="0"/>
                <a:cs typeface="ＭＳ Ｐゴシック" charset="0"/>
              </a:rPr>
              <a:t>86</a:t>
            </a:r>
            <a:r>
              <a:rPr lang="en-US" sz="2400">
                <a:latin typeface="Times" charset="0"/>
                <a:ea typeface="ＭＳ Ｐゴシック" charset="0"/>
                <a:cs typeface="ＭＳ Ｐゴシック" charset="0"/>
              </a:rPr>
              <a:t>Sr leads to</a:t>
            </a:r>
          </a:p>
          <a:p>
            <a:pPr eaLnBrk="1" hangingPunct="1"/>
            <a:endParaRPr lang="en-US" sz="2400" baseline="30000">
              <a:latin typeface="Times" charset="0"/>
              <a:ea typeface="ＭＳ Ｐゴシック" charset="0"/>
              <a:cs typeface="ＭＳ Ｐゴシック" charset="0"/>
            </a:endParaRPr>
          </a:p>
          <a:p>
            <a:pPr eaLnBrk="1" hangingPunct="1"/>
            <a:r>
              <a:rPr lang="en-US" sz="2400" b="1" baseline="30000">
                <a:latin typeface="Times" charset="0"/>
                <a:ea typeface="ＭＳ Ｐゴシック" charset="0"/>
                <a:cs typeface="ＭＳ Ｐゴシック" charset="0"/>
              </a:rPr>
              <a:t>87</a:t>
            </a:r>
            <a:r>
              <a:rPr lang="en-US" sz="2400" b="1">
                <a:latin typeface="Times" charset="0"/>
                <a:ea typeface="ＭＳ Ｐゴシック" charset="0"/>
                <a:cs typeface="ＭＳ Ｐゴシック" charset="0"/>
              </a:rPr>
              <a:t>Sr/</a:t>
            </a:r>
            <a:r>
              <a:rPr lang="en-US" sz="2400" b="1" baseline="30000">
                <a:latin typeface="Times" charset="0"/>
                <a:ea typeface="ＭＳ Ｐゴシック" charset="0"/>
                <a:cs typeface="ＭＳ Ｐゴシック" charset="0"/>
              </a:rPr>
              <a:t>86</a:t>
            </a:r>
            <a:r>
              <a:rPr lang="en-US" sz="2400" b="1">
                <a:latin typeface="Times" charset="0"/>
                <a:ea typeface="ＭＳ Ｐゴシック" charset="0"/>
                <a:cs typeface="ＭＳ Ｐゴシック" charset="0"/>
              </a:rPr>
              <a:t>Sr =  (</a:t>
            </a:r>
            <a:r>
              <a:rPr lang="en-US" sz="2400" b="1" baseline="30000">
                <a:latin typeface="Times" charset="0"/>
                <a:ea typeface="ＭＳ Ｐゴシック" charset="0"/>
                <a:cs typeface="ＭＳ Ｐゴシック" charset="0"/>
              </a:rPr>
              <a:t>87</a:t>
            </a:r>
            <a:r>
              <a:rPr lang="en-US" sz="2400" b="1">
                <a:latin typeface="Times" charset="0"/>
                <a:ea typeface="ＭＳ Ｐゴシック" charset="0"/>
                <a:cs typeface="ＭＳ Ｐゴシック" charset="0"/>
              </a:rPr>
              <a:t>Sr  /</a:t>
            </a:r>
            <a:r>
              <a:rPr lang="en-US" sz="2400" b="1" baseline="30000">
                <a:latin typeface="Times" charset="0"/>
                <a:ea typeface="ＭＳ Ｐゴシック" charset="0"/>
                <a:cs typeface="ＭＳ Ｐゴシック" charset="0"/>
              </a:rPr>
              <a:t>86</a:t>
            </a:r>
            <a:r>
              <a:rPr lang="en-US" sz="2400" b="1">
                <a:latin typeface="Times" charset="0"/>
                <a:ea typeface="ＭＳ Ｐゴシック" charset="0"/>
                <a:cs typeface="ＭＳ Ｐゴシック" charset="0"/>
              </a:rPr>
              <a:t>Sr)</a:t>
            </a:r>
            <a:r>
              <a:rPr lang="en-US" sz="2400" b="1" baseline="-25000">
                <a:latin typeface="Times" charset="0"/>
                <a:ea typeface="ＭＳ Ｐゴシック" charset="0"/>
                <a:cs typeface="ＭＳ Ｐゴシック" charset="0"/>
              </a:rPr>
              <a:t>o</a:t>
            </a:r>
            <a:r>
              <a:rPr lang="en-US" sz="2400" b="1">
                <a:latin typeface="Times" charset="0"/>
                <a:ea typeface="ＭＳ Ｐゴシック" charset="0"/>
                <a:cs typeface="ＭＳ Ｐゴシック" charset="0"/>
              </a:rPr>
              <a:t> +  </a:t>
            </a:r>
            <a:r>
              <a:rPr lang="en-US" sz="2400" b="1" baseline="30000">
                <a:latin typeface="Times" charset="0"/>
                <a:ea typeface="ＭＳ Ｐゴシック" charset="0"/>
                <a:cs typeface="ＭＳ Ｐゴシック" charset="0"/>
              </a:rPr>
              <a:t>87</a:t>
            </a:r>
            <a:r>
              <a:rPr lang="en-US" sz="2400" b="1">
                <a:latin typeface="Times" charset="0"/>
                <a:ea typeface="ＭＳ Ｐゴシック" charset="0"/>
                <a:cs typeface="ＭＳ Ｐゴシック" charset="0"/>
              </a:rPr>
              <a:t>Rb/</a:t>
            </a:r>
            <a:r>
              <a:rPr lang="en-US" sz="2400" b="1" baseline="30000">
                <a:latin typeface="Times" charset="0"/>
                <a:ea typeface="ＭＳ Ｐゴシック" charset="0"/>
                <a:cs typeface="ＭＳ Ｐゴシック" charset="0"/>
              </a:rPr>
              <a:t>86</a:t>
            </a:r>
            <a:r>
              <a:rPr lang="en-US" sz="2400" b="1">
                <a:latin typeface="Times" charset="0"/>
                <a:ea typeface="ＭＳ Ｐゴシック" charset="0"/>
                <a:cs typeface="ＭＳ Ｐゴシック" charset="0"/>
              </a:rPr>
              <a:t>Sr ( e  </a:t>
            </a:r>
            <a:r>
              <a:rPr lang="en-US" sz="2400" b="1" baseline="30000">
                <a:latin typeface="Symbol" charset="0"/>
                <a:ea typeface="ＭＳ Ｐゴシック" charset="0"/>
                <a:cs typeface="ＭＳ Ｐゴシック" charset="0"/>
                <a:sym typeface="Symbol" charset="0"/>
              </a:rPr>
              <a:t></a:t>
            </a:r>
            <a:r>
              <a:rPr lang="en-US" sz="2400" b="1" baseline="30000">
                <a:latin typeface="Times" charset="0"/>
                <a:ea typeface="ＭＳ Ｐゴシック" charset="0"/>
                <a:cs typeface="ＭＳ Ｐゴシック" charset="0"/>
              </a:rPr>
              <a:t> T</a:t>
            </a:r>
            <a:r>
              <a:rPr lang="en-US" sz="2400" b="1">
                <a:latin typeface="Times" charset="0"/>
                <a:ea typeface="ＭＳ Ｐゴシック" charset="0"/>
                <a:cs typeface="ＭＳ Ｐゴシック" charset="0"/>
              </a:rPr>
              <a:t>- 1)</a:t>
            </a:r>
          </a:p>
          <a:p>
            <a:pPr eaLnBrk="1" hangingPunct="1"/>
            <a:r>
              <a:rPr lang="en-US" sz="2400" b="1">
                <a:latin typeface="Times" charset="0"/>
                <a:ea typeface="ＭＳ Ｐゴシック" charset="0"/>
                <a:cs typeface="ＭＳ Ｐゴシック" charset="0"/>
              </a:rPr>
              <a:t>THE ISOCHRON EQUATION</a:t>
            </a:r>
          </a:p>
          <a:p>
            <a:pPr eaLnBrk="1" hangingPunct="1"/>
            <a:endParaRPr lang="en-US" sz="2400" b="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baseline="30000">
                <a:latin typeface="Times" charset="0"/>
                <a:ea typeface="ＭＳ Ｐゴシック" charset="0"/>
                <a:cs typeface="ＭＳ Ｐゴシック" charset="0"/>
              </a:rPr>
              <a:t>Isochron Equation</a:t>
            </a:r>
            <a:endParaRPr lang="en-US" b="1">
              <a:latin typeface="Times" charset="0"/>
              <a:ea typeface="ＭＳ Ｐゴシック" charset="0"/>
              <a:cs typeface="ＭＳ Ｐゴシック" charset="0"/>
            </a:endParaRPr>
          </a:p>
        </p:txBody>
      </p:sp>
      <p:sp>
        <p:nvSpPr>
          <p:cNvPr id="84995" name="Rectangle 3"/>
          <p:cNvSpPr>
            <a:spLocks noGrp="1" noChangeArrowheads="1"/>
          </p:cNvSpPr>
          <p:nvPr>
            <p:ph type="body" idx="1"/>
          </p:nvPr>
        </p:nvSpPr>
        <p:spPr/>
        <p:txBody>
          <a:bodyPr/>
          <a:lstStyle/>
          <a:p>
            <a:pPr eaLnBrk="1" hangingPunct="1"/>
            <a:r>
              <a:rPr lang="en-US" sz="2200" b="1" baseline="30000">
                <a:latin typeface="Times" charset="0"/>
                <a:ea typeface="ＭＳ Ｐゴシック" charset="0"/>
                <a:cs typeface="ＭＳ Ｐゴシック" charset="0"/>
              </a:rPr>
              <a:t>87</a:t>
            </a:r>
            <a:r>
              <a:rPr lang="en-US" sz="2200" b="1">
                <a:latin typeface="Times" charset="0"/>
                <a:ea typeface="ＭＳ Ｐゴシック" charset="0"/>
                <a:cs typeface="ＭＳ Ｐゴシック" charset="0"/>
              </a:rPr>
              <a:t>Sr/</a:t>
            </a:r>
            <a:r>
              <a:rPr lang="en-US" sz="2200" b="1" baseline="30000">
                <a:latin typeface="Times" charset="0"/>
                <a:ea typeface="ＭＳ Ｐゴシック" charset="0"/>
                <a:cs typeface="ＭＳ Ｐゴシック" charset="0"/>
              </a:rPr>
              <a:t>86</a:t>
            </a:r>
            <a:r>
              <a:rPr lang="en-US" sz="2200" b="1">
                <a:latin typeface="Times" charset="0"/>
                <a:ea typeface="ＭＳ Ｐゴシック" charset="0"/>
                <a:cs typeface="ＭＳ Ｐゴシック" charset="0"/>
              </a:rPr>
              <a:t>Sr =  (</a:t>
            </a:r>
            <a:r>
              <a:rPr lang="en-US" sz="2200" b="1" baseline="30000">
                <a:latin typeface="Times" charset="0"/>
                <a:ea typeface="ＭＳ Ｐゴシック" charset="0"/>
                <a:cs typeface="ＭＳ Ｐゴシック" charset="0"/>
              </a:rPr>
              <a:t>87</a:t>
            </a:r>
            <a:r>
              <a:rPr lang="en-US" sz="2200" b="1">
                <a:latin typeface="Times" charset="0"/>
                <a:ea typeface="ＭＳ Ｐゴシック" charset="0"/>
                <a:cs typeface="ＭＳ Ｐゴシック" charset="0"/>
              </a:rPr>
              <a:t>Sr  /</a:t>
            </a:r>
            <a:r>
              <a:rPr lang="en-US" sz="2200" b="1" baseline="30000">
                <a:latin typeface="Times" charset="0"/>
                <a:ea typeface="ＭＳ Ｐゴシック" charset="0"/>
                <a:cs typeface="ＭＳ Ｐゴシック" charset="0"/>
              </a:rPr>
              <a:t>86</a:t>
            </a:r>
            <a:r>
              <a:rPr lang="en-US" sz="2200" b="1">
                <a:latin typeface="Times" charset="0"/>
                <a:ea typeface="ＭＳ Ｐゴシック" charset="0"/>
                <a:cs typeface="ＭＳ Ｐゴシック" charset="0"/>
              </a:rPr>
              <a:t>Sr)</a:t>
            </a:r>
            <a:r>
              <a:rPr lang="en-US" sz="2200" b="1" baseline="-25000">
                <a:latin typeface="Times" charset="0"/>
                <a:ea typeface="ＭＳ Ｐゴシック" charset="0"/>
                <a:cs typeface="ＭＳ Ｐゴシック" charset="0"/>
              </a:rPr>
              <a:t>o</a:t>
            </a:r>
            <a:r>
              <a:rPr lang="en-US" sz="2200" b="1">
                <a:latin typeface="Times" charset="0"/>
                <a:ea typeface="ＭＳ Ｐゴシック" charset="0"/>
                <a:cs typeface="ＭＳ Ｐゴシック" charset="0"/>
              </a:rPr>
              <a:t> +  </a:t>
            </a:r>
            <a:r>
              <a:rPr lang="en-US" sz="2200" b="1" baseline="30000">
                <a:latin typeface="Times" charset="0"/>
                <a:ea typeface="ＭＳ Ｐゴシック" charset="0"/>
                <a:cs typeface="ＭＳ Ｐゴシック" charset="0"/>
              </a:rPr>
              <a:t>87</a:t>
            </a:r>
            <a:r>
              <a:rPr lang="en-US" sz="2200" b="1">
                <a:latin typeface="Times" charset="0"/>
                <a:ea typeface="ＭＳ Ｐゴシック" charset="0"/>
                <a:cs typeface="ＭＳ Ｐゴシック" charset="0"/>
              </a:rPr>
              <a:t>Rb/</a:t>
            </a:r>
            <a:r>
              <a:rPr lang="en-US" sz="2200" b="1" baseline="30000">
                <a:latin typeface="Times" charset="0"/>
                <a:ea typeface="ＭＳ Ｐゴシック" charset="0"/>
                <a:cs typeface="ＭＳ Ｐゴシック" charset="0"/>
              </a:rPr>
              <a:t>86</a:t>
            </a:r>
            <a:r>
              <a:rPr lang="en-US" sz="2200" b="1">
                <a:latin typeface="Times" charset="0"/>
                <a:ea typeface="ＭＳ Ｐゴシック" charset="0"/>
                <a:cs typeface="ＭＳ Ｐゴシック" charset="0"/>
              </a:rPr>
              <a:t>Sr ( e  </a:t>
            </a:r>
            <a:r>
              <a:rPr lang="en-US" sz="2200" b="1" baseline="30000">
                <a:latin typeface="Symbol" charset="0"/>
                <a:ea typeface="ＭＳ Ｐゴシック" charset="0"/>
                <a:cs typeface="ＭＳ Ｐゴシック" charset="0"/>
                <a:sym typeface="Symbol" charset="0"/>
              </a:rPr>
              <a:t></a:t>
            </a:r>
            <a:r>
              <a:rPr lang="en-US" sz="2200" b="1" baseline="30000">
                <a:latin typeface="Times" charset="0"/>
                <a:ea typeface="ＭＳ Ｐゴシック" charset="0"/>
                <a:cs typeface="ＭＳ Ｐゴシック" charset="0"/>
              </a:rPr>
              <a:t> T</a:t>
            </a:r>
            <a:r>
              <a:rPr lang="en-US" sz="2200" b="1">
                <a:latin typeface="Times" charset="0"/>
                <a:ea typeface="ＭＳ Ｐゴシック" charset="0"/>
                <a:cs typeface="ＭＳ Ｐゴシック" charset="0"/>
              </a:rPr>
              <a:t>- 1)</a:t>
            </a:r>
          </a:p>
          <a:p>
            <a:pPr eaLnBrk="1" hangingPunct="1"/>
            <a:r>
              <a:rPr lang="en-US" sz="2200" b="1">
                <a:latin typeface="Times" charset="0"/>
                <a:ea typeface="ＭＳ Ｐゴシック" charset="0"/>
                <a:cs typeface="ＭＳ Ｐゴシック" charset="0"/>
              </a:rPr>
              <a:t>       Y     =           b           +         X              m</a:t>
            </a:r>
          </a:p>
          <a:p>
            <a:pPr eaLnBrk="1" hangingPunct="1"/>
            <a:endParaRPr lang="en-US" sz="2200" b="1">
              <a:latin typeface="Times" charset="0"/>
              <a:ea typeface="ＭＳ Ｐゴシック" charset="0"/>
              <a:cs typeface="ＭＳ Ｐゴシック" charset="0"/>
            </a:endParaRPr>
          </a:p>
          <a:p>
            <a:pPr eaLnBrk="1" hangingPunct="1"/>
            <a:r>
              <a:rPr lang="en-US" sz="2200" b="1">
                <a:latin typeface="Times" charset="0"/>
                <a:ea typeface="ＭＳ Ｐゴシック" charset="0"/>
                <a:cs typeface="ＭＳ Ｐゴシック" charset="0"/>
              </a:rPr>
              <a:t>Materials that formed from the same source at the same time have the same (</a:t>
            </a:r>
            <a:r>
              <a:rPr lang="en-US" sz="2200" b="1" baseline="30000">
                <a:latin typeface="Times" charset="0"/>
                <a:ea typeface="ＭＳ Ｐゴシック" charset="0"/>
                <a:cs typeface="ＭＳ Ｐゴシック" charset="0"/>
              </a:rPr>
              <a:t>87</a:t>
            </a:r>
            <a:r>
              <a:rPr lang="en-US" sz="2200" b="1">
                <a:latin typeface="Times" charset="0"/>
                <a:ea typeface="ＭＳ Ｐゴシック" charset="0"/>
                <a:cs typeface="ＭＳ Ｐゴシック" charset="0"/>
              </a:rPr>
              <a:t>Sr  /</a:t>
            </a:r>
            <a:r>
              <a:rPr lang="en-US" sz="2200" b="1" baseline="30000">
                <a:latin typeface="Times" charset="0"/>
                <a:ea typeface="ＭＳ Ｐゴシック" charset="0"/>
                <a:cs typeface="ＭＳ Ｐゴシック" charset="0"/>
              </a:rPr>
              <a:t>86</a:t>
            </a:r>
            <a:r>
              <a:rPr lang="en-US" sz="2200" b="1">
                <a:latin typeface="Times" charset="0"/>
                <a:ea typeface="ＭＳ Ｐゴシック" charset="0"/>
                <a:cs typeface="ＭＳ Ｐゴシック" charset="0"/>
              </a:rPr>
              <a:t>Sr)</a:t>
            </a:r>
            <a:r>
              <a:rPr lang="en-US" sz="2200" b="1" baseline="-25000">
                <a:latin typeface="Times" charset="0"/>
                <a:ea typeface="ＭＳ Ｐゴシック" charset="0"/>
                <a:cs typeface="ＭＳ Ｐゴシック" charset="0"/>
              </a:rPr>
              <a:t>o</a:t>
            </a:r>
            <a:r>
              <a:rPr lang="en-US" sz="2200" b="1">
                <a:latin typeface="Times" charset="0"/>
                <a:ea typeface="ＭＳ Ｐゴシック" charset="0"/>
                <a:cs typeface="ＭＳ Ｐゴシック" charset="0"/>
              </a:rPr>
              <a:t>  and ( e  </a:t>
            </a:r>
            <a:r>
              <a:rPr lang="en-US" sz="2200" b="1" baseline="30000">
                <a:latin typeface="Symbol" charset="0"/>
                <a:ea typeface="ＭＳ Ｐゴシック" charset="0"/>
                <a:cs typeface="ＭＳ Ｐゴシック" charset="0"/>
                <a:sym typeface="Symbol" charset="0"/>
              </a:rPr>
              <a:t></a:t>
            </a:r>
            <a:r>
              <a:rPr lang="en-US" sz="2200" b="1" baseline="30000">
                <a:latin typeface="Times" charset="0"/>
                <a:ea typeface="ＭＳ Ｐゴシック" charset="0"/>
                <a:cs typeface="ＭＳ Ｐゴシック" charset="0"/>
              </a:rPr>
              <a:t> T</a:t>
            </a:r>
            <a:r>
              <a:rPr lang="en-US" sz="2200" b="1">
                <a:latin typeface="Times" charset="0"/>
                <a:ea typeface="ＭＳ Ｐゴシック" charset="0"/>
                <a:cs typeface="ＭＳ Ｐゴシック" charset="0"/>
              </a:rPr>
              <a:t>- 1), therefore they all lie on the same line</a:t>
            </a:r>
          </a:p>
          <a:p>
            <a:pPr eaLnBrk="1" hangingPunct="1">
              <a:buFontTx/>
              <a:buNone/>
            </a:pPr>
            <a:r>
              <a:rPr lang="en-US" sz="2200" b="1">
                <a:latin typeface="Times" charset="0"/>
                <a:ea typeface="ＭＳ Ｐゴシック" charset="0"/>
                <a:cs typeface="ＭＳ Ｐゴシック" charset="0"/>
              </a:rPr>
              <a:t>Because there are two  unknowns, m and b, we need at least two materials with different X and Y to define the line.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85800" y="5791200"/>
            <a:ext cx="7772400" cy="457200"/>
          </a:xfrm>
        </p:spPr>
        <p:txBody>
          <a:bodyPr/>
          <a:lstStyle/>
          <a:p>
            <a:pPr algn="ctr" eaLnBrk="1" hangingPunct="1">
              <a:buFontTx/>
              <a:buNone/>
            </a:pPr>
            <a:r>
              <a:rPr lang="en-US" sz="1400">
                <a:latin typeface="Arial" charset="0"/>
                <a:ea typeface="ＭＳ Ｐゴシック" charset="0"/>
                <a:cs typeface="ＭＳ Ｐゴシック" charset="0"/>
              </a:rPr>
              <a:t>Figure 06-01</a:t>
            </a:r>
          </a:p>
        </p:txBody>
      </p:sp>
      <p:pic>
        <p:nvPicPr>
          <p:cNvPr id="2" name="Picture 1" descr="Grand Cany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52400"/>
            <a:ext cx="14813450" cy="74410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PQuestion"/>
          <p:cNvSpPr>
            <a:spLocks noGrp="1" noChangeArrowheads="1"/>
          </p:cNvSpPr>
          <p:nvPr>
            <p:ph type="title"/>
          </p:nvPr>
        </p:nvSpPr>
        <p:spPr>
          <a:xfrm>
            <a:off x="0" y="609600"/>
            <a:ext cx="9144000" cy="1143000"/>
          </a:xfrm>
        </p:spPr>
        <p:txBody>
          <a:bodyPr/>
          <a:lstStyle/>
          <a:p>
            <a:pPr eaLnBrk="1" hangingPunct="1"/>
            <a:r>
              <a:rPr lang="en-US" sz="2400">
                <a:latin typeface="Arial" charset="0"/>
                <a:ea typeface="ＭＳ Ｐゴシック" charset="0"/>
                <a:cs typeface="ＭＳ Ｐゴシック" charset="0"/>
              </a:rPr>
              <a:t>If ~2% 87Rb decays per billion years, what are abundances two billion years ago if today:</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87Rb = 1000, 87 Sr=1000, 86Sr=1000, 85Rb = 1000</a:t>
            </a:r>
            <a:endParaRPr lang="en-US">
              <a:latin typeface="Arial" charset="0"/>
              <a:ea typeface="ＭＳ Ｐゴシック" charset="0"/>
              <a:cs typeface="ＭＳ Ｐゴシック" charset="0"/>
            </a:endParaRPr>
          </a:p>
        </p:txBody>
      </p:sp>
      <p:graphicFrame>
        <p:nvGraphicFramePr>
          <p:cNvPr id="134147" name="TPChart"/>
          <p:cNvGraphicFramePr>
            <a:graphicFrameLocks/>
          </p:cNvGraphicFramePr>
          <p:nvPr>
            <p:custDataLst>
              <p:tags r:id="rId3"/>
            </p:custDataLst>
          </p:nvPr>
        </p:nvGraphicFramePr>
        <p:xfrm>
          <a:off x="4573588" y="2209800"/>
          <a:ext cx="4189412" cy="5002213"/>
        </p:xfrm>
        <a:graphic>
          <a:graphicData uri="http://schemas.openxmlformats.org/presentationml/2006/ole">
            <mc:AlternateContent xmlns:mc="http://schemas.openxmlformats.org/markup-compatibility/2006">
              <mc:Choice xmlns:v="urn:schemas-microsoft-com:vml" Requires="v">
                <p:oleObj spid="_x0000_s87049" name="Chart" r:id="rId7" imgW="4572000" imgH="5156200" progId="MSGraph.Chart.8">
                  <p:embed followColorScheme="full"/>
                </p:oleObj>
              </mc:Choice>
              <mc:Fallback>
                <p:oleObj name="Chart" r:id="rId7" imgW="4572000" imgH="5156200" progId="MSGraph.Chart.8">
                  <p:embed followColorScheme="full"/>
                  <p:pic>
                    <p:nvPicPr>
                      <p:cNvPr id="0" name="TPChart"/>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2209800"/>
                        <a:ext cx="4189412" cy="500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7044" name="TPAnswers"/>
          <p:cNvSpPr>
            <a:spLocks noGrp="1" noChangeArrowheads="1"/>
          </p:cNvSpPr>
          <p:nvPr>
            <p:ph type="body" idx="1"/>
            <p:custDataLst>
              <p:tags r:id="rId4"/>
            </p:custDataLst>
          </p:nvPr>
        </p:nvSpPr>
        <p:spPr>
          <a:xfrm>
            <a:off x="685800" y="2438400"/>
            <a:ext cx="3886200" cy="4114800"/>
          </a:xfrm>
        </p:spPr>
        <p:txBody>
          <a:bodyPr/>
          <a:lstStyle/>
          <a:p>
            <a:pPr marL="609600" indent="-609600" eaLnBrk="1" hangingPunct="1">
              <a:buFontTx/>
              <a:buAutoNum type="arabicPeriod"/>
            </a:pPr>
            <a:r>
              <a:rPr lang="en-US">
                <a:latin typeface="Arial" charset="0"/>
                <a:ea typeface="ＭＳ Ｐゴシック" charset="0"/>
                <a:cs typeface="ＭＳ Ｐゴシック" charset="0"/>
              </a:rPr>
              <a:t>87Rb~980</a:t>
            </a:r>
          </a:p>
          <a:p>
            <a:pPr marL="609600" indent="-609600" eaLnBrk="1" hangingPunct="1">
              <a:buFontTx/>
              <a:buAutoNum type="arabicPeriod"/>
            </a:pPr>
            <a:r>
              <a:rPr lang="en-US">
                <a:latin typeface="Arial" charset="0"/>
                <a:ea typeface="ＭＳ Ｐゴシック" charset="0"/>
                <a:cs typeface="ＭＳ Ｐゴシック" charset="0"/>
              </a:rPr>
              <a:t>86Sr~1000</a:t>
            </a:r>
          </a:p>
          <a:p>
            <a:pPr marL="609600" indent="-609600" eaLnBrk="1" hangingPunct="1">
              <a:buFontTx/>
              <a:buAutoNum type="arabicPeriod"/>
            </a:pPr>
            <a:r>
              <a:rPr lang="en-US">
                <a:latin typeface="Arial" charset="0"/>
                <a:ea typeface="ＭＳ Ｐゴシック" charset="0"/>
                <a:cs typeface="ＭＳ Ｐゴシック" charset="0"/>
              </a:rPr>
              <a:t>87Sr~1020</a:t>
            </a:r>
          </a:p>
          <a:p>
            <a:pPr marL="609600" indent="-609600" eaLnBrk="1" hangingPunct="1">
              <a:buFontTx/>
              <a:buAutoNum type="arabicPeriod"/>
            </a:pPr>
            <a:r>
              <a:rPr lang="en-US">
                <a:latin typeface="Arial" charset="0"/>
                <a:ea typeface="ＭＳ Ｐゴシック" charset="0"/>
                <a:cs typeface="ＭＳ Ｐゴシック" charset="0"/>
              </a:rPr>
              <a:t>85Rb~1000</a:t>
            </a:r>
          </a:p>
          <a:p>
            <a:pPr marL="609600" indent="-609600" eaLnBrk="1" hangingPunct="1">
              <a:buFontTx/>
              <a:buAutoNum type="arabicPeriod"/>
            </a:pPr>
            <a:r>
              <a:rPr lang="en-US">
                <a:latin typeface="Arial" charset="0"/>
                <a:ea typeface="ＭＳ Ｐゴシック" charset="0"/>
                <a:cs typeface="ＭＳ Ｐゴシック" charset="0"/>
              </a:rPr>
              <a:t>All of the above</a:t>
            </a:r>
          </a:p>
          <a:p>
            <a:pPr marL="609600" indent="-609600" eaLnBrk="1" hangingPunct="1">
              <a:buFontTx/>
              <a:buAutoNum type="arabicPeriod"/>
            </a:pPr>
            <a:r>
              <a:rPr lang="en-US">
                <a:latin typeface="Arial" charset="0"/>
                <a:ea typeface="ＭＳ Ｐゴシック" charset="0"/>
                <a:cs typeface="ＭＳ Ｐゴシック" charset="0"/>
              </a:rPr>
              <a:t>None of the above</a:t>
            </a:r>
          </a:p>
        </p:txBody>
      </p:sp>
    </p:spTree>
    <p:custDataLst>
      <p:tags r:id="rId2"/>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41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762000"/>
            <a:ext cx="7772400" cy="1143000"/>
          </a:xfrm>
        </p:spPr>
        <p:txBody>
          <a:bodyPr/>
          <a:lstStyle/>
          <a:p>
            <a:pPr eaLnBrk="1" hangingPunct="1"/>
            <a:r>
              <a:rPr lang="en-US">
                <a:latin typeface="Arial" charset="0"/>
                <a:ea typeface="ＭＳ Ｐゴシック" charset="0"/>
                <a:cs typeface="ＭＳ Ｐゴシック" charset="0"/>
              </a:rPr>
              <a:t>We have to remember that in a closed, well-mixed system</a:t>
            </a:r>
          </a:p>
        </p:txBody>
      </p:sp>
      <p:sp>
        <p:nvSpPr>
          <p:cNvPr id="89091" name="Rectangle 3"/>
          <p:cNvSpPr>
            <a:spLocks noGrp="1" noChangeArrowheads="1"/>
          </p:cNvSpPr>
          <p:nvPr>
            <p:ph type="subTitle" idx="1"/>
          </p:nvPr>
        </p:nvSpPr>
        <p:spPr>
          <a:xfrm>
            <a:off x="1371600" y="2438400"/>
            <a:ext cx="6400800" cy="2971800"/>
          </a:xfrm>
        </p:spPr>
        <p:txBody>
          <a:bodyPr/>
          <a:lstStyle/>
          <a:p>
            <a:pPr eaLnBrk="1" hangingPunct="1"/>
            <a:r>
              <a:rPr lang="en-US">
                <a:latin typeface="Arial" charset="0"/>
                <a:ea typeface="ＭＳ Ｐゴシック" charset="0"/>
                <a:cs typeface="ＭＳ Ｐゴシック" charset="0"/>
              </a:rPr>
              <a:t>All the Sr isotopes act the same chemically, and therefore all materials formed at the same time have the same initial ratios.</a:t>
            </a:r>
          </a:p>
          <a:p>
            <a:pPr eaLnBrk="1" hangingPunct="1"/>
            <a:r>
              <a:rPr lang="en-US">
                <a:latin typeface="Arial" charset="0"/>
                <a:ea typeface="ＭＳ Ｐゴシック" charset="0"/>
                <a:cs typeface="ＭＳ Ｐゴシック" charset="0"/>
              </a:rPr>
              <a:t>We can TEST this assumption by making an isochron.</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7462838"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6094413"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Ages from Different Isotope Systems</a:t>
            </a:r>
          </a:p>
        </p:txBody>
      </p:sp>
      <p:sp>
        <p:nvSpPr>
          <p:cNvPr id="94211" name="Rectangle 3"/>
          <p:cNvSpPr>
            <a:spLocks noGrp="1" noChangeArrowheads="1"/>
          </p:cNvSpPr>
          <p:nvPr>
            <p:ph type="body" idx="1"/>
          </p:nvPr>
        </p:nvSpPr>
        <p:spPr/>
        <p:txBody>
          <a:bodyPr/>
          <a:lstStyle/>
          <a:p>
            <a:pPr eaLnBrk="1" hangingPunct="1"/>
            <a:r>
              <a:rPr lang="en-US" sz="1800" b="1">
                <a:latin typeface="Arial" charset="0"/>
                <a:ea typeface="ＭＳ Ｐゴシック" charset="0"/>
                <a:cs typeface="ＭＳ Ｐゴシック" charset="0"/>
              </a:rPr>
              <a:t>Rb-Sr  </a:t>
            </a:r>
          </a:p>
          <a:p>
            <a:pPr lvl="1" eaLnBrk="1" hangingPunct="1"/>
            <a:r>
              <a:rPr lang="en-US" sz="1800" b="1">
                <a:latin typeface="Arial" charset="0"/>
                <a:ea typeface="ＭＳ Ｐゴシック" charset="0"/>
              </a:rPr>
              <a:t>Moon 		4.51 Billion</a:t>
            </a:r>
          </a:p>
          <a:p>
            <a:pPr lvl="1" eaLnBrk="1" hangingPunct="1"/>
            <a:r>
              <a:rPr lang="en-US" sz="1800" b="1">
                <a:latin typeface="Arial" charset="0"/>
                <a:ea typeface="ＭＳ Ｐゴシック" charset="0"/>
              </a:rPr>
              <a:t>Chondrites 	4.56</a:t>
            </a:r>
          </a:p>
          <a:p>
            <a:pPr eaLnBrk="1" hangingPunct="1"/>
            <a:r>
              <a:rPr lang="en-US" sz="1800" b="1">
                <a:latin typeface="Arial" charset="0"/>
                <a:ea typeface="ＭＳ Ｐゴシック" charset="0"/>
                <a:cs typeface="ＭＳ Ｐゴシック" charset="0"/>
              </a:rPr>
              <a:t>Sm-Nd</a:t>
            </a:r>
          </a:p>
          <a:p>
            <a:pPr lvl="1" eaLnBrk="1" hangingPunct="1"/>
            <a:r>
              <a:rPr lang="en-US" sz="1800" b="1">
                <a:latin typeface="Arial" charset="0"/>
                <a:ea typeface="ＭＳ Ｐゴシック" charset="0"/>
              </a:rPr>
              <a:t>Moon 		4.44</a:t>
            </a:r>
          </a:p>
          <a:p>
            <a:pPr lvl="1" eaLnBrk="1" hangingPunct="1"/>
            <a:r>
              <a:rPr lang="en-US" sz="1800" b="1">
                <a:latin typeface="Arial" charset="0"/>
                <a:ea typeface="ＭＳ Ｐゴシック" charset="0"/>
              </a:rPr>
              <a:t>Chondrites	 4.55</a:t>
            </a:r>
          </a:p>
          <a:p>
            <a:pPr eaLnBrk="1" hangingPunct="1"/>
            <a:r>
              <a:rPr lang="en-US" sz="1800" b="1">
                <a:latin typeface="Arial" charset="0"/>
                <a:ea typeface="ＭＳ Ｐゴシック" charset="0"/>
                <a:cs typeface="ＭＳ Ｐゴシック" charset="0"/>
              </a:rPr>
              <a:t>Pb-Pb</a:t>
            </a:r>
          </a:p>
          <a:p>
            <a:pPr lvl="1" eaLnBrk="1" hangingPunct="1"/>
            <a:r>
              <a:rPr lang="en-US" sz="1800" b="1">
                <a:latin typeface="Arial" charset="0"/>
                <a:ea typeface="ＭＳ Ｐゴシック" charset="0"/>
              </a:rPr>
              <a:t>Moon 		4.52</a:t>
            </a:r>
          </a:p>
          <a:p>
            <a:pPr lvl="1" eaLnBrk="1" hangingPunct="1"/>
            <a:r>
              <a:rPr lang="en-US" sz="1800" b="1">
                <a:latin typeface="Arial" charset="0"/>
                <a:ea typeface="ＭＳ Ｐゴシック" charset="0"/>
              </a:rPr>
              <a:t>Chondrites 	4.56</a:t>
            </a:r>
            <a:endParaRPr lang="en-US" sz="2000">
              <a:latin typeface="Arial" charset="0"/>
              <a:ea typeface="ＭＳ Ｐゴシック" charset="0"/>
            </a:endParaRPr>
          </a:p>
          <a:p>
            <a:pPr eaLnBrk="1" hangingPunct="1"/>
            <a:endParaRPr lang="en-US" sz="24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2800" b="1">
                <a:latin typeface="Times" charset="0"/>
                <a:ea typeface="ＭＳ Ｐゴシック" charset="0"/>
                <a:cs typeface="ＭＳ Ｐゴシック" charset="0"/>
              </a:rPr>
              <a:t>How about the age of the Earth?</a:t>
            </a:r>
            <a:br>
              <a:rPr lang="en-US" sz="2800" b="1">
                <a:latin typeface="Times" charset="0"/>
                <a:ea typeface="ＭＳ Ｐゴシック" charset="0"/>
                <a:cs typeface="ＭＳ Ｐゴシック" charset="0"/>
              </a:rPr>
            </a:br>
            <a:r>
              <a:rPr lang="en-US" sz="2800" b="1">
                <a:latin typeface="Times" charset="0"/>
                <a:ea typeface="ＭＳ Ｐゴシック" charset="0"/>
                <a:cs typeface="ＭＳ Ｐゴシック" charset="0"/>
              </a:rPr>
              <a:t>No rock is a closed system, but the whole Earth is</a:t>
            </a:r>
            <a:endParaRPr lang="en-US" b="1">
              <a:latin typeface="Times" charset="0"/>
              <a:ea typeface="ＭＳ Ｐゴシック" charset="0"/>
              <a:cs typeface="ＭＳ Ｐゴシック" charset="0"/>
            </a:endParaRPr>
          </a:p>
        </p:txBody>
      </p:sp>
      <p:sp>
        <p:nvSpPr>
          <p:cNvPr id="96259" name="Rectangle 3"/>
          <p:cNvSpPr>
            <a:spLocks noGrp="1" noChangeArrowheads="1"/>
          </p:cNvSpPr>
          <p:nvPr>
            <p:ph type="body" idx="1"/>
          </p:nvPr>
        </p:nvSpPr>
        <p:spPr/>
        <p:txBody>
          <a:bodyPr/>
          <a:lstStyle/>
          <a:p>
            <a:pPr eaLnBrk="1" hangingPunct="1">
              <a:lnSpc>
                <a:spcPct val="90000"/>
              </a:lnSpc>
            </a:pPr>
            <a:r>
              <a:rPr lang="en-US" sz="2000" b="1" baseline="30000" dirty="0">
                <a:latin typeface="Times" charset="0"/>
                <a:ea typeface="ＭＳ Ｐゴシック" charset="0"/>
                <a:cs typeface="ＭＳ Ｐゴシック" charset="0"/>
              </a:rPr>
              <a:t>207</a:t>
            </a:r>
            <a:r>
              <a:rPr lang="en-US" sz="2000" b="1" dirty="0">
                <a:latin typeface="Times" charset="0"/>
                <a:ea typeface="ＭＳ Ｐゴシック" charset="0"/>
                <a:cs typeface="ＭＳ Ｐゴシック" charset="0"/>
              </a:rPr>
              <a:t>Pb/</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 =  (</a:t>
            </a:r>
            <a:r>
              <a:rPr lang="en-US" sz="2000" b="1" baseline="30000" dirty="0">
                <a:latin typeface="Times" charset="0"/>
                <a:ea typeface="ＭＳ Ｐゴシック" charset="0"/>
                <a:cs typeface="ＭＳ Ｐゴシック" charset="0"/>
              </a:rPr>
              <a:t>207</a:t>
            </a:r>
            <a:r>
              <a:rPr lang="en-US" sz="2000" b="1" dirty="0">
                <a:latin typeface="Times" charset="0"/>
                <a:ea typeface="ＭＳ Ｐゴシック" charset="0"/>
                <a:cs typeface="ＭＳ Ｐゴシック" charset="0"/>
              </a:rPr>
              <a:t>Pb  /</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a:t>
            </a:r>
            <a:r>
              <a:rPr lang="en-US" sz="2000" b="1" baseline="-25000" dirty="0">
                <a:latin typeface="Times" charset="0"/>
                <a:ea typeface="ＭＳ Ｐゴシック" charset="0"/>
                <a:cs typeface="ＭＳ Ｐゴシック" charset="0"/>
              </a:rPr>
              <a:t>o</a:t>
            </a:r>
            <a:r>
              <a:rPr lang="en-US" sz="2000" b="1" dirty="0">
                <a:latin typeface="Times" charset="0"/>
                <a:ea typeface="ＭＳ Ｐゴシック" charset="0"/>
                <a:cs typeface="ＭＳ Ｐゴシック" charset="0"/>
              </a:rPr>
              <a:t> +  </a:t>
            </a:r>
            <a:r>
              <a:rPr lang="en-US" sz="2000" b="1" baseline="30000" dirty="0">
                <a:latin typeface="Times" charset="0"/>
                <a:ea typeface="ＭＳ Ｐゴシック" charset="0"/>
                <a:cs typeface="ＭＳ Ｐゴシック" charset="0"/>
              </a:rPr>
              <a:t>235</a:t>
            </a:r>
            <a:r>
              <a:rPr lang="en-US" sz="2000" b="1" dirty="0">
                <a:latin typeface="Times" charset="0"/>
                <a:ea typeface="ＭＳ Ｐゴシック" charset="0"/>
                <a:cs typeface="ＭＳ Ｐゴシック" charset="0"/>
              </a:rPr>
              <a:t>U/</a:t>
            </a:r>
            <a:r>
              <a:rPr lang="en-US" sz="2000" b="1" baseline="30000" dirty="0">
                <a:latin typeface="Times" charset="0"/>
                <a:ea typeface="ＭＳ Ｐゴシック" charset="0"/>
                <a:cs typeface="ＭＳ Ｐゴシック" charset="0"/>
              </a:rPr>
              <a:t>86</a:t>
            </a:r>
            <a:r>
              <a:rPr lang="en-US" sz="2000" b="1" dirty="0">
                <a:latin typeface="Times" charset="0"/>
                <a:ea typeface="ＭＳ Ｐゴシック" charset="0"/>
                <a:cs typeface="ＭＳ Ｐゴシック" charset="0"/>
              </a:rPr>
              <a:t>Pb ( e  </a:t>
            </a:r>
            <a:r>
              <a:rPr lang="en-US" sz="2000" b="1" baseline="30000" dirty="0">
                <a:latin typeface="Symbol" charset="0"/>
                <a:ea typeface="ＭＳ Ｐゴシック" charset="0"/>
                <a:cs typeface="ＭＳ Ｐゴシック" charset="0"/>
                <a:sym typeface="Symbol" charset="0"/>
              </a:rPr>
              <a:t></a:t>
            </a:r>
            <a:r>
              <a:rPr lang="en-US" sz="2000" b="1" baseline="30000" dirty="0">
                <a:latin typeface="Times" charset="0"/>
                <a:ea typeface="ＭＳ Ｐゴシック" charset="0"/>
                <a:cs typeface="ＭＳ Ｐゴシック" charset="0"/>
              </a:rPr>
              <a:t> T</a:t>
            </a:r>
            <a:r>
              <a:rPr lang="en-US" sz="2000" b="1" dirty="0">
                <a:latin typeface="Times" charset="0"/>
                <a:ea typeface="ＭＳ Ｐゴシック" charset="0"/>
                <a:cs typeface="ＭＳ Ｐゴシック" charset="0"/>
              </a:rPr>
              <a:t>- 1)</a:t>
            </a:r>
          </a:p>
          <a:p>
            <a:pPr eaLnBrk="1" hangingPunct="1">
              <a:lnSpc>
                <a:spcPct val="90000"/>
              </a:lnSpc>
            </a:pPr>
            <a:r>
              <a:rPr lang="en-US" sz="2000" b="1" dirty="0">
                <a:latin typeface="Times" charset="0"/>
                <a:ea typeface="ＭＳ Ｐゴシック" charset="0"/>
                <a:cs typeface="ＭＳ Ｐゴシック" charset="0"/>
              </a:rPr>
              <a:t> </a:t>
            </a:r>
            <a:r>
              <a:rPr lang="en-US" sz="2000" b="1" baseline="30000" dirty="0">
                <a:latin typeface="Times" charset="0"/>
                <a:ea typeface="ＭＳ Ｐゴシック" charset="0"/>
                <a:cs typeface="ＭＳ Ｐゴシック" charset="0"/>
              </a:rPr>
              <a:t>206</a:t>
            </a:r>
            <a:r>
              <a:rPr lang="en-US" sz="2000" b="1" dirty="0">
                <a:latin typeface="Times" charset="0"/>
                <a:ea typeface="ＭＳ Ｐゴシック" charset="0"/>
                <a:cs typeface="ＭＳ Ｐゴシック" charset="0"/>
              </a:rPr>
              <a:t>Pb/</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 =  (</a:t>
            </a:r>
            <a:r>
              <a:rPr lang="en-US" sz="2000" b="1" baseline="30000" dirty="0">
                <a:latin typeface="Times" charset="0"/>
                <a:ea typeface="ＭＳ Ｐゴシック" charset="0"/>
                <a:cs typeface="ＭＳ Ｐゴシック" charset="0"/>
              </a:rPr>
              <a:t>206</a:t>
            </a:r>
            <a:r>
              <a:rPr lang="en-US" sz="2000" b="1" dirty="0">
                <a:latin typeface="Times" charset="0"/>
                <a:ea typeface="ＭＳ Ｐゴシック" charset="0"/>
                <a:cs typeface="ＭＳ Ｐゴシック" charset="0"/>
              </a:rPr>
              <a:t>Pb  /</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a:t>
            </a:r>
            <a:r>
              <a:rPr lang="en-US" sz="2000" b="1" baseline="-25000" dirty="0">
                <a:latin typeface="Times" charset="0"/>
                <a:ea typeface="ＭＳ Ｐゴシック" charset="0"/>
                <a:cs typeface="ＭＳ Ｐゴシック" charset="0"/>
              </a:rPr>
              <a:t>o</a:t>
            </a:r>
            <a:r>
              <a:rPr lang="en-US" sz="2000" b="1" dirty="0">
                <a:latin typeface="Times" charset="0"/>
                <a:ea typeface="ＭＳ Ｐゴシック" charset="0"/>
                <a:cs typeface="ＭＳ Ｐゴシック" charset="0"/>
              </a:rPr>
              <a:t> +  </a:t>
            </a:r>
            <a:r>
              <a:rPr lang="en-US" sz="2000" b="1" baseline="30000" dirty="0">
                <a:latin typeface="Times" charset="0"/>
                <a:ea typeface="ＭＳ Ｐゴシック" charset="0"/>
                <a:cs typeface="ＭＳ Ｐゴシック" charset="0"/>
              </a:rPr>
              <a:t>238</a:t>
            </a:r>
            <a:r>
              <a:rPr lang="en-US" sz="2000" b="1" dirty="0">
                <a:latin typeface="Times" charset="0"/>
                <a:ea typeface="ＭＳ Ｐゴシック" charset="0"/>
                <a:cs typeface="ＭＳ Ｐゴシック" charset="0"/>
              </a:rPr>
              <a:t>U/</a:t>
            </a:r>
            <a:r>
              <a:rPr lang="en-US" sz="2000" b="1" baseline="30000" dirty="0">
                <a:latin typeface="Times" charset="0"/>
                <a:ea typeface="ＭＳ Ｐゴシック" charset="0"/>
                <a:cs typeface="ＭＳ Ｐゴシック" charset="0"/>
              </a:rPr>
              <a:t>86</a:t>
            </a:r>
            <a:r>
              <a:rPr lang="en-US" sz="2000" b="1" dirty="0">
                <a:latin typeface="Times" charset="0"/>
                <a:ea typeface="ＭＳ Ｐゴシック" charset="0"/>
                <a:cs typeface="ＭＳ Ｐゴシック" charset="0"/>
              </a:rPr>
              <a:t>Pb ( e  </a:t>
            </a:r>
            <a:r>
              <a:rPr lang="en-US" sz="2000" b="1" baseline="30000" dirty="0">
                <a:latin typeface="Symbol" charset="0"/>
                <a:ea typeface="ＭＳ Ｐゴシック" charset="0"/>
                <a:cs typeface="ＭＳ Ｐゴシック" charset="0"/>
                <a:sym typeface="Symbol" charset="0"/>
              </a:rPr>
              <a:t></a:t>
            </a:r>
            <a:r>
              <a:rPr lang="en-US" sz="2000" b="1" baseline="30000" dirty="0">
                <a:latin typeface="Times" charset="0"/>
                <a:ea typeface="ＭＳ Ｐゴシック" charset="0"/>
                <a:cs typeface="ＭＳ Ｐゴシック" charset="0"/>
              </a:rPr>
              <a:t> T</a:t>
            </a:r>
            <a:r>
              <a:rPr lang="en-US" sz="2000" b="1" dirty="0">
                <a:latin typeface="Times" charset="0"/>
                <a:ea typeface="ＭＳ Ｐゴシック" charset="0"/>
                <a:cs typeface="ＭＳ Ｐゴシック" charset="0"/>
              </a:rPr>
              <a:t>- 1)</a:t>
            </a:r>
          </a:p>
          <a:p>
            <a:pPr eaLnBrk="1" hangingPunct="1">
              <a:lnSpc>
                <a:spcPct val="90000"/>
              </a:lnSpc>
              <a:buFontTx/>
              <a:buNone/>
            </a:pPr>
            <a:endParaRPr lang="en-US" sz="2000" b="1" dirty="0">
              <a:latin typeface="Times" charset="0"/>
              <a:ea typeface="ＭＳ Ｐゴシック" charset="0"/>
              <a:cs typeface="ＭＳ Ｐゴシック" charset="0"/>
            </a:endParaRPr>
          </a:p>
          <a:p>
            <a:pPr eaLnBrk="1" hangingPunct="1">
              <a:lnSpc>
                <a:spcPct val="90000"/>
              </a:lnSpc>
            </a:pPr>
            <a:r>
              <a:rPr lang="en-US" sz="2000" b="1" dirty="0">
                <a:latin typeface="Times" charset="0"/>
                <a:ea typeface="ＭＳ Ｐゴシック" charset="0"/>
                <a:cs typeface="ＭＳ Ｐゴシック" charset="0"/>
              </a:rPr>
              <a:t>Move the </a:t>
            </a:r>
            <a:r>
              <a:rPr lang="ja-JP" altLang="en-US" sz="2000" b="1" dirty="0">
                <a:latin typeface="Times" charset="0"/>
                <a:ea typeface="ＭＳ Ｐゴシック" charset="0"/>
                <a:cs typeface="ＭＳ Ｐゴシック" charset="0"/>
              </a:rPr>
              <a:t>“</a:t>
            </a:r>
            <a:r>
              <a:rPr lang="en-US" sz="2000" b="1" dirty="0">
                <a:latin typeface="Times" charset="0"/>
                <a:ea typeface="ＭＳ Ｐゴシック" charset="0"/>
                <a:cs typeface="ＭＳ Ｐゴシック" charset="0"/>
              </a:rPr>
              <a:t>initial</a:t>
            </a:r>
            <a:r>
              <a:rPr lang="ja-JP" altLang="en-US" sz="2000" b="1" dirty="0">
                <a:latin typeface="Times" charset="0"/>
                <a:ea typeface="ＭＳ Ｐゴシック" charset="0"/>
                <a:cs typeface="ＭＳ Ｐゴシック" charset="0"/>
              </a:rPr>
              <a:t>”</a:t>
            </a:r>
            <a:r>
              <a:rPr lang="en-US" sz="2000" b="1" dirty="0">
                <a:latin typeface="Times" charset="0"/>
                <a:ea typeface="ＭＳ Ｐゴシック" charset="0"/>
                <a:cs typeface="ＭＳ Ｐゴシック" charset="0"/>
              </a:rPr>
              <a:t>  terms to left hand side and divide one equati0n by the other, then </a:t>
            </a:r>
          </a:p>
          <a:p>
            <a:pPr eaLnBrk="1" hangingPunct="1">
              <a:lnSpc>
                <a:spcPct val="90000"/>
              </a:lnSpc>
            </a:pPr>
            <a:r>
              <a:rPr lang="en-US" sz="2000" b="1" baseline="30000" dirty="0">
                <a:latin typeface="Times" charset="0"/>
                <a:ea typeface="ＭＳ Ｐゴシック" charset="0"/>
                <a:cs typeface="ＭＳ Ｐゴシック" charset="0"/>
              </a:rPr>
              <a:t>207</a:t>
            </a:r>
            <a:r>
              <a:rPr lang="en-US" sz="2000" b="1" dirty="0">
                <a:latin typeface="Times" charset="0"/>
                <a:ea typeface="ＭＳ Ｐゴシック" charset="0"/>
                <a:cs typeface="ＭＳ Ｐゴシック" charset="0"/>
              </a:rPr>
              <a:t>Pb/</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 - (</a:t>
            </a:r>
            <a:r>
              <a:rPr lang="en-US" sz="2000" b="1" baseline="30000" dirty="0">
                <a:latin typeface="Times" charset="0"/>
                <a:ea typeface="ＭＳ Ｐゴシック" charset="0"/>
                <a:cs typeface="ＭＳ Ｐゴシック" charset="0"/>
              </a:rPr>
              <a:t>207</a:t>
            </a:r>
            <a:r>
              <a:rPr lang="en-US" sz="2000" b="1" dirty="0">
                <a:latin typeface="Times" charset="0"/>
                <a:ea typeface="ＭＳ Ｐゴシック" charset="0"/>
                <a:cs typeface="ＭＳ Ｐゴシック" charset="0"/>
              </a:rPr>
              <a:t>Pb  /</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a:t>
            </a:r>
            <a:r>
              <a:rPr lang="en-US" sz="2000" b="1" baseline="-25000" dirty="0">
                <a:latin typeface="Times" charset="0"/>
                <a:ea typeface="ＭＳ Ｐゴシック" charset="0"/>
                <a:cs typeface="ＭＳ Ｐゴシック" charset="0"/>
              </a:rPr>
              <a:t>o</a:t>
            </a:r>
            <a:r>
              <a:rPr lang="en-US" sz="2000" b="1" dirty="0">
                <a:latin typeface="Times" charset="0"/>
                <a:ea typeface="ＭＳ Ｐゴシック" charset="0"/>
                <a:cs typeface="ＭＳ Ｐゴシック" charset="0"/>
              </a:rPr>
              <a:t>   =  </a:t>
            </a:r>
            <a:r>
              <a:rPr lang="en-US" sz="2000" b="1" baseline="30000" dirty="0">
                <a:latin typeface="Times" charset="0"/>
                <a:ea typeface="ＭＳ Ｐゴシック" charset="0"/>
                <a:cs typeface="ＭＳ Ｐゴシック" charset="0"/>
              </a:rPr>
              <a:t>235</a:t>
            </a:r>
            <a:r>
              <a:rPr lang="en-US" sz="2000" b="1" dirty="0">
                <a:latin typeface="Times" charset="0"/>
                <a:ea typeface="ＭＳ Ｐゴシック" charset="0"/>
                <a:cs typeface="ＭＳ Ｐゴシック" charset="0"/>
              </a:rPr>
              <a:t>U/</a:t>
            </a:r>
            <a:r>
              <a:rPr lang="en-US" sz="2000" b="1" baseline="30000" dirty="0">
                <a:latin typeface="Times" charset="0"/>
                <a:ea typeface="ＭＳ Ｐゴシック" charset="0"/>
                <a:cs typeface="ＭＳ Ｐゴシック" charset="0"/>
              </a:rPr>
              <a:t>86</a:t>
            </a:r>
            <a:r>
              <a:rPr lang="en-US" sz="2000" b="1" dirty="0">
                <a:latin typeface="Times" charset="0"/>
                <a:ea typeface="ＭＳ Ｐゴシック" charset="0"/>
                <a:cs typeface="ＭＳ Ｐゴシック" charset="0"/>
              </a:rPr>
              <a:t>Pb ( e  </a:t>
            </a:r>
            <a:r>
              <a:rPr lang="en-US" sz="2000" b="1" baseline="30000" dirty="0">
                <a:latin typeface="Symbol" charset="0"/>
                <a:ea typeface="ＭＳ Ｐゴシック" charset="0"/>
                <a:cs typeface="ＭＳ Ｐゴシック" charset="0"/>
                <a:sym typeface="Symbol" charset="0"/>
              </a:rPr>
              <a:t></a:t>
            </a:r>
            <a:r>
              <a:rPr lang="en-US" sz="2000" b="1" baseline="30000" dirty="0">
                <a:latin typeface="Times" charset="0"/>
                <a:ea typeface="ＭＳ Ｐゴシック" charset="0"/>
                <a:cs typeface="ＭＳ Ｐゴシック" charset="0"/>
              </a:rPr>
              <a:t> T</a:t>
            </a:r>
            <a:r>
              <a:rPr lang="en-US" sz="2000" b="1" dirty="0">
                <a:latin typeface="Times" charset="0"/>
                <a:ea typeface="ＭＳ Ｐゴシック" charset="0"/>
                <a:cs typeface="ＭＳ Ｐゴシック" charset="0"/>
              </a:rPr>
              <a:t>- 1)</a:t>
            </a:r>
          </a:p>
          <a:p>
            <a:pPr eaLnBrk="1" hangingPunct="1">
              <a:lnSpc>
                <a:spcPct val="90000"/>
              </a:lnSpc>
            </a:pPr>
            <a:r>
              <a:rPr lang="en-US" sz="2000" b="1" dirty="0">
                <a:latin typeface="Times" charset="0"/>
                <a:ea typeface="ＭＳ Ｐゴシック" charset="0"/>
                <a:cs typeface="ＭＳ Ｐゴシック" charset="0"/>
              </a:rPr>
              <a:t>_________________________    _____________________</a:t>
            </a:r>
          </a:p>
          <a:p>
            <a:pPr eaLnBrk="1" hangingPunct="1">
              <a:lnSpc>
                <a:spcPct val="90000"/>
              </a:lnSpc>
            </a:pPr>
            <a:r>
              <a:rPr lang="en-US" sz="2000" b="1" baseline="30000" dirty="0">
                <a:latin typeface="Times" charset="0"/>
                <a:ea typeface="ＭＳ Ｐゴシック" charset="0"/>
                <a:cs typeface="ＭＳ Ｐゴシック" charset="0"/>
              </a:rPr>
              <a:t>206</a:t>
            </a:r>
            <a:r>
              <a:rPr lang="en-US" sz="2000" b="1" dirty="0">
                <a:latin typeface="Times" charset="0"/>
                <a:ea typeface="ＭＳ Ｐゴシック" charset="0"/>
                <a:cs typeface="ＭＳ Ｐゴシック" charset="0"/>
              </a:rPr>
              <a:t>Pb/</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 - (</a:t>
            </a:r>
            <a:r>
              <a:rPr lang="en-US" sz="2000" b="1" baseline="30000" dirty="0">
                <a:latin typeface="Times" charset="0"/>
                <a:ea typeface="ＭＳ Ｐゴシック" charset="0"/>
                <a:cs typeface="ＭＳ Ｐゴシック" charset="0"/>
              </a:rPr>
              <a:t>206</a:t>
            </a:r>
            <a:r>
              <a:rPr lang="en-US" sz="2000" b="1" dirty="0">
                <a:latin typeface="Times" charset="0"/>
                <a:ea typeface="ＭＳ Ｐゴシック" charset="0"/>
                <a:cs typeface="ＭＳ Ｐゴシック" charset="0"/>
              </a:rPr>
              <a:t>Pb  /</a:t>
            </a:r>
            <a:r>
              <a:rPr lang="en-US" sz="2000" b="1" baseline="30000" dirty="0">
                <a:latin typeface="Times" charset="0"/>
                <a:ea typeface="ＭＳ Ｐゴシック" charset="0"/>
                <a:cs typeface="ＭＳ Ｐゴシック" charset="0"/>
              </a:rPr>
              <a:t>204</a:t>
            </a:r>
            <a:r>
              <a:rPr lang="en-US" sz="2000" b="1" dirty="0">
                <a:latin typeface="Times" charset="0"/>
                <a:ea typeface="ＭＳ Ｐゴシック" charset="0"/>
                <a:cs typeface="ＭＳ Ｐゴシック" charset="0"/>
              </a:rPr>
              <a:t>Pb)</a:t>
            </a:r>
            <a:r>
              <a:rPr lang="en-US" sz="2000" b="1" baseline="-25000" dirty="0">
                <a:latin typeface="Times" charset="0"/>
                <a:ea typeface="ＭＳ Ｐゴシック" charset="0"/>
                <a:cs typeface="ＭＳ Ｐゴシック" charset="0"/>
              </a:rPr>
              <a:t>o</a:t>
            </a:r>
            <a:r>
              <a:rPr lang="en-US" sz="2000" b="1" dirty="0">
                <a:latin typeface="Times" charset="0"/>
                <a:ea typeface="ＭＳ Ｐゴシック" charset="0"/>
                <a:cs typeface="ＭＳ Ｐゴシック" charset="0"/>
              </a:rPr>
              <a:t>       </a:t>
            </a:r>
            <a:r>
              <a:rPr lang="en-US" sz="2000" b="1" baseline="30000" dirty="0">
                <a:latin typeface="Times" charset="0"/>
                <a:ea typeface="ＭＳ Ｐゴシック" charset="0"/>
                <a:cs typeface="ＭＳ Ｐゴシック" charset="0"/>
              </a:rPr>
              <a:t>238</a:t>
            </a:r>
            <a:r>
              <a:rPr lang="en-US" sz="2000" b="1" dirty="0">
                <a:latin typeface="Times" charset="0"/>
                <a:ea typeface="ＭＳ Ｐゴシック" charset="0"/>
                <a:cs typeface="ＭＳ Ｐゴシック" charset="0"/>
              </a:rPr>
              <a:t>U/</a:t>
            </a:r>
            <a:r>
              <a:rPr lang="en-US" sz="2000" b="1" baseline="30000" dirty="0">
                <a:latin typeface="Times" charset="0"/>
                <a:ea typeface="ＭＳ Ｐゴシック" charset="0"/>
                <a:cs typeface="ＭＳ Ｐゴシック" charset="0"/>
              </a:rPr>
              <a:t>86</a:t>
            </a:r>
            <a:r>
              <a:rPr lang="en-US" sz="2000" b="1" dirty="0">
                <a:latin typeface="Times" charset="0"/>
                <a:ea typeface="ＭＳ Ｐゴシック" charset="0"/>
                <a:cs typeface="ＭＳ Ｐゴシック" charset="0"/>
              </a:rPr>
              <a:t>Pb ( e  </a:t>
            </a:r>
            <a:r>
              <a:rPr lang="en-US" sz="2000" b="1" baseline="30000" dirty="0">
                <a:latin typeface="Symbol" charset="0"/>
                <a:ea typeface="ＭＳ Ｐゴシック" charset="0"/>
                <a:cs typeface="ＭＳ Ｐゴシック" charset="0"/>
                <a:sym typeface="Symbol" charset="0"/>
              </a:rPr>
              <a:t></a:t>
            </a:r>
            <a:r>
              <a:rPr lang="en-US" sz="2000" b="1" baseline="30000" dirty="0">
                <a:latin typeface="Times" charset="0"/>
                <a:ea typeface="ＭＳ Ｐゴシック" charset="0"/>
                <a:cs typeface="ＭＳ Ｐゴシック" charset="0"/>
              </a:rPr>
              <a:t> T</a:t>
            </a:r>
            <a:r>
              <a:rPr lang="en-US" sz="2000" b="1" dirty="0">
                <a:latin typeface="Times" charset="0"/>
                <a:ea typeface="ＭＳ Ｐゴシック" charset="0"/>
                <a:cs typeface="ＭＳ Ｐゴシック" charset="0"/>
              </a:rPr>
              <a:t>- 1)</a:t>
            </a:r>
          </a:p>
          <a:p>
            <a:pPr eaLnBrk="1" hangingPunct="1">
              <a:lnSpc>
                <a:spcPct val="90000"/>
              </a:lnSpc>
            </a:pPr>
            <a:endParaRPr lang="en-US" sz="2000" b="1" dirty="0">
              <a:latin typeface="Times" charset="0"/>
              <a:ea typeface="ＭＳ Ｐゴシック" charset="0"/>
              <a:cs typeface="ＭＳ Ｐゴシック" charset="0"/>
            </a:endParaRPr>
          </a:p>
          <a:p>
            <a:pPr eaLnBrk="1" hangingPunct="1">
              <a:lnSpc>
                <a:spcPct val="90000"/>
              </a:lnSpc>
            </a:pPr>
            <a:r>
              <a:rPr lang="en-US" sz="2000" b="1" dirty="0">
                <a:latin typeface="Times" charset="0"/>
                <a:ea typeface="ＭＳ Ｐゴシック" charset="0"/>
                <a:cs typeface="ＭＳ Ｐゴシック" charset="0"/>
              </a:rPr>
              <a:t>Left hand side is a slope ((y2-y1)/(x2-x1), right hand side has only time as an unknown.  A slope is an age.</a:t>
            </a:r>
          </a:p>
          <a:p>
            <a:pPr eaLnBrk="1" hangingPunct="1">
              <a:lnSpc>
                <a:spcPct val="90000"/>
              </a:lnSpc>
            </a:pPr>
            <a:endParaRPr lang="en-US" sz="2000" b="1" dirty="0">
              <a:latin typeface="Times" charset="0"/>
              <a:ea typeface="ＭＳ Ｐゴシック" charset="0"/>
              <a:cs typeface="ＭＳ Ｐゴシック" charset="0"/>
            </a:endParaRPr>
          </a:p>
          <a:p>
            <a:pPr eaLnBrk="1" hangingPunct="1">
              <a:lnSpc>
                <a:spcPct val="90000"/>
              </a:lnSpc>
              <a:buFontTx/>
              <a:buNone/>
            </a:pPr>
            <a:r>
              <a:rPr lang="en-US" sz="2000" b="1" dirty="0">
                <a:latin typeface="Times" charset="0"/>
                <a:ea typeface="ＭＳ Ｐゴシック" charset="0"/>
                <a:cs typeface="ＭＳ Ｐゴシック" charset="0"/>
              </a:rPr>
              <a:t>How could </a:t>
            </a:r>
            <a:r>
              <a:rPr lang="en-US" sz="2000" b="1" dirty="0" smtClean="0">
                <a:latin typeface="Times" charset="0"/>
                <a:ea typeface="ＭＳ Ｐゴシック" charset="0"/>
                <a:cs typeface="ＭＳ Ｐゴシック" charset="0"/>
              </a:rPr>
              <a:t>we </a:t>
            </a:r>
            <a:r>
              <a:rPr lang="en-US" sz="2000" b="1" dirty="0">
                <a:latin typeface="Times" charset="0"/>
                <a:ea typeface="ＭＳ Ｐゴシック" charset="0"/>
                <a:cs typeface="ＭＳ Ｐゴシック" charset="0"/>
              </a:rPr>
              <a:t>determine the initial values???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85800" y="1066800"/>
            <a:ext cx="7772400" cy="1143000"/>
          </a:xfrm>
        </p:spPr>
        <p:txBody>
          <a:bodyPr/>
          <a:lstStyle/>
          <a:p>
            <a:pPr eaLnBrk="1" hangingPunct="1"/>
            <a:r>
              <a:rPr lang="en-US">
                <a:latin typeface="Arial" charset="0"/>
                <a:ea typeface="ＭＳ Ｐゴシック" charset="0"/>
                <a:cs typeface="ＭＳ Ｐゴシック" charset="0"/>
              </a:rPr>
              <a:t>So if Earth formed at the same time as chondrites…</a:t>
            </a:r>
          </a:p>
        </p:txBody>
      </p:sp>
      <p:sp>
        <p:nvSpPr>
          <p:cNvPr id="98307" name="Rectangle 3"/>
          <p:cNvSpPr>
            <a:spLocks noGrp="1" noChangeArrowheads="1"/>
          </p:cNvSpPr>
          <p:nvPr>
            <p:ph type="subTitle" idx="1"/>
          </p:nvPr>
        </p:nvSpPr>
        <p:spPr>
          <a:xfrm>
            <a:off x="1371600" y="2743200"/>
            <a:ext cx="6400800" cy="3048000"/>
          </a:xfrm>
        </p:spPr>
        <p:txBody>
          <a:bodyPr/>
          <a:lstStyle/>
          <a:p>
            <a:pPr eaLnBrk="1" hangingPunct="1"/>
            <a:r>
              <a:rPr lang="en-US">
                <a:latin typeface="Arial" charset="0"/>
                <a:ea typeface="ＭＳ Ｐゴシック" charset="0"/>
                <a:cs typeface="ＭＳ Ｐゴシック" charset="0"/>
              </a:rPr>
              <a:t>Chondrites and Earth should plot on the same line on the Pb-Pb isotope diagram, and the age should be the same as chondrites from isochron methods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lang_06_07.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99" y="685800"/>
            <a:ext cx="817640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97163" y="314325"/>
            <a:ext cx="3775075" cy="693738"/>
          </a:xfrm>
          <a:noFill/>
        </p:spPr>
        <p:txBody>
          <a:bodyPr wrap="none" lIns="71323" tIns="28529" rIns="71323" bIns="28529" anchor="t">
            <a:spAutoFit/>
          </a:bodyPr>
          <a:lstStyle/>
          <a:p>
            <a:pPr eaLnBrk="1" hangingPunct="1">
              <a:lnSpc>
                <a:spcPct val="95000"/>
              </a:lnSpc>
            </a:pPr>
            <a:r>
              <a:rPr lang="en-US">
                <a:latin typeface="Arial" charset="0"/>
                <a:ea typeface="ＭＳ Ｐゴシック" charset="0"/>
                <a:cs typeface="ＭＳ Ｐゴシック" charset="0"/>
              </a:rPr>
              <a:t>Unconformity</a:t>
            </a:r>
          </a:p>
        </p:txBody>
      </p:sp>
      <p:sp>
        <p:nvSpPr>
          <p:cNvPr id="24579" name="Rectangle 3"/>
          <p:cNvSpPr>
            <a:spLocks noGrp="1" noChangeArrowheads="1"/>
          </p:cNvSpPr>
          <p:nvPr>
            <p:ph type="body" idx="1"/>
          </p:nvPr>
        </p:nvSpPr>
        <p:spPr>
          <a:xfrm>
            <a:off x="1143000" y="2286000"/>
            <a:ext cx="7162800" cy="579438"/>
          </a:xfrm>
          <a:noFill/>
        </p:spPr>
        <p:txBody>
          <a:bodyPr lIns="71323" tIns="28529" rIns="71323" bIns="28529">
            <a:spAutoFit/>
          </a:bodyPr>
          <a:lstStyle/>
          <a:p>
            <a:pPr marL="384175" indent="-384175" defTabSz="1481138" eaLnBrk="1" hangingPunct="1">
              <a:lnSpc>
                <a:spcPct val="95000"/>
              </a:lnSpc>
              <a:spcBef>
                <a:spcPct val="48000"/>
              </a:spcBef>
              <a:buFontTx/>
              <a:buNone/>
            </a:pPr>
            <a:r>
              <a:rPr lang="en-US">
                <a:latin typeface="Arial" charset="0"/>
                <a:ea typeface="ＭＳ Ｐゴシック" charset="0"/>
                <a:cs typeface="ＭＳ Ｐゴシック" charset="0"/>
              </a:rPr>
              <a:t>A buried surface of erosion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9138"/>
            <a:ext cx="853598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6858000" y="6172200"/>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latin typeface="Times" charset="0"/>
              </a:rPr>
              <a:t>Fig. 10.3</a:t>
            </a:r>
          </a:p>
        </p:txBody>
      </p:sp>
      <p:sp>
        <p:nvSpPr>
          <p:cNvPr id="26628" name="Text Box 4"/>
          <p:cNvSpPr txBox="1">
            <a:spLocks noChangeArrowheads="1"/>
          </p:cNvSpPr>
          <p:nvPr/>
        </p:nvSpPr>
        <p:spPr bwMode="auto">
          <a:xfrm>
            <a:off x="2574925" y="628650"/>
            <a:ext cx="2746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olidFill>
                  <a:schemeClr val="bg1"/>
                </a:solidFill>
                <a:latin typeface="Times" charset="0"/>
              </a:rPr>
              <a:t>Relative Dating</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379413"/>
            <a:ext cx="702945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7146925" y="6365875"/>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latin typeface="Times" charset="0"/>
              </a:rPr>
              <a:t>Fig. 10.7</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914400" y="59436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dirty="0" smtClean="0"/>
              <a:t>What is the sequence of letters in increasing relative age? Between which letters is there an undeterminable and long gap in age?</a:t>
            </a:r>
            <a:endParaRPr lang="en-US" sz="1400" dirty="0"/>
          </a:p>
        </p:txBody>
      </p:sp>
      <p:pic>
        <p:nvPicPr>
          <p:cNvPr id="30723" name="Picture 1" descr="CLANG_06_00 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7724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0" y="3886200"/>
            <a:ext cx="389951" cy="461665"/>
          </a:xfrm>
          <a:prstGeom prst="rect">
            <a:avLst/>
          </a:prstGeom>
          <a:noFill/>
        </p:spPr>
        <p:txBody>
          <a:bodyPr wrap="none" rtlCol="0">
            <a:spAutoFit/>
          </a:bodyPr>
          <a:lstStyle/>
          <a:p>
            <a:r>
              <a:rPr lang="en-US" dirty="0">
                <a:solidFill>
                  <a:schemeClr val="bg1"/>
                </a:solidFill>
              </a:rPr>
              <a:t>B</a:t>
            </a:r>
            <a:endParaRPr lang="en-US" dirty="0">
              <a:solidFill>
                <a:schemeClr val="bg1"/>
              </a:solidFill>
            </a:endParaRPr>
          </a:p>
        </p:txBody>
      </p:sp>
      <p:sp>
        <p:nvSpPr>
          <p:cNvPr id="5" name="TextBox 4"/>
          <p:cNvSpPr txBox="1"/>
          <p:nvPr/>
        </p:nvSpPr>
        <p:spPr>
          <a:xfrm>
            <a:off x="3352800" y="2590800"/>
            <a:ext cx="406932" cy="461665"/>
          </a:xfrm>
          <a:prstGeom prst="rect">
            <a:avLst/>
          </a:prstGeom>
          <a:noFill/>
        </p:spPr>
        <p:txBody>
          <a:bodyPr wrap="none" rtlCol="0">
            <a:spAutoFit/>
          </a:bodyPr>
          <a:lstStyle/>
          <a:p>
            <a:r>
              <a:rPr lang="en-US" dirty="0">
                <a:solidFill>
                  <a:schemeClr val="bg1"/>
                </a:solidFill>
              </a:rPr>
              <a:t>C</a:t>
            </a:r>
            <a:endParaRPr lang="en-US" dirty="0">
              <a:solidFill>
                <a:schemeClr val="bg1"/>
              </a:solidFill>
            </a:endParaRPr>
          </a:p>
        </p:txBody>
      </p:sp>
      <p:sp>
        <p:nvSpPr>
          <p:cNvPr id="6" name="TextBox 5"/>
          <p:cNvSpPr txBox="1"/>
          <p:nvPr/>
        </p:nvSpPr>
        <p:spPr>
          <a:xfrm>
            <a:off x="5257800" y="3352800"/>
            <a:ext cx="389951" cy="461665"/>
          </a:xfrm>
          <a:prstGeom prst="rect">
            <a:avLst/>
          </a:prstGeom>
          <a:noFill/>
        </p:spPr>
        <p:txBody>
          <a:bodyPr wrap="none" rtlCol="0">
            <a:spAutoFit/>
          </a:bodyPr>
          <a:lstStyle/>
          <a:p>
            <a:r>
              <a:rPr lang="en-US" dirty="0">
                <a:solidFill>
                  <a:schemeClr val="bg1"/>
                </a:solidFill>
              </a:rPr>
              <a:t>E</a:t>
            </a:r>
            <a:endParaRPr lang="en-US" dirty="0">
              <a:solidFill>
                <a:schemeClr val="bg1"/>
              </a:solidFill>
            </a:endParaRPr>
          </a:p>
        </p:txBody>
      </p:sp>
      <p:sp>
        <p:nvSpPr>
          <p:cNvPr id="7" name="TextBox 6"/>
          <p:cNvSpPr txBox="1"/>
          <p:nvPr/>
        </p:nvSpPr>
        <p:spPr>
          <a:xfrm>
            <a:off x="7543800" y="2362200"/>
            <a:ext cx="406932" cy="461665"/>
          </a:xfrm>
          <a:prstGeom prst="rect">
            <a:avLst/>
          </a:prstGeom>
          <a:noFill/>
        </p:spPr>
        <p:txBody>
          <a:bodyPr wrap="none" rtlCol="0">
            <a:spAutoFit/>
          </a:bodyPr>
          <a:lstStyle/>
          <a:p>
            <a:r>
              <a:rPr lang="en-US" dirty="0">
                <a:solidFill>
                  <a:schemeClr val="bg1"/>
                </a:solidFill>
              </a:rPr>
              <a:t>D</a:t>
            </a:r>
            <a:endParaRPr lang="en-US" dirty="0">
              <a:solidFill>
                <a:schemeClr val="bg1"/>
              </a:solidFill>
            </a:endParaRPr>
          </a:p>
        </p:txBody>
      </p:sp>
      <p:sp>
        <p:nvSpPr>
          <p:cNvPr id="8" name="TextBox 7"/>
          <p:cNvSpPr txBox="1"/>
          <p:nvPr/>
        </p:nvSpPr>
        <p:spPr>
          <a:xfrm>
            <a:off x="3810000" y="1524000"/>
            <a:ext cx="372668" cy="461665"/>
          </a:xfrm>
          <a:prstGeom prst="rect">
            <a:avLst/>
          </a:prstGeom>
          <a:noFill/>
        </p:spPr>
        <p:txBody>
          <a:bodyPr wrap="none" rtlCol="0">
            <a:spAutoFit/>
          </a:bodyPr>
          <a:lstStyle/>
          <a:p>
            <a:r>
              <a:rPr lang="en-US" dirty="0">
                <a:solidFill>
                  <a:schemeClr val="bg1"/>
                </a:solidFill>
              </a:rPr>
              <a:t>F</a:t>
            </a:r>
            <a:endParaRPr lang="en-US" dirty="0">
              <a:solidFill>
                <a:schemeClr val="bg1"/>
              </a:solidFill>
            </a:endParaRPr>
          </a:p>
        </p:txBody>
      </p:sp>
      <p:sp>
        <p:nvSpPr>
          <p:cNvPr id="9" name="TextBox 8"/>
          <p:cNvSpPr txBox="1"/>
          <p:nvPr/>
        </p:nvSpPr>
        <p:spPr>
          <a:xfrm>
            <a:off x="5334000" y="533400"/>
            <a:ext cx="402674" cy="461665"/>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we can determine relative time from an outcrop.  And carefully map from </a:t>
            </a:r>
            <a:r>
              <a:rPr lang="en-US" dirty="0" err="1" smtClean="0"/>
              <a:t>outctrop</a:t>
            </a:r>
            <a:r>
              <a:rPr lang="en-US" dirty="0" smtClean="0"/>
              <a:t> to outcrop.  But how do we compare different regions where there are not continuous formations that can be mapped?</a:t>
            </a:r>
            <a:endParaRPr lang="en-US" dirty="0"/>
          </a:p>
        </p:txBody>
      </p:sp>
    </p:spTree>
    <p:extLst>
      <p:ext uri="{BB962C8B-B14F-4D97-AF65-F5344CB8AC3E}">
        <p14:creationId xmlns:p14="http://schemas.microsoft.com/office/powerpoint/2010/main" val="1017645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7M"/>
</p:tagLst>
</file>

<file path=ppt/tags/tag10.xml><?xml version="1.0" encoding="utf-8"?>
<p:tagLst xmlns:a="http://schemas.openxmlformats.org/drawingml/2006/main" xmlns:r="http://schemas.openxmlformats.org/officeDocument/2006/relationships" xmlns:p="http://schemas.openxmlformats.org/presentationml/2006/main">
  <p:tag name="TEXTLENGTH" val="58"/>
  <p:tag name="FONTSIZE" val="32"/>
  <p:tag name="BULLETTYPE" val="3"/>
  <p:tag name="ANSWERCOUNT" val="3"/>
  <p:tag name="ANSWERTEXT" val="After 573,000 years&#10;After 57,300 years&#10;After 5,730 years"/>
</p:tagLst>
</file>

<file path=ppt/tags/tag2.xml><?xml version="1.0" encoding="utf-8"?>
<p:tagLst xmlns:a="http://schemas.openxmlformats.org/drawingml/2006/main" xmlns:r="http://schemas.openxmlformats.org/officeDocument/2006/relationships" xmlns:p="http://schemas.openxmlformats.org/presentationml/2006/main">
  <p:tag name="SLIDEID" val="C53F3C27520B49FD82AA8E028AC6C7CE"/>
  <p:tag name="SLIDEORDER" val="1"/>
  <p:tag name="SLIDETYPE" val="Q"/>
  <p:tag name="DEMOGRAPHIC" val="False"/>
  <p:tag name="SPEEDSCORING" val="False"/>
  <p:tag name="CORRECTPOINTVALUE" val="100"/>
  <p:tag name="INCORRECTPOINTVALUE" val="0"/>
  <p:tag name="ZEROBASED" val="False"/>
  <p:tag name="DELIMITERS" val="3.1"/>
  <p:tag name="SLIDEGUID" val="70280D0CAE0611DEA0330014511CB226"/>
  <p:tag name="VALUES" val="No Value|smicln|No Value|smicln|No Value"/>
  <p:tag name="ANSWERSALIAS" val="After 573,000 years|smicln|After 57,300 years|smicln|After 5,730 years"/>
  <p:tag name="QUESTIONTEXT" val="Radiocarbon has a 1/2 life of 5730 years. When is it no longer useful for dating?"/>
  <p:tag name="QUESTIONALIAS" val="Radiocarbon has a 1/2 life of 5730 years. When is it no longer useful for dating?"/>
  <p:tag name="ANIMREMOVED" val="False"/>
</p:tagLst>
</file>

<file path=ppt/tags/tag3.xml><?xml version="1.0" encoding="utf-8"?>
<p:tagLst xmlns:a="http://schemas.openxmlformats.org/drawingml/2006/main" xmlns:r="http://schemas.openxmlformats.org/officeDocument/2006/relationships" xmlns:p="http://schemas.openxmlformats.org/presentationml/2006/main">
  <p:tag name="CHARTTYPE" val="0"/>
</p:tagLst>
</file>

<file path=ppt/tags/tag4.xml><?xml version="1.0" encoding="utf-8"?>
<p:tagLst xmlns:a="http://schemas.openxmlformats.org/drawingml/2006/main" xmlns:r="http://schemas.openxmlformats.org/officeDocument/2006/relationships" xmlns:p="http://schemas.openxmlformats.org/presentationml/2006/main">
  <p:tag name="TEXTLENGTH" val="58"/>
  <p:tag name="FONTSIZE" val="32"/>
  <p:tag name="BULLETTYPE" val="3"/>
  <p:tag name="ANSWERCOUNT" val="3"/>
  <p:tag name="ANSWERTEXT" val="After 573,000 years&#10;After 57,300 years&#10;After 5,730 years"/>
</p:tagLst>
</file>

<file path=ppt/tags/tag5.xml><?xml version="1.0" encoding="utf-8"?>
<p:tagLst xmlns:a="http://schemas.openxmlformats.org/drawingml/2006/main" xmlns:r="http://schemas.openxmlformats.org/officeDocument/2006/relationships" xmlns:p="http://schemas.openxmlformats.org/presentationml/2006/main">
  <p:tag name="SLIDEID" val="BE37368E5706418B9C960962C7CA9CAA"/>
  <p:tag name="SLIDEORDER" val="1"/>
  <p:tag name="SLIDETYPE" val="Q"/>
  <p:tag name="DEMOGRAPHIC" val="False"/>
  <p:tag name="SPEEDSCORING" val="False"/>
  <p:tag name="CORRECTPOINTVALUE" val="100"/>
  <p:tag name="INCORRECTPOINTVALUE" val="0"/>
  <p:tag name="ZEROBASED" val="False"/>
  <p:tag name="DELIMITERS" val="3.1"/>
  <p:tag name="VALUES" val="No Value|smicln|No Value"/>
  <p:tag name="SLIDEGUID" val="4BAC96F2B27D11DEBED90025009F4516"/>
  <p:tag name="QUESTIONALIAS" val="What is your opinion?"/>
  <p:tag name="QUESTIONTEXT" val="What is your opinion?"/>
  <p:tag name="ANSWERSALIAS" val="True|smicln|False"/>
</p:tagLst>
</file>

<file path=ppt/tags/tag6.xml><?xml version="1.0" encoding="utf-8"?>
<p:tagLst xmlns:a="http://schemas.openxmlformats.org/drawingml/2006/main" xmlns:r="http://schemas.openxmlformats.org/officeDocument/2006/relationships" xmlns:p="http://schemas.openxmlformats.org/presentationml/2006/main">
  <p:tag name="CHARTTYPE" val="0"/>
</p:tagLst>
</file>

<file path=ppt/tags/tag7.xml><?xml version="1.0" encoding="utf-8"?>
<p:tagLst xmlns:a="http://schemas.openxmlformats.org/drawingml/2006/main" xmlns:r="http://schemas.openxmlformats.org/officeDocument/2006/relationships" xmlns:p="http://schemas.openxmlformats.org/presentationml/2006/main">
  <p:tag name="TEXTLENGTH" val="11"/>
  <p:tag name="FONTSIZE" val="32"/>
  <p:tag name="BULLETTYPE" val="3"/>
  <p:tag name="ANSWERTEXT" val="True&#10;False"/>
  <p:tag name="ANSWERCOUNT" val="2"/>
</p:tagLst>
</file>

<file path=ppt/tags/tag8.xml><?xml version="1.0" encoding="utf-8"?>
<p:tagLst xmlns:a="http://schemas.openxmlformats.org/drawingml/2006/main" xmlns:r="http://schemas.openxmlformats.org/officeDocument/2006/relationships" xmlns:p="http://schemas.openxmlformats.org/presentationml/2006/main">
  <p:tag name="SLIDEID" val="C53F3C27520B49FD82AA8E028AC6C7CE"/>
  <p:tag name="SLIDEORDER" val="1"/>
  <p:tag name="SLIDETYPE" val="Q"/>
  <p:tag name="DEMOGRAPHIC" val="False"/>
  <p:tag name="SPEEDSCORING" val="False"/>
  <p:tag name="CORRECTPOINTVALUE" val="100"/>
  <p:tag name="INCORRECTPOINTVALUE" val="0"/>
  <p:tag name="ZEROBASED" val="False"/>
  <p:tag name="DELIMITERS" val="3.1"/>
  <p:tag name="SLIDEGUID" val="70280D0CAE0611DEA0330014511CB226"/>
  <p:tag name="VALUES" val="No Value|smicln|No Value|smicln|No Value"/>
  <p:tag name="ANSWERSALIAS" val="After 573,000 years|smicln|After 57,300 years|smicln|After 5,730 years"/>
  <p:tag name="QUESTIONTEXT" val="Radiocarbon has a 1/2 life of 5730 years. When is it no longer useful for dating?"/>
  <p:tag name="QUESTIONALIAS" val="Radiocarbon has a 1/2 life of 5730 years. When is it no longer useful for dating?"/>
  <p:tag name="ANIMREMOVED" val="False"/>
</p:tagLst>
</file>

<file path=ppt/tags/tag9.xml><?xml version="1.0" encoding="utf-8"?>
<p:tagLst xmlns:a="http://schemas.openxmlformats.org/drawingml/2006/main" xmlns:r="http://schemas.openxmlformats.org/officeDocument/2006/relationships" xmlns:p="http://schemas.openxmlformats.org/presentationml/2006/main">
  <p:tag name="CHARTTYPE" val="0"/>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5840</TotalTime>
  <Words>2886</Words>
  <Application>Microsoft Macintosh PowerPoint</Application>
  <PresentationFormat>On-screen Show (4:3)</PresentationFormat>
  <Paragraphs>311</Paragraphs>
  <Slides>47</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Arial</vt:lpstr>
      <vt:lpstr>ＭＳ Ｐゴシック</vt:lpstr>
      <vt:lpstr>Helvetica</vt:lpstr>
      <vt:lpstr>Times</vt:lpstr>
      <vt:lpstr>Monotype Sorts</vt:lpstr>
      <vt:lpstr>Symbol</vt:lpstr>
      <vt:lpstr>Times New Roman</vt:lpstr>
      <vt:lpstr>Blank Presentation</vt:lpstr>
      <vt:lpstr>Microsoft Graph Chart</vt:lpstr>
      <vt:lpstr>PowerPoint Presentation</vt:lpstr>
      <vt:lpstr>Steno's Laws</vt:lpstr>
      <vt:lpstr>PowerPoint Presentation</vt:lpstr>
      <vt:lpstr>PowerPoint Presentation</vt:lpstr>
      <vt:lpstr>Unconformity</vt:lpstr>
      <vt:lpstr>PowerPoint Presentation</vt:lpstr>
      <vt:lpstr>PowerPoint Presentation</vt:lpstr>
      <vt:lpstr>PowerPoint Presentation</vt:lpstr>
      <vt:lpstr>PowerPoint Presentation</vt:lpstr>
      <vt:lpstr>PowerPoint Presentation</vt:lpstr>
      <vt:lpstr>PowerPoint Presentation</vt:lpstr>
      <vt:lpstr>The Geologic Timescale</vt:lpstr>
      <vt:lpstr>PowerPoint Presentation</vt:lpstr>
      <vt:lpstr>PowerPoint Presentation</vt:lpstr>
      <vt:lpstr>Absolute Geochronology</vt:lpstr>
      <vt:lpstr>PowerPoint Presentation</vt:lpstr>
      <vt:lpstr>PowerPoint Presentation</vt:lpstr>
      <vt:lpstr>PowerPoint Presentation</vt:lpstr>
      <vt:lpstr>Half-life</vt:lpstr>
      <vt:lpstr>PowerPoint Presentation</vt:lpstr>
      <vt:lpstr>PowerPoint Presentation</vt:lpstr>
      <vt:lpstr>PowerPoint Presentation</vt:lpstr>
      <vt:lpstr>A radioactive isotope has the following abundances through time: 10 Ma ~10000 atoms 9 Ma ~8000 atoms 8 Ma ~5000 atoms 7Ma ~4000 atoms 6Ma ~2500 atoms What is the half life?</vt:lpstr>
      <vt:lpstr>Isotopic Dating</vt:lpstr>
      <vt:lpstr>Types of Decay</vt:lpstr>
      <vt:lpstr>Geologically Useful  Decay Schemes</vt:lpstr>
      <vt:lpstr>Requirements for Isotopic Dating</vt:lpstr>
      <vt:lpstr>Radiocarbon Dating</vt:lpstr>
      <vt:lpstr>Radiocarbon Dating</vt:lpstr>
      <vt:lpstr>PowerPoint Presentation</vt:lpstr>
      <vt:lpstr>PowerPoint Presentation</vt:lpstr>
      <vt:lpstr>14C dating requires the assumption that the initial condition was the same as today’s atmosphere.</vt:lpstr>
      <vt:lpstr>More complex dating techniques</vt:lpstr>
      <vt:lpstr>Radioactive Decay Equation</vt:lpstr>
      <vt:lpstr>Now we turn to the Rb-Sr system. </vt:lpstr>
      <vt:lpstr>PowerPoint Presentation</vt:lpstr>
      <vt:lpstr>87Sr  =  87Sro  +  87Rbo  -  87Rb</vt:lpstr>
      <vt:lpstr>PowerPoint Presentation</vt:lpstr>
      <vt:lpstr>Isochron Equation</vt:lpstr>
      <vt:lpstr>If ~2% 87Rb decays per billion years, what are abundances two billion years ago if today: 87Rb = 1000, 87 Sr=1000, 86Sr=1000, 85Rb = 1000</vt:lpstr>
      <vt:lpstr>We have to remember that in a closed, well-mixed system</vt:lpstr>
      <vt:lpstr>PowerPoint Presentation</vt:lpstr>
      <vt:lpstr>PowerPoint Presentation</vt:lpstr>
      <vt:lpstr>Ages from Different Isotope Systems</vt:lpstr>
      <vt:lpstr>How about the age of the Earth? No rock is a closed system, but the whole Earth is</vt:lpstr>
      <vt:lpstr>So if Earth formed at the same time as chondrites…</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Langmuir</dc:creator>
  <cp:lastModifiedBy>Charles Langmuir</cp:lastModifiedBy>
  <cp:revision>54</cp:revision>
  <cp:lastPrinted>2008-10-09T13:43:21Z</cp:lastPrinted>
  <dcterms:created xsi:type="dcterms:W3CDTF">2012-09-26T03:19:31Z</dcterms:created>
  <dcterms:modified xsi:type="dcterms:W3CDTF">2013-01-24T11:41:14Z</dcterms:modified>
</cp:coreProperties>
</file>