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8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50" d="100"/>
          <a:sy n="50" d="100"/>
        </p:scale>
        <p:origin x="-11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D9ABE-6622-A045-A04E-93ECFEAC41F8}" type="datetimeFigureOut">
              <a:rPr lang="en-US" smtClean="0"/>
              <a:t>10/30/13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7DAF3-C4FD-8B4E-84F3-F0082FE337BB}" type="slidenum">
              <a:rPr lang="en-US" smtClean="0"/>
              <a:t>‹#›</a:t>
            </a:fld>
            <a:endParaRPr lang="en-US"/>
          </a:p>
        </p:txBody>
      </p:sp>
    </p:spTree>
    <p:extLst>
      <p:ext uri="{BB962C8B-B14F-4D97-AF65-F5344CB8AC3E}">
        <p14:creationId xmlns:p14="http://schemas.microsoft.com/office/powerpoint/2010/main" val="4128786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EB7FF8-4DF5-B540-BF29-5D98C891B2F6}" type="datetime1">
              <a:rPr lang="en-US" sz="1200"/>
              <a:pPr/>
              <a:t>10/30/13</a:t>
            </a:fld>
            <a:endParaRPr lang="en-US" sz="1200"/>
          </a:p>
        </p:txBody>
      </p:sp>
      <p:sp>
        <p:nvSpPr>
          <p:cNvPr id="7782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8199C1-A1DC-E549-A59B-32370B829A29}" type="slidenum">
              <a:rPr lang="en-US" sz="1200"/>
              <a:pPr/>
              <a:t>2</a:t>
            </a:fld>
            <a:endParaRPr lang="en-US" sz="1200"/>
          </a:p>
        </p:txBody>
      </p:sp>
      <p:sp>
        <p:nvSpPr>
          <p:cNvPr id="77827" name="Rectangle 2"/>
          <p:cNvSpPr>
            <a:spLocks noChangeArrowheads="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ln>
        </p:spPr>
        <p:txBody>
          <a:bodyPr/>
          <a:lstStyle/>
          <a:p>
            <a:r>
              <a:rPr lang="en-US">
                <a:latin typeface="Arial" charset="0"/>
                <a:ea typeface="ＭＳ Ｐゴシック" charset="0"/>
                <a:cs typeface="ＭＳ Ｐゴシック" charset="0"/>
              </a:rPr>
              <a:t>But what about at the other end of the PT cycle?  There, instead of brigin up hot stuff we are sendiong down cold stuff.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8C8E9E-2521-C044-BAEE-DE05F5CDECBC}" type="datetime1">
              <a:rPr lang="en-US" sz="1200"/>
              <a:pPr/>
              <a:t>10/30/13</a:t>
            </a:fld>
            <a:endParaRPr lang="en-US" sz="1200"/>
          </a:p>
        </p:txBody>
      </p:sp>
      <p:sp>
        <p:nvSpPr>
          <p:cNvPr id="9728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546A93-E6AC-F942-A704-79E8A1D0F4D4}" type="slidenum">
              <a:rPr lang="en-US" sz="1200"/>
              <a:pPr/>
              <a:t>12</a:t>
            </a:fld>
            <a:endParaRPr lang="en-US" sz="1200"/>
          </a:p>
        </p:txBody>
      </p:sp>
      <p:sp>
        <p:nvSpPr>
          <p:cNvPr id="97283" name="Rectangle 2"/>
          <p:cNvSpPr>
            <a:spLocks noChangeArrowheads="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And here is what happens with no water.  A frozen up plaent, no plate tectonics.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848862-63AD-2041-8F92-2A8F6F57BA38}" type="datetime1">
              <a:rPr lang="en-US" sz="1200"/>
              <a:pPr/>
              <a:t>10/30/13</a:t>
            </a:fld>
            <a:endParaRPr lang="en-US" sz="1200"/>
          </a:p>
        </p:txBody>
      </p:sp>
      <p:sp>
        <p:nvSpPr>
          <p:cNvPr id="9933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6BBF34-F3A5-1D40-8C61-52C2D754E333}" type="slidenum">
              <a:rPr lang="en-US" sz="1200"/>
              <a:pPr/>
              <a:t>13</a:t>
            </a:fld>
            <a:endParaRPr lang="en-US" sz="1200"/>
          </a:p>
        </p:txBody>
      </p:sp>
      <p:sp>
        <p:nvSpPr>
          <p:cNvPr id="99331" name="Rectangle 2"/>
          <p:cNvSpPr>
            <a:spLocks noChangeArrowheads="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Volcanism. No plate tectonics.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FF5358-D0EF-2B48-9514-6A8B6739AC3E}" type="datetime1">
              <a:rPr lang="en-US" sz="1200"/>
              <a:pPr/>
              <a:t>10/30/13</a:t>
            </a:fld>
            <a:endParaRPr lang="en-US" sz="1200"/>
          </a:p>
        </p:txBody>
      </p:sp>
      <p:sp>
        <p:nvSpPr>
          <p:cNvPr id="10137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82BF4D-710D-3942-BC7B-07F99F3D507D}" type="slidenum">
              <a:rPr lang="en-US" sz="1200"/>
              <a:pPr/>
              <a:t>14</a:t>
            </a:fld>
            <a:endParaRPr lang="en-US" sz="1200"/>
          </a:p>
        </p:txBody>
      </p:sp>
      <p:sp>
        <p:nvSpPr>
          <p:cNvPr id="101379" name="Rectangle 2"/>
          <p:cNvSpPr>
            <a:spLocks noChangeArrowheads="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9A12BC-DA4C-7F46-A248-A77087B342F5}" type="datetime1">
              <a:rPr lang="en-US" sz="1200"/>
              <a:pPr/>
              <a:t>10/30/13</a:t>
            </a:fld>
            <a:endParaRPr lang="en-US" sz="1200"/>
          </a:p>
        </p:txBody>
      </p:sp>
      <p:sp>
        <p:nvSpPr>
          <p:cNvPr id="10342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A9E74D-B30B-5242-95CD-0F40494BE8A1}" type="slidenum">
              <a:rPr lang="en-US" sz="1200"/>
              <a:pPr/>
              <a:t>15</a:t>
            </a:fld>
            <a:endParaRPr lang="en-US" sz="1200"/>
          </a:p>
        </p:txBody>
      </p:sp>
      <p:sp>
        <p:nvSpPr>
          <p:cNvPr id="103427" name="Rectangle 2"/>
          <p:cNvSpPr>
            <a:spLocks noChangeArrowheads="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	Cycling of carbonate, and release or CO2 to atmosphere at subduction zones critical to long term cliomate stabilityu.</a:t>
            </a:r>
          </a:p>
          <a:p>
            <a:r>
              <a:rPr lang="en-US">
                <a:latin typeface="Arial" charset="0"/>
                <a:ea typeface="ＭＳ Ｐゴシック" charset="0"/>
                <a:cs typeface="ＭＳ Ｐゴシック" charset="0"/>
              </a:rPr>
              <a:t>THis does not happen without ocean ridges and plate tectonics, and maintinas the ocean.  So ocean is needed to lead to</a:t>
            </a:r>
          </a:p>
          <a:p>
            <a:r>
              <a:rPr lang="en-US">
                <a:latin typeface="Arial" charset="0"/>
                <a:ea typeface="ＭＳ Ｐゴシック" charset="0"/>
                <a:cs typeface="ＭＳ Ｐゴシック" charset="0"/>
              </a:rPr>
              <a:t>PT geochemical cyclbe, and PT geopchemical cycle needed for the climte staibliy that maninatins the ocean. 										</a:t>
            </a:r>
            <a:r>
              <a:rPr lang="en-US" sz="1600">
                <a:solidFill>
                  <a:srgbClr val="CC0066"/>
                </a:solidFill>
                <a:latin typeface="Arial" charset="0"/>
                <a:ea typeface="ＭＳ Ｐゴシック" charset="0"/>
                <a:cs typeface="ＭＳ Ｐゴシック" charset="0"/>
              </a:rPr>
              <a:t>CARBON CYCLE!!!!!!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B93960-067E-9740-8ABE-1DE3C66ECE0A}" type="datetime1">
              <a:rPr lang="en-US" sz="1200"/>
              <a:pPr/>
              <a:t>10/30/13</a:t>
            </a:fld>
            <a:endParaRPr lang="en-US" sz="1200"/>
          </a:p>
        </p:txBody>
      </p:sp>
      <p:sp>
        <p:nvSpPr>
          <p:cNvPr id="10547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D51EBF-9236-624E-A2EF-7EAB25FF2367}" type="slidenum">
              <a:rPr lang="en-US" sz="1200"/>
              <a:pPr/>
              <a:t>16</a:t>
            </a:fld>
            <a:endParaRPr lang="en-US" sz="1200"/>
          </a:p>
        </p:txBody>
      </p:sp>
      <p:sp>
        <p:nvSpPr>
          <p:cNvPr id="105475" name="Rectangle 2"/>
          <p:cNvSpPr>
            <a:spLocks noChangeArrowheads="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9CBE65-2D7C-AB48-BD00-A99848419757}" type="datetime1">
              <a:rPr lang="en-US" sz="1200"/>
              <a:pPr/>
              <a:t>10/30/13</a:t>
            </a:fld>
            <a:endParaRPr lang="en-US" sz="1200"/>
          </a:p>
        </p:txBody>
      </p:sp>
      <p:sp>
        <p:nvSpPr>
          <p:cNvPr id="10752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859504-9364-164A-B9AA-D26BE7572A88}" type="slidenum">
              <a:rPr lang="en-US" sz="1200"/>
              <a:pPr/>
              <a:t>17</a:t>
            </a:fld>
            <a:endParaRPr lang="en-US" sz="1200"/>
          </a:p>
        </p:txBody>
      </p:sp>
      <p:sp>
        <p:nvSpPr>
          <p:cNvPr id="107523" name="Rectangle 2"/>
          <p:cNvSpPr>
            <a:spLocks noChangeArrowheads="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BD84D0-B8C7-AA47-AF3F-19FD0BE82CDF}" type="datetime1">
              <a:rPr lang="en-US" sz="1200"/>
              <a:pPr/>
              <a:t>10/30/13</a:t>
            </a:fld>
            <a:endParaRPr lang="en-US" sz="1200"/>
          </a:p>
        </p:txBody>
      </p:sp>
      <p:sp>
        <p:nvSpPr>
          <p:cNvPr id="10957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04451F-C181-F24F-AA4E-4334C66FCC84}" type="slidenum">
              <a:rPr lang="en-US" sz="1200"/>
              <a:pPr/>
              <a:t>18</a:t>
            </a:fld>
            <a:endParaRPr lang="en-US" sz="1200"/>
          </a:p>
        </p:txBody>
      </p:sp>
      <p:sp>
        <p:nvSpPr>
          <p:cNvPr id="109571" name="Rectangle 2"/>
          <p:cNvSpPr>
            <a:spLocks noChangeArrowheads="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F8EBE7-6452-0845-8EF3-17D8F1799E93}" type="datetime1">
              <a:rPr lang="en-US" sz="1200"/>
              <a:pPr/>
              <a:t>10/30/13</a:t>
            </a:fld>
            <a:endParaRPr lang="en-US" sz="1200"/>
          </a:p>
        </p:txBody>
      </p:sp>
      <p:sp>
        <p:nvSpPr>
          <p:cNvPr id="11161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7581F7-D21E-0549-AD1C-E3EE3D2C9984}" type="slidenum">
              <a:rPr lang="en-US" sz="1200"/>
              <a:pPr/>
              <a:t>19</a:t>
            </a:fld>
            <a:endParaRPr lang="en-US" sz="1200"/>
          </a:p>
        </p:txBody>
      </p:sp>
      <p:sp>
        <p:nvSpPr>
          <p:cNvPr id="111619" name="Rectangle 2"/>
          <p:cNvSpPr>
            <a:spLocks noChangeArrowheads="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CE4C77-BEE5-8B45-B77C-D23BB065B68C}" type="datetime1">
              <a:rPr lang="en-US" sz="1200"/>
              <a:pPr/>
              <a:t>10/30/13</a:t>
            </a:fld>
            <a:endParaRPr lang="en-US" sz="1200"/>
          </a:p>
        </p:txBody>
      </p:sp>
      <p:sp>
        <p:nvSpPr>
          <p:cNvPr id="1136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573DB3-12FB-E245-8E66-8A1380941C20}" type="slidenum">
              <a:rPr lang="en-US" sz="1200"/>
              <a:pPr/>
              <a:t>20</a:t>
            </a:fld>
            <a:endParaRPr lang="en-US" sz="1200"/>
          </a:p>
        </p:txBody>
      </p:sp>
      <p:sp>
        <p:nvSpPr>
          <p:cNvPr id="113667" name="Rectangle 2"/>
          <p:cNvSpPr>
            <a:spLocks noChangeArrowheads="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0909EA-3A71-B746-87C4-E89A5D6FFCF5}" type="datetime1">
              <a:rPr lang="en-US" sz="1200"/>
              <a:pPr/>
              <a:t>10/30/13</a:t>
            </a:fld>
            <a:endParaRPr lang="en-US" sz="1200"/>
          </a:p>
        </p:txBody>
      </p:sp>
      <p:sp>
        <p:nvSpPr>
          <p:cNvPr id="11571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B7CAAA-3843-2348-ADC1-3018F3202E33}" type="slidenum">
              <a:rPr lang="en-US" sz="1200"/>
              <a:pPr/>
              <a:t>21</a:t>
            </a:fld>
            <a:endParaRPr lang="en-US" sz="1200"/>
          </a:p>
        </p:txBody>
      </p:sp>
      <p:sp>
        <p:nvSpPr>
          <p:cNvPr id="115715" name="Rectangle 2"/>
          <p:cNvSpPr>
            <a:spLocks noChangeArrowheads="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D45B18-55F7-974D-9BB2-F7B8CB35FCCE}" type="slidenum">
              <a:rPr lang="en-US" sz="1200"/>
              <a:pPr/>
              <a:t>3</a:t>
            </a:fld>
            <a:endParaRPr lang="en-US" sz="1200"/>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66D794-6C48-1743-8D11-50736A158186}" type="datetime1">
              <a:rPr lang="en-US" sz="1200"/>
              <a:pPr/>
              <a:t>10/30/13</a:t>
            </a:fld>
            <a:endParaRPr lang="en-US" sz="1200"/>
          </a:p>
        </p:txBody>
      </p:sp>
      <p:sp>
        <p:nvSpPr>
          <p:cNvPr id="11776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6F627B-2131-BD42-B5C5-BEE08F858298}" type="slidenum">
              <a:rPr lang="en-US" sz="1200"/>
              <a:pPr/>
              <a:t>22</a:t>
            </a:fld>
            <a:endParaRPr lang="en-US" sz="1200"/>
          </a:p>
        </p:txBody>
      </p:sp>
      <p:sp>
        <p:nvSpPr>
          <p:cNvPr id="117763" name="Rectangle 2"/>
          <p:cNvSpPr>
            <a:spLocks noChangeArrowheads="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A03D36-EB5D-3848-B52B-BF96F6943C6B}" type="datetime1">
              <a:rPr lang="en-US" sz="1200"/>
              <a:pPr/>
              <a:t>10/30/13</a:t>
            </a:fld>
            <a:endParaRPr lang="en-US" sz="1200"/>
          </a:p>
        </p:txBody>
      </p:sp>
      <p:sp>
        <p:nvSpPr>
          <p:cNvPr id="1198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70A725-CE71-9843-BFE7-1BC826ED9988}" type="slidenum">
              <a:rPr lang="en-US" sz="1200"/>
              <a:pPr/>
              <a:t>23</a:t>
            </a:fld>
            <a:endParaRPr lang="en-US" sz="1200"/>
          </a:p>
        </p:txBody>
      </p:sp>
      <p:sp>
        <p:nvSpPr>
          <p:cNvPr id="119811" name="Rectangle 2"/>
          <p:cNvSpPr>
            <a:spLocks noChangeArrowheads="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3801F0-A94D-0744-BF80-B9B24D75118A}" type="datetime1">
              <a:rPr lang="en-US" sz="1200"/>
              <a:pPr/>
              <a:t>10/30/13</a:t>
            </a:fld>
            <a:endParaRPr lang="en-US" sz="1200"/>
          </a:p>
        </p:txBody>
      </p:sp>
      <p:sp>
        <p:nvSpPr>
          <p:cNvPr id="12185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04E804-2F32-2D4A-8711-A5F2CB4897CB}" type="slidenum">
              <a:rPr lang="en-US" sz="1200"/>
              <a:pPr/>
              <a:t>24</a:t>
            </a:fld>
            <a:endParaRPr lang="en-US" sz="1200"/>
          </a:p>
        </p:txBody>
      </p:sp>
      <p:sp>
        <p:nvSpPr>
          <p:cNvPr id="121859" name="Rectangle 2"/>
          <p:cNvSpPr>
            <a:spLocks noChangeArrowheads="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4896C8-D85A-8649-A653-A0DBB9D83900}" type="slidenum">
              <a:rPr lang="en-US" sz="1200"/>
              <a:pPr/>
              <a:t>4</a:t>
            </a:fld>
            <a:endParaRPr lang="en-US" sz="1200"/>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464CF5-CE74-DE41-8086-1908CA4A4166}" type="slidenum">
              <a:rPr lang="en-US" sz="1200"/>
              <a:pPr/>
              <a:t>5</a:t>
            </a:fld>
            <a:endParaRPr lang="en-US" sz="1200"/>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9DA8D-4A59-1D41-8821-34B899E44D1F}" type="slidenum">
              <a:rPr lang="en-US" sz="1200"/>
              <a:pPr/>
              <a:t>6</a:t>
            </a:fld>
            <a:endParaRPr lang="en-US" sz="1200"/>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FE3197-8CFA-CD49-A82A-AED7CDCAF2B3}" type="datetime1">
              <a:rPr lang="en-US" sz="1200"/>
              <a:pPr/>
              <a:t>10/30/13</a:t>
            </a:fld>
            <a:endParaRPr lang="en-US" sz="1200"/>
          </a:p>
        </p:txBody>
      </p:sp>
      <p:sp>
        <p:nvSpPr>
          <p:cNvPr id="880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CE73F2-ACBB-2547-AA91-0187CF6814D2}" type="slidenum">
              <a:rPr lang="en-US" sz="1200"/>
              <a:pPr/>
              <a:t>7</a:t>
            </a:fld>
            <a:endParaRPr lang="en-US" sz="1200"/>
          </a:p>
        </p:txBody>
      </p:sp>
      <p:sp>
        <p:nvSpPr>
          <p:cNvPr id="88067" name="Rectangle 2"/>
          <p:cNvSpPr>
            <a:spLocks noChangeArrowheads="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76D6A9-E051-364C-A3CD-76DD55359D95}" type="datetime1">
              <a:rPr lang="en-US" sz="1200"/>
              <a:pPr/>
              <a:t>10/30/13</a:t>
            </a:fld>
            <a:endParaRPr lang="en-US" sz="1200"/>
          </a:p>
        </p:txBody>
      </p:sp>
      <p:sp>
        <p:nvSpPr>
          <p:cNvPr id="9011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BD1DAB-784F-FC4D-80E2-E5492748875F}" type="slidenum">
              <a:rPr lang="en-US" sz="1200"/>
              <a:pPr/>
              <a:t>8</a:t>
            </a:fld>
            <a:endParaRPr lang="en-US" sz="1200"/>
          </a:p>
        </p:txBody>
      </p:sp>
      <p:sp>
        <p:nvSpPr>
          <p:cNvPr id="90115" name="Rectangle 2"/>
          <p:cNvSpPr>
            <a:spLocks noChangeArrowheads="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Draw peridotite water freezing point depression curve and how water lowers metling point by hundreds of degrees, therefore a fundamentally different</a:t>
            </a:r>
          </a:p>
          <a:p>
            <a:r>
              <a:rPr lang="en-US">
                <a:latin typeface="Arial" charset="0"/>
                <a:ea typeface="ＭＳ Ｐゴシック" charset="0"/>
                <a:cs typeface="ＭＳ Ｐゴシック" charset="0"/>
              </a:rPr>
              <a:t>Mechanims of melting than occurs at the spreading centers, and dependent on the presence of the ocean.  Some of the water also returned to</a:t>
            </a:r>
          </a:p>
          <a:p>
            <a:r>
              <a:rPr lang="en-US">
                <a:latin typeface="Arial" charset="0"/>
                <a:ea typeface="ＭＳ Ｐゴシック" charset="0"/>
                <a:cs typeface="ＭＳ Ｐゴシック" charset="0"/>
              </a:rPr>
              <a:t>Earth</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interio.</a:t>
            </a:r>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A026D58-56FD-0843-AF17-A8917277C66F}" type="datetime1">
              <a:rPr lang="en-US" sz="1200"/>
              <a:pPr/>
              <a:t>10/30/13</a:t>
            </a:fld>
            <a:endParaRPr lang="en-US" sz="1200"/>
          </a:p>
        </p:txBody>
      </p:sp>
      <p:sp>
        <p:nvSpPr>
          <p:cNvPr id="9318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17F598-266F-AB41-BBD4-5331FC591F12}" type="slidenum">
              <a:rPr lang="en-US" sz="1200"/>
              <a:pPr/>
              <a:t>10</a:t>
            </a:fld>
            <a:endParaRPr lang="en-US" sz="1200"/>
          </a:p>
        </p:txBody>
      </p:sp>
      <p:sp>
        <p:nvSpPr>
          <p:cNvPr id="93187" name="Rectangle 2"/>
          <p:cNvSpPr>
            <a:spLocks noChangeArrowheads="1"/>
          </p:cNvSpPr>
          <p:nvPr>
            <p:ph type="sldImg"/>
          </p:nvPr>
        </p:nvSpPr>
        <p:spPr>
          <a:solidFill>
            <a:srgbClr val="FFFFFF"/>
          </a:solidFill>
          <a:ln/>
        </p:spPr>
      </p:sp>
      <p:sp>
        <p:nvSpPr>
          <p:cNvPr id="9318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FF9436-8321-6242-B880-671A4E125BAC}" type="datetime1">
              <a:rPr lang="en-US" sz="1200"/>
              <a:pPr/>
              <a:t>10/30/13</a:t>
            </a:fld>
            <a:endParaRPr lang="en-US" sz="1200"/>
          </a:p>
        </p:txBody>
      </p:sp>
      <p:sp>
        <p:nvSpPr>
          <p:cNvPr id="9523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AA4EC1-7043-A749-8B79-3B86D52158F9}" type="slidenum">
              <a:rPr lang="en-US" sz="1200"/>
              <a:pPr/>
              <a:t>11</a:t>
            </a:fld>
            <a:endParaRPr lang="en-US" sz="1200"/>
          </a:p>
        </p:txBody>
      </p:sp>
      <p:sp>
        <p:nvSpPr>
          <p:cNvPr id="95235" name="Rectangle 2"/>
          <p:cNvSpPr>
            <a:spLocks noChangeArrowheads="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the viscosity.., Would be nice to have a dmonstration in front of class showing how adding water makes things move more easily.</a:t>
            </a:r>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F2517-E572-F14B-BF10-3C20471D1765}"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144339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F2517-E572-F14B-BF10-3C20471D1765}"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399468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F2517-E572-F14B-BF10-3C20471D1765}"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24431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F2517-E572-F14B-BF10-3C20471D1765}"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405265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F2517-E572-F14B-BF10-3C20471D1765}"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45474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F2517-E572-F14B-BF10-3C20471D1765}"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181513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F2517-E572-F14B-BF10-3C20471D1765}" type="datetimeFigureOut">
              <a:rPr lang="en-US" smtClean="0"/>
              <a:t>10/30/13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293766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F2517-E572-F14B-BF10-3C20471D1765}" type="datetimeFigureOut">
              <a:rPr lang="en-US" smtClean="0"/>
              <a:t>10/30/13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360064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F2517-E572-F14B-BF10-3C20471D1765}" type="datetimeFigureOut">
              <a:rPr lang="en-US" smtClean="0"/>
              <a:t>10/30/13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385218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F2517-E572-F14B-BF10-3C20471D1765}"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111357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F2517-E572-F14B-BF10-3C20471D1765}"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B0D66-11A5-F148-A1A9-FF17884853DE}" type="slidenum">
              <a:rPr lang="en-US" smtClean="0"/>
              <a:t>‹#›</a:t>
            </a:fld>
            <a:endParaRPr lang="en-US"/>
          </a:p>
        </p:txBody>
      </p:sp>
    </p:spTree>
    <p:extLst>
      <p:ext uri="{BB962C8B-B14F-4D97-AF65-F5344CB8AC3E}">
        <p14:creationId xmlns:p14="http://schemas.microsoft.com/office/powerpoint/2010/main" val="36127969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F2517-E572-F14B-BF10-3C20471D1765}" type="datetimeFigureOut">
              <a:rPr lang="en-US" smtClean="0"/>
              <a:t>10/30/13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B0D66-11A5-F148-A1A9-FF17884853DE}" type="slidenum">
              <a:rPr lang="en-US" smtClean="0"/>
              <a:t>‹#›</a:t>
            </a:fld>
            <a:endParaRPr lang="en-US"/>
          </a:p>
        </p:txBody>
      </p:sp>
    </p:spTree>
    <p:extLst>
      <p:ext uri="{BB962C8B-B14F-4D97-AF65-F5344CB8AC3E}">
        <p14:creationId xmlns:p14="http://schemas.microsoft.com/office/powerpoint/2010/main" val="401220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2130425"/>
            <a:ext cx="8432800" cy="1470025"/>
          </a:xfrm>
        </p:spPr>
        <p:txBody>
          <a:bodyPr/>
          <a:lstStyle/>
          <a:p>
            <a:r>
              <a:rPr lang="en-US" dirty="0" smtClean="0"/>
              <a:t>Plate Tectonic Geochemical Cycle 2</a:t>
            </a:r>
            <a:endParaRPr lang="en-US" dirty="0"/>
          </a:p>
        </p:txBody>
      </p:sp>
      <p:sp>
        <p:nvSpPr>
          <p:cNvPr id="3" name="Subtitle 2"/>
          <p:cNvSpPr>
            <a:spLocks noGrp="1"/>
          </p:cNvSpPr>
          <p:nvPr>
            <p:ph type="subTitle" idx="1"/>
          </p:nvPr>
        </p:nvSpPr>
        <p:spPr/>
        <p:txBody>
          <a:bodyPr/>
          <a:lstStyle/>
          <a:p>
            <a:r>
              <a:rPr lang="en-US" dirty="0" smtClean="0"/>
              <a:t>Importance of crustal recycling at subduction zones</a:t>
            </a:r>
            <a:endParaRPr lang="en-US" dirty="0"/>
          </a:p>
        </p:txBody>
      </p:sp>
    </p:spTree>
    <p:extLst>
      <p:ext uri="{BB962C8B-B14F-4D97-AF65-F5344CB8AC3E}">
        <p14:creationId xmlns:p14="http://schemas.microsoft.com/office/powerpoint/2010/main" val="204598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152400"/>
            <a:ext cx="7772400" cy="838200"/>
          </a:xfrm>
          <a:solidFill>
            <a:srgbClr val="FFFF99"/>
          </a:solidFill>
        </p:spPr>
        <p:txBody>
          <a:bodyPr>
            <a:normAutofit fontScale="90000"/>
          </a:bodyPr>
          <a:lstStyle/>
          <a:p>
            <a:r>
              <a:rPr lang="en-US" sz="3200">
                <a:solidFill>
                  <a:srgbClr val="5A8AE5"/>
                </a:solidFill>
                <a:latin typeface="Arial" charset="0"/>
                <a:ea typeface="ＭＳ Ｐゴシック" charset="0"/>
                <a:cs typeface="ＭＳ Ｐゴシック" charset="0"/>
              </a:rPr>
              <a:t> Volcanism and the Carbon Cycle:</a:t>
            </a:r>
            <a:br>
              <a:rPr lang="en-US" sz="3200">
                <a:solidFill>
                  <a:srgbClr val="5A8AE5"/>
                </a:solidFill>
                <a:latin typeface="Arial" charset="0"/>
                <a:ea typeface="ＭＳ Ｐゴシック" charset="0"/>
                <a:cs typeface="ＭＳ Ｐゴシック" charset="0"/>
              </a:rPr>
            </a:br>
            <a:r>
              <a:rPr lang="en-US" sz="3200">
                <a:solidFill>
                  <a:srgbClr val="5A8AE5"/>
                </a:solidFill>
                <a:latin typeface="Arial" charset="0"/>
                <a:ea typeface="ＭＳ Ｐゴシック" charset="0"/>
                <a:cs typeface="ＭＳ Ｐゴシック" charset="0"/>
              </a:rPr>
              <a:t>Earth</a:t>
            </a:r>
            <a:r>
              <a:rPr lang="ja-JP" altLang="en-US" sz="3200">
                <a:solidFill>
                  <a:srgbClr val="5A8AE5"/>
                </a:solidFill>
                <a:latin typeface="Arial" charset="0"/>
                <a:ea typeface="ＭＳ Ｐゴシック" charset="0"/>
                <a:cs typeface="ＭＳ Ｐゴシック" charset="0"/>
              </a:rPr>
              <a:t>’</a:t>
            </a:r>
            <a:r>
              <a:rPr lang="en-US" altLang="ja-JP" sz="3200">
                <a:solidFill>
                  <a:srgbClr val="5A8AE5"/>
                </a:solidFill>
                <a:latin typeface="Arial" charset="0"/>
                <a:ea typeface="ＭＳ Ｐゴシック" charset="0"/>
                <a:cs typeface="ＭＳ Ｐゴシック" charset="0"/>
              </a:rPr>
              <a:t>s Climate Thermostat</a:t>
            </a:r>
            <a:endParaRPr lang="en-US">
              <a:latin typeface="Arial" charset="0"/>
              <a:ea typeface="ＭＳ Ｐゴシック" charset="0"/>
              <a:cs typeface="ＭＳ Ｐゴシック" charset="0"/>
            </a:endParaRPr>
          </a:p>
        </p:txBody>
      </p:sp>
      <p:sp>
        <p:nvSpPr>
          <p:cNvPr id="92162" name="Rectangle 3"/>
          <p:cNvSpPr>
            <a:spLocks noGrp="1" noChangeArrowheads="1"/>
          </p:cNvSpPr>
          <p:nvPr>
            <p:ph type="body" idx="1"/>
          </p:nvPr>
        </p:nvSpPr>
        <p:spPr>
          <a:xfrm>
            <a:off x="201613" y="1219200"/>
            <a:ext cx="8713787" cy="1752600"/>
          </a:xfrm>
        </p:spPr>
        <p:txBody>
          <a:bodyPr/>
          <a:lstStyle/>
          <a:p>
            <a:pPr>
              <a:lnSpc>
                <a:spcPct val="90000"/>
              </a:lnSpc>
            </a:pPr>
            <a:r>
              <a:rPr lang="en-US" sz="2200">
                <a:latin typeface="Arial" charset="0"/>
                <a:ea typeface="ＭＳ Ｐゴシック" charset="0"/>
                <a:cs typeface="ＭＳ Ｐゴシック" charset="0"/>
              </a:rPr>
              <a:t>Carbon cycles continuously among the solid earth, ocean, atmosphere, and life</a:t>
            </a:r>
          </a:p>
          <a:p>
            <a:pPr lvl="1">
              <a:lnSpc>
                <a:spcPct val="90000"/>
              </a:lnSpc>
            </a:pPr>
            <a:r>
              <a:rPr lang="en-US" sz="2200">
                <a:latin typeface="Arial" charset="0"/>
                <a:ea typeface="ＭＳ Ｐゴシック" charset="0"/>
              </a:rPr>
              <a:t>CO</a:t>
            </a:r>
            <a:r>
              <a:rPr lang="en-US" sz="2200" baseline="-25000">
                <a:latin typeface="Arial" charset="0"/>
                <a:ea typeface="ＭＳ Ｐゴシック" charset="0"/>
              </a:rPr>
              <a:t>2</a:t>
            </a:r>
            <a:r>
              <a:rPr lang="en-US" sz="2200">
                <a:latin typeface="Arial" charset="0"/>
                <a:ea typeface="ＭＳ Ｐゴシック" charset="0"/>
              </a:rPr>
              <a:t> removed from atmosphere by chemical weathering, deposited in ocean sediments, subducted and returned by volcanism</a:t>
            </a:r>
            <a:endParaRPr lang="en-US">
              <a:latin typeface="Arial" charset="0"/>
              <a:ea typeface="ＭＳ Ｐゴシック" charset="0"/>
            </a:endParaRPr>
          </a:p>
        </p:txBody>
      </p:sp>
      <p:pic>
        <p:nvPicPr>
          <p:cNvPr id="92163" name="Picture 4" descr="figure 05-22"/>
          <p:cNvPicPr>
            <a:picLocks noChangeAspect="1" noChangeArrowheads="1"/>
          </p:cNvPicPr>
          <p:nvPr/>
        </p:nvPicPr>
        <p:blipFill>
          <a:blip r:embed="rId3">
            <a:extLst>
              <a:ext uri="{28A0092B-C50C-407E-A947-70E740481C1C}">
                <a14:useLocalDpi xmlns:a14="http://schemas.microsoft.com/office/drawing/2010/main" val="0"/>
              </a:ext>
            </a:extLst>
          </a:blip>
          <a:srcRect l="1334" t="4120" r="1334" b="4083"/>
          <a:stretch>
            <a:fillRect/>
          </a:stretch>
        </p:blipFill>
        <p:spPr bwMode="auto">
          <a:xfrm>
            <a:off x="304800" y="2990850"/>
            <a:ext cx="85344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4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237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Box 3"/>
          <p:cNvSpPr txBox="1">
            <a:spLocks noChangeArrowheads="1"/>
          </p:cNvSpPr>
          <p:nvPr/>
        </p:nvSpPr>
        <p:spPr bwMode="auto">
          <a:xfrm>
            <a:off x="1905000" y="6276975"/>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chemeClr val="bg2"/>
                </a:solidFill>
              </a:rPr>
              <a:t>Hirth and Kohlstedt 1996</a:t>
            </a:r>
            <a:endParaRPr lang="en-US"/>
          </a:p>
        </p:txBody>
      </p:sp>
    </p:spTree>
    <p:extLst>
      <p:ext uri="{BB962C8B-B14F-4D97-AF65-F5344CB8AC3E}">
        <p14:creationId xmlns:p14="http://schemas.microsoft.com/office/powerpoint/2010/main" val="21242083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
            <a:ext cx="65643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3436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4613"/>
            <a:ext cx="7010400" cy="67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7206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6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3672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91440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ext Box 3"/>
          <p:cNvSpPr txBox="1">
            <a:spLocks noChangeArrowheads="1"/>
          </p:cNvSpPr>
          <p:nvPr/>
        </p:nvSpPr>
        <p:spPr bwMode="auto">
          <a:xfrm>
            <a:off x="1981200" y="609600"/>
            <a:ext cx="542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Linked Cycles of the Solid and Fluid Earth</a:t>
            </a:r>
          </a:p>
        </p:txBody>
      </p:sp>
      <p:sp>
        <p:nvSpPr>
          <p:cNvPr id="102403" name="Rectangle 4"/>
          <p:cNvSpPr>
            <a:spLocks noChangeArrowheads="1"/>
          </p:cNvSpPr>
          <p:nvPr/>
        </p:nvSpPr>
        <p:spPr bwMode="auto">
          <a:xfrm>
            <a:off x="8153400" y="152400"/>
            <a:ext cx="1295400" cy="6705600"/>
          </a:xfrm>
          <a:prstGeom prst="rect">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436578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3">
            <a:extLst>
              <a:ext uri="{28A0092B-C50C-407E-A947-70E740481C1C}">
                <a14:useLocalDpi xmlns:a14="http://schemas.microsoft.com/office/drawing/2010/main" val="0"/>
              </a:ext>
            </a:extLst>
          </a:blip>
          <a:srcRect b="29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ext Box 4"/>
          <p:cNvSpPr txBox="1">
            <a:spLocks noChangeArrowheads="1"/>
          </p:cNvSpPr>
          <p:nvPr/>
        </p:nvSpPr>
        <p:spPr bwMode="auto">
          <a:xfrm>
            <a:off x="407988" y="0"/>
            <a:ext cx="2847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i="1">
                <a:solidFill>
                  <a:srgbClr val="FFCC00"/>
                </a:solidFill>
                <a:cs typeface="Times" charset="0"/>
              </a:rPr>
              <a:t>New Synthesis </a:t>
            </a:r>
            <a:r>
              <a:rPr lang="en-US" sz="3200" i="1">
                <a:solidFill>
                  <a:srgbClr val="FFCC00"/>
                </a:solidFill>
                <a:cs typeface="Times" charset="0"/>
              </a:rPr>
              <a:t>:</a:t>
            </a:r>
          </a:p>
        </p:txBody>
      </p:sp>
      <p:sp>
        <p:nvSpPr>
          <p:cNvPr id="104451" name="Line 5"/>
          <p:cNvSpPr>
            <a:spLocks noChangeShapeType="1"/>
          </p:cNvSpPr>
          <p:nvPr/>
        </p:nvSpPr>
        <p:spPr bwMode="auto">
          <a:xfrm>
            <a:off x="292100" y="552450"/>
            <a:ext cx="7964488" cy="12700"/>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78" name="Text Box 6"/>
          <p:cNvSpPr txBox="1">
            <a:spLocks noChangeArrowheads="1"/>
          </p:cNvSpPr>
          <p:nvPr/>
        </p:nvSpPr>
        <p:spPr bwMode="auto">
          <a:xfrm>
            <a:off x="582613" y="809625"/>
            <a:ext cx="85613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FFCC00"/>
              </a:buClr>
            </a:pPr>
            <a:r>
              <a:rPr lang="en-US" sz="2800">
                <a:solidFill>
                  <a:srgbClr val="FFCC00"/>
                </a:solidFill>
                <a:cs typeface="Times" charset="0"/>
              </a:rPr>
              <a:t>• </a:t>
            </a:r>
            <a:r>
              <a:rPr lang="en-US" sz="2800">
                <a:solidFill>
                  <a:schemeClr val="bg1"/>
                </a:solidFill>
                <a:cs typeface="Times" charset="0"/>
              </a:rPr>
              <a:t>The whole earth is a linked system, even such apparently disparate phenomena as hot springs at ocean ridges, the existence of continents, the flow of the mantle, the steady state composition of seawater, are linked phenomena</a:t>
            </a:r>
          </a:p>
          <a:p>
            <a:pPr>
              <a:buClr>
                <a:srgbClr val="FFCC00"/>
              </a:buClr>
            </a:pPr>
            <a:endParaRPr lang="en-US" sz="2800">
              <a:solidFill>
                <a:schemeClr val="bg1"/>
              </a:solidFill>
              <a:cs typeface="Times" charset="0"/>
            </a:endParaRPr>
          </a:p>
          <a:p>
            <a:pPr>
              <a:buClr>
                <a:srgbClr val="FFCC00"/>
              </a:buClr>
            </a:pPr>
            <a:r>
              <a:rPr lang="en-US" sz="2800">
                <a:solidFill>
                  <a:schemeClr val="bg1"/>
                </a:solidFill>
                <a:cs typeface="Times" charset="0"/>
              </a:rPr>
              <a:t>IT IS THIS LINKED INTEGRATED SYSTEM THAT PROVIDES THE CONDITIONS FOR AND SUSTAINS A HABITABLE PLANET.</a:t>
            </a:r>
          </a:p>
          <a:p>
            <a:pPr>
              <a:buClr>
                <a:srgbClr val="FFCC00"/>
              </a:buClr>
            </a:pPr>
            <a:endParaRPr lang="en-US" sz="2800" b="1">
              <a:solidFill>
                <a:schemeClr val="bg1"/>
              </a:solidFill>
              <a:cs typeface="Times" charset="0"/>
            </a:endParaRPr>
          </a:p>
          <a:p>
            <a:pPr>
              <a:buClr>
                <a:srgbClr val="FFCC00"/>
              </a:buClr>
            </a:pPr>
            <a:endParaRPr lang="en-US" sz="2800" b="1">
              <a:solidFill>
                <a:schemeClr val="bg1"/>
              </a:solidFill>
              <a:cs typeface="Times" charset="0"/>
            </a:endParaRPr>
          </a:p>
        </p:txBody>
      </p:sp>
    </p:spTree>
    <p:extLst>
      <p:ext uri="{BB962C8B-B14F-4D97-AF65-F5344CB8AC3E}">
        <p14:creationId xmlns:p14="http://schemas.microsoft.com/office/powerpoint/2010/main" val="365133583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8">
                                            <p:txEl>
                                              <p:pRg st="0" end="0"/>
                                            </p:txEl>
                                          </p:spTgt>
                                        </p:tgtEl>
                                        <p:attrNameLst>
                                          <p:attrName>style.visibility</p:attrName>
                                        </p:attrNameLst>
                                      </p:cBhvr>
                                      <p:to>
                                        <p:strVal val="visible"/>
                                      </p:to>
                                    </p:set>
                                    <p:animEffect transition="in" filter="wipe(left)">
                                      <p:cBhvr>
                                        <p:cTn id="7" dur="500"/>
                                        <p:tgtEl>
                                          <p:spTgt spid="105478">
                                            <p:txEl>
                                              <p:pRg st="0" end="0"/>
                                            </p:txEl>
                                          </p:spTgt>
                                        </p:tgtEl>
                                      </p:cBhvr>
                                    </p:animEffect>
                                  </p:childTnLst>
                                  <p:subTnLst>
                                    <p:animClr clrSpc="rgb" dir="cw">
                                      <p:cBhvr override="childStyle">
                                        <p:cTn dur="1" fill="hold" display="0" masterRel="nextClick" afterEffect="1"/>
                                        <p:tgtEl>
                                          <p:spTgt spid="105478">
                                            <p:txEl>
                                              <p:pRg st="0" end="0"/>
                                            </p:txEl>
                                          </p:spTgt>
                                        </p:tgtEl>
                                        <p:attrNameLst>
                                          <p:attrName>ppt_c</p:attrName>
                                        </p:attrNameLst>
                                      </p:cBhvr>
                                      <p:to>
                                        <a:schemeClr va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8">
                                            <p:txEl>
                                              <p:pRg st="2" end="2"/>
                                            </p:txEl>
                                          </p:spTgt>
                                        </p:tgtEl>
                                        <p:attrNameLst>
                                          <p:attrName>style.visibility</p:attrName>
                                        </p:attrNameLst>
                                      </p:cBhvr>
                                      <p:to>
                                        <p:strVal val="visible"/>
                                      </p:to>
                                    </p:set>
                                    <p:animEffect transition="in" filter="wipe(left)">
                                      <p:cBhvr>
                                        <p:cTn id="12" dur="500"/>
                                        <p:tgtEl>
                                          <p:spTgt spid="105478">
                                            <p:txEl>
                                              <p:pRg st="2" end="2"/>
                                            </p:txEl>
                                          </p:spTgt>
                                        </p:tgtEl>
                                      </p:cBhvr>
                                    </p:animEffect>
                                  </p:childTnLst>
                                  <p:subTnLst>
                                    <p:animClr clrSpc="rgb" dir="cw">
                                      <p:cBhvr override="childStyle">
                                        <p:cTn dur="1" fill="hold" display="0" masterRel="nextClick" afterEffect="1"/>
                                        <p:tgtEl>
                                          <p:spTgt spid="105478">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954088"/>
            <a:ext cx="9172576"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5525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2489200"/>
            <a:ext cx="10410826" cy="1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8120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idx="4294967295"/>
          </p:nvPr>
        </p:nvSpPr>
        <p:spPr/>
        <p:txBody>
          <a:bodyPr/>
          <a:lstStyle/>
          <a:p>
            <a:endParaRPr lang="en-US">
              <a:latin typeface="Arial" charset="0"/>
              <a:ea typeface="ＭＳ Ｐゴシック" charset="0"/>
              <a:cs typeface="ＭＳ Ｐゴシック" charset="0"/>
            </a:endParaRPr>
          </a:p>
        </p:txBody>
      </p:sp>
      <p:pic>
        <p:nvPicPr>
          <p:cNvPr id="1105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47638"/>
            <a:ext cx="10545763"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67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algn="ctr"/>
            <a:endParaRPr lang="en-US"/>
          </a:p>
        </p:txBody>
      </p:sp>
      <p:pic>
        <p:nvPicPr>
          <p:cNvPr id="768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4"/>
          <p:cNvSpPr txBox="1">
            <a:spLocks noChangeArrowheads="1"/>
          </p:cNvSpPr>
          <p:nvPr/>
        </p:nvSpPr>
        <p:spPr bwMode="auto">
          <a:xfrm>
            <a:off x="5638800" y="2133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003399"/>
                </a:solidFill>
              </a:rPr>
              <a:t>Ocean sediment - 3-5% H</a:t>
            </a:r>
            <a:r>
              <a:rPr lang="en-US" sz="1800" b="1" baseline="-25000">
                <a:solidFill>
                  <a:srgbClr val="003399"/>
                </a:solidFill>
              </a:rPr>
              <a:t>2</a:t>
            </a:r>
            <a:r>
              <a:rPr lang="en-US" sz="1800" b="1">
                <a:solidFill>
                  <a:srgbClr val="003399"/>
                </a:solidFill>
              </a:rPr>
              <a:t>O</a:t>
            </a:r>
          </a:p>
        </p:txBody>
      </p:sp>
      <p:sp>
        <p:nvSpPr>
          <p:cNvPr id="76804" name="Text Box 5"/>
          <p:cNvSpPr txBox="1">
            <a:spLocks noChangeArrowheads="1"/>
          </p:cNvSpPr>
          <p:nvPr/>
        </p:nvSpPr>
        <p:spPr bwMode="auto">
          <a:xfrm>
            <a:off x="5410200" y="2438400"/>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chemeClr val="accent1"/>
                </a:solidFill>
              </a:rPr>
              <a:t>Ocean crust (basaltic) - </a:t>
            </a:r>
            <a:r>
              <a:rPr lang="en-US" sz="1800" dirty="0" smtClean="0">
                <a:solidFill>
                  <a:schemeClr val="accent1"/>
                </a:solidFill>
              </a:rPr>
              <a:t>&gt;1-2</a:t>
            </a:r>
            <a:r>
              <a:rPr lang="en-US" sz="1800" dirty="0">
                <a:solidFill>
                  <a:schemeClr val="accent1"/>
                </a:solidFill>
              </a:rPr>
              <a:t>% H</a:t>
            </a:r>
            <a:r>
              <a:rPr lang="en-US" sz="1800" baseline="-25000" dirty="0">
                <a:solidFill>
                  <a:schemeClr val="accent1"/>
                </a:solidFill>
              </a:rPr>
              <a:t>2</a:t>
            </a:r>
            <a:r>
              <a:rPr lang="en-US" sz="1800" dirty="0">
                <a:solidFill>
                  <a:schemeClr val="accent1"/>
                </a:solidFill>
              </a:rPr>
              <a:t>O</a:t>
            </a:r>
          </a:p>
        </p:txBody>
      </p:sp>
      <p:sp>
        <p:nvSpPr>
          <p:cNvPr id="76805" name="Text Box 6"/>
          <p:cNvSpPr txBox="1">
            <a:spLocks noChangeArrowheads="1"/>
          </p:cNvSpPr>
          <p:nvPr/>
        </p:nvSpPr>
        <p:spPr bwMode="auto">
          <a:xfrm>
            <a:off x="5562600" y="3167063"/>
            <a:ext cx="35814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CC00"/>
                </a:solidFill>
              </a:rPr>
              <a:t>Upper mantle (peridotite)- some H</a:t>
            </a:r>
            <a:r>
              <a:rPr lang="en-US" sz="1800" baseline="-25000">
                <a:solidFill>
                  <a:srgbClr val="FFCC00"/>
                </a:solidFill>
              </a:rPr>
              <a:t>2</a:t>
            </a:r>
            <a:r>
              <a:rPr lang="en-US" sz="1800">
                <a:solidFill>
                  <a:srgbClr val="FFCC00"/>
                </a:solidFill>
              </a:rPr>
              <a:t>O?</a:t>
            </a:r>
          </a:p>
          <a:p>
            <a:endParaRPr lang="en-US" sz="1800">
              <a:solidFill>
                <a:srgbClr val="FFCC00"/>
              </a:solidFill>
            </a:endParaRPr>
          </a:p>
          <a:p>
            <a:endParaRPr lang="en-US" sz="1800">
              <a:solidFill>
                <a:srgbClr val="FFCC00"/>
              </a:solidFill>
            </a:endParaRPr>
          </a:p>
          <a:p>
            <a:r>
              <a:rPr lang="en-US" sz="1800">
                <a:solidFill>
                  <a:schemeClr val="bg2"/>
                </a:solidFill>
              </a:rPr>
              <a:t>DO THE SUBDUCTED MATERIALS COME OUT THE SUBDUCTION ZONE?</a:t>
            </a:r>
            <a:endParaRPr lang="en-US" sz="1800">
              <a:solidFill>
                <a:srgbClr val="FFCC00"/>
              </a:solidFill>
            </a:endParaRPr>
          </a:p>
        </p:txBody>
      </p:sp>
      <p:sp>
        <p:nvSpPr>
          <p:cNvPr id="76806" name="Line 7"/>
          <p:cNvSpPr>
            <a:spLocks noChangeShapeType="1"/>
          </p:cNvSpPr>
          <p:nvPr/>
        </p:nvSpPr>
        <p:spPr bwMode="auto">
          <a:xfrm flipH="1">
            <a:off x="5105400" y="2362200"/>
            <a:ext cx="457200" cy="50800"/>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7" name="Line 8"/>
          <p:cNvSpPr>
            <a:spLocks noChangeShapeType="1"/>
          </p:cNvSpPr>
          <p:nvPr/>
        </p:nvSpPr>
        <p:spPr bwMode="auto">
          <a:xfrm flipH="1" flipV="1">
            <a:off x="5092700" y="2552700"/>
            <a:ext cx="469900" cy="38100"/>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8" name="Line 9"/>
          <p:cNvSpPr>
            <a:spLocks noChangeShapeType="1"/>
          </p:cNvSpPr>
          <p:nvPr/>
        </p:nvSpPr>
        <p:spPr bwMode="auto">
          <a:xfrm flipH="1" flipV="1">
            <a:off x="5080000" y="2946400"/>
            <a:ext cx="482600" cy="25400"/>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9" name="Text Box 10"/>
          <p:cNvSpPr txBox="1">
            <a:spLocks noChangeArrowheads="1"/>
          </p:cNvSpPr>
          <p:nvPr/>
        </p:nvSpPr>
        <p:spPr bwMode="auto">
          <a:xfrm>
            <a:off x="5181600" y="152400"/>
            <a:ext cx="396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Importance of H</a:t>
            </a:r>
            <a:r>
              <a:rPr lang="en-US" b="1" baseline="-25000">
                <a:solidFill>
                  <a:schemeClr val="bg2"/>
                </a:solidFill>
              </a:rPr>
              <a:t>2</a:t>
            </a:r>
            <a:r>
              <a:rPr lang="en-US" b="1">
                <a:solidFill>
                  <a:schemeClr val="bg2"/>
                </a:solidFill>
              </a:rPr>
              <a:t>O in subduction zone volcanism!</a:t>
            </a:r>
          </a:p>
        </p:txBody>
      </p:sp>
    </p:spTree>
    <p:extLst>
      <p:ext uri="{BB962C8B-B14F-4D97-AF65-F5344CB8AC3E}">
        <p14:creationId xmlns:p14="http://schemas.microsoft.com/office/powerpoint/2010/main" val="33058471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381000" y="0"/>
            <a:ext cx="9829800" cy="6907213"/>
          </a:xfrm>
          <a:prstGeom prst="rect">
            <a:avLst/>
          </a:prstGeom>
          <a:noFill/>
          <a:effectLst>
            <a:outerShdw blurRad="63500" dist="38099" dir="2700000" algn="ctr" rotWithShape="0">
              <a:schemeClr val="tx1">
                <a:alpha val="74998"/>
              </a:schemeClr>
            </a:outerShdw>
          </a:effectLst>
        </p:spPr>
      </p:pic>
      <p:sp>
        <p:nvSpPr>
          <p:cNvPr id="58371" name="Text Box 3"/>
          <p:cNvSpPr txBox="1">
            <a:spLocks noChangeArrowheads="1"/>
          </p:cNvSpPr>
          <p:nvPr/>
        </p:nvSpPr>
        <p:spPr bwMode="auto">
          <a:xfrm>
            <a:off x="4910138" y="558800"/>
            <a:ext cx="3543300" cy="1373188"/>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smtClean="0">
                <a:solidFill>
                  <a:srgbClr val="FEF1CE"/>
                </a:solidFill>
              </a:rPr>
              <a:t>Earthquake Swarm</a:t>
            </a:r>
          </a:p>
          <a:p>
            <a:pPr algn="ctr">
              <a:defRPr/>
            </a:pPr>
            <a:r>
              <a:rPr lang="en-US" sz="2800" b="1" smtClean="0">
                <a:solidFill>
                  <a:srgbClr val="FEF1CE"/>
                </a:solidFill>
              </a:rPr>
              <a:t>Jun-July 1993</a:t>
            </a:r>
          </a:p>
          <a:p>
            <a:pPr algn="ctr">
              <a:defRPr/>
            </a:pPr>
            <a:r>
              <a:rPr lang="en-US" sz="2800" b="1" smtClean="0">
                <a:solidFill>
                  <a:srgbClr val="FEF1CE"/>
                </a:solidFill>
              </a:rPr>
              <a:t>Juan de Fuca Ridge</a:t>
            </a:r>
            <a:endParaRPr lang="en-US" b="1" smtClean="0">
              <a:solidFill>
                <a:schemeClr val="bg1"/>
              </a:solidFill>
            </a:endParaRPr>
          </a:p>
        </p:txBody>
      </p:sp>
    </p:spTree>
    <p:extLst>
      <p:ext uri="{BB962C8B-B14F-4D97-AF65-F5344CB8AC3E}">
        <p14:creationId xmlns:p14="http://schemas.microsoft.com/office/powerpoint/2010/main" val="2165664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10800" cy="684688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0" y="492125"/>
            <a:ext cx="4976813" cy="1187450"/>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rgbClr val="FBC327"/>
                </a:solidFill>
                <a:latin typeface="Palatino" charset="0"/>
              </a:rPr>
              <a:t>Plume of microbial particulates from a recently erupted</a:t>
            </a:r>
          </a:p>
          <a:p>
            <a:pPr>
              <a:defRPr/>
            </a:pPr>
            <a:r>
              <a:rPr lang="en-US" b="1" smtClean="0">
                <a:solidFill>
                  <a:srgbClr val="FBC327"/>
                </a:solidFill>
                <a:latin typeface="Palatino" charset="0"/>
              </a:rPr>
              <a:t>sea-floor volcano</a:t>
            </a:r>
            <a:endParaRPr lang="en-US" smtClean="0">
              <a:solidFill>
                <a:schemeClr val="bg1"/>
              </a:solidFill>
            </a:endParaRPr>
          </a:p>
        </p:txBody>
      </p:sp>
    </p:spTree>
    <p:extLst>
      <p:ext uri="{BB962C8B-B14F-4D97-AF65-F5344CB8AC3E}">
        <p14:creationId xmlns:p14="http://schemas.microsoft.com/office/powerpoint/2010/main" val="260633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61443" name="Text Box 3"/>
          <p:cNvSpPr txBox="1">
            <a:spLocks noChangeArrowheads="1"/>
          </p:cNvSpPr>
          <p:nvPr/>
        </p:nvSpPr>
        <p:spPr bwMode="auto">
          <a:xfrm>
            <a:off x="914400" y="762000"/>
            <a:ext cx="7315200" cy="1676400"/>
          </a:xfrm>
          <a:prstGeom prst="rect">
            <a:avLst/>
          </a:prstGeom>
          <a:noFill/>
          <a:ln w="9525">
            <a:solidFill>
              <a:srgbClr val="CCECFF"/>
            </a:solidFill>
            <a:miter lim="800000"/>
            <a:headEnd/>
            <a:tailEnd/>
          </a:ln>
          <a:effectLst>
            <a:outerShdw blurRad="63500" dist="17961"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10000"/>
              </a:lnSpc>
              <a:defRPr/>
            </a:pPr>
            <a:r>
              <a:rPr lang="en-US" sz="3600" b="1" smtClean="0">
                <a:solidFill>
                  <a:srgbClr val="FF9900"/>
                </a:solidFill>
                <a:latin typeface="Palatino" charset="0"/>
              </a:rPr>
              <a:t>A new perspective </a:t>
            </a:r>
          </a:p>
          <a:p>
            <a:pPr algn="ctr">
              <a:lnSpc>
                <a:spcPct val="110000"/>
              </a:lnSpc>
              <a:defRPr/>
            </a:pPr>
            <a:r>
              <a:rPr lang="en-US" sz="3600" b="1" smtClean="0">
                <a:solidFill>
                  <a:srgbClr val="FF9900"/>
                </a:solidFill>
                <a:latin typeface="Palatino" charset="0"/>
              </a:rPr>
              <a:t>on planetary life</a:t>
            </a:r>
            <a:endParaRPr lang="en-US" sz="3200" b="1" smtClean="0">
              <a:solidFill>
                <a:srgbClr val="FF9900"/>
              </a:solidFill>
              <a:latin typeface="Palatino" charset="0"/>
            </a:endParaRPr>
          </a:p>
          <a:p>
            <a:pPr algn="ctr">
              <a:defRPr/>
            </a:pPr>
            <a:endParaRPr lang="en-US" smtClean="0">
              <a:solidFill>
                <a:srgbClr val="66FFFF"/>
              </a:solidFill>
            </a:endParaRPr>
          </a:p>
        </p:txBody>
      </p:sp>
      <p:sp>
        <p:nvSpPr>
          <p:cNvPr id="61444" name="Text Box 4"/>
          <p:cNvSpPr txBox="1">
            <a:spLocks noChangeArrowheads="1"/>
          </p:cNvSpPr>
          <p:nvPr/>
        </p:nvSpPr>
        <p:spPr bwMode="auto">
          <a:xfrm>
            <a:off x="838200" y="2743200"/>
            <a:ext cx="7543800" cy="2774950"/>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10000"/>
              </a:lnSpc>
              <a:defRPr/>
            </a:pPr>
            <a:r>
              <a:rPr lang="en-US" sz="3200" b="1" smtClean="0">
                <a:solidFill>
                  <a:srgbClr val="FBC327"/>
                </a:solidFill>
                <a:latin typeface="Palatino" charset="0"/>
              </a:rPr>
              <a:t>Recent evidence indicates a </a:t>
            </a:r>
            <a:r>
              <a:rPr lang="en-US" sz="3200" b="1" i="1" smtClean="0">
                <a:solidFill>
                  <a:srgbClr val="FBC327"/>
                </a:solidFill>
                <a:latin typeface="Palatino" charset="0"/>
              </a:rPr>
              <a:t>SUBSEAFLOOR</a:t>
            </a:r>
          </a:p>
          <a:p>
            <a:pPr algn="ctr">
              <a:lnSpc>
                <a:spcPct val="110000"/>
              </a:lnSpc>
              <a:defRPr/>
            </a:pPr>
            <a:r>
              <a:rPr lang="en-US" sz="3200" b="1" smtClean="0">
                <a:solidFill>
                  <a:srgbClr val="FBC327"/>
                </a:solidFill>
                <a:latin typeface="Palatino" charset="0"/>
              </a:rPr>
              <a:t>Biosphere of heat-loving microbes living in the rocks supported by  volcanic volatiles</a:t>
            </a:r>
            <a:endParaRPr lang="en-US" sz="2800" smtClean="0"/>
          </a:p>
        </p:txBody>
      </p:sp>
    </p:spTree>
    <p:extLst>
      <p:ext uri="{BB962C8B-B14F-4D97-AF65-F5344CB8AC3E}">
        <p14:creationId xmlns:p14="http://schemas.microsoft.com/office/powerpoint/2010/main" val="3336788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Rectangle 3"/>
          <p:cNvSpPr>
            <a:spLocks noChangeArrowheads="1"/>
          </p:cNvSpPr>
          <p:nvPr/>
        </p:nvSpPr>
        <p:spPr bwMode="auto">
          <a:xfrm>
            <a:off x="0" y="0"/>
            <a:ext cx="9144000" cy="6858000"/>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08" name="Text Box 4"/>
          <p:cNvSpPr txBox="1">
            <a:spLocks noChangeArrowheads="1"/>
          </p:cNvSpPr>
          <p:nvPr/>
        </p:nvSpPr>
        <p:spPr bwMode="auto">
          <a:xfrm>
            <a:off x="1143000" y="1143000"/>
            <a:ext cx="6858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600" smtClean="0">
                <a:solidFill>
                  <a:srgbClr val="F1B24B"/>
                </a:solidFill>
                <a:latin typeface="Arial Black" charset="0"/>
              </a:rPr>
              <a:t>PERHAPS</a:t>
            </a:r>
            <a:endParaRPr lang="en-US" smtClean="0">
              <a:solidFill>
                <a:srgbClr val="66FFFF"/>
              </a:solidFill>
            </a:endParaRPr>
          </a:p>
        </p:txBody>
      </p:sp>
      <p:sp>
        <p:nvSpPr>
          <p:cNvPr id="72709" name="Text Box 5"/>
          <p:cNvSpPr txBox="1">
            <a:spLocks noChangeArrowheads="1"/>
          </p:cNvSpPr>
          <p:nvPr/>
        </p:nvSpPr>
        <p:spPr bwMode="auto">
          <a:xfrm>
            <a:off x="742950" y="2225675"/>
            <a:ext cx="7639050" cy="28384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defRPr/>
            </a:pPr>
            <a:r>
              <a:rPr lang="en-US" sz="4000" b="1" smtClean="0">
                <a:solidFill>
                  <a:srgbClr val="FEF1CE"/>
                </a:solidFill>
              </a:rPr>
              <a:t>The brittle, water-saturated</a:t>
            </a:r>
          </a:p>
          <a:p>
            <a:pPr algn="ctr">
              <a:lnSpc>
                <a:spcPct val="90000"/>
              </a:lnSpc>
              <a:defRPr/>
            </a:pPr>
            <a:r>
              <a:rPr lang="en-US" sz="4000" b="1" smtClean="0">
                <a:solidFill>
                  <a:srgbClr val="FEF1CE"/>
                </a:solidFill>
              </a:rPr>
              <a:t>outer shell of volcanically</a:t>
            </a:r>
          </a:p>
          <a:p>
            <a:pPr algn="ctr">
              <a:lnSpc>
                <a:spcPct val="90000"/>
              </a:lnSpc>
              <a:defRPr/>
            </a:pPr>
            <a:r>
              <a:rPr lang="en-US" sz="4000" b="1" smtClean="0">
                <a:solidFill>
                  <a:srgbClr val="FEF1CE"/>
                </a:solidFill>
              </a:rPr>
              <a:t>active planets can harbor (initiate?) diverse microbial</a:t>
            </a:r>
          </a:p>
          <a:p>
            <a:pPr algn="ctr">
              <a:lnSpc>
                <a:spcPct val="90000"/>
              </a:lnSpc>
              <a:defRPr/>
            </a:pPr>
            <a:r>
              <a:rPr lang="en-US" sz="4000" b="1" smtClean="0">
                <a:solidFill>
                  <a:srgbClr val="FEF1CE"/>
                </a:solidFill>
              </a:rPr>
              <a:t>biospheres</a:t>
            </a:r>
            <a:endParaRPr lang="en-US" sz="2800" b="1" smtClean="0">
              <a:solidFill>
                <a:srgbClr val="FF9900"/>
              </a:solidFill>
            </a:endParaRPr>
          </a:p>
        </p:txBody>
      </p:sp>
    </p:spTree>
    <p:extLst>
      <p:ext uri="{BB962C8B-B14F-4D97-AF65-F5344CB8AC3E}">
        <p14:creationId xmlns:p14="http://schemas.microsoft.com/office/powerpoint/2010/main" val="171745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229600"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049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1"/>
          </p:nvPr>
        </p:nvSpPr>
        <p:spPr>
          <a:xfrm>
            <a:off x="3124200" y="5562600"/>
            <a:ext cx="2743200" cy="533400"/>
          </a:xfrm>
        </p:spPr>
        <p:txBody>
          <a:bodyPr/>
          <a:lstStyle/>
          <a:p>
            <a:pPr algn="ctr">
              <a:buFontTx/>
              <a:buNone/>
            </a:pPr>
            <a:r>
              <a:rPr lang="en-US" sz="1400">
                <a:latin typeface="Arial" charset="0"/>
                <a:ea typeface="ＭＳ Ｐゴシック" charset="0"/>
                <a:cs typeface="ＭＳ Ｐゴシック" charset="0"/>
              </a:rPr>
              <a:t>Figure 12-07</a:t>
            </a:r>
          </a:p>
        </p:txBody>
      </p:sp>
      <p:pic>
        <p:nvPicPr>
          <p:cNvPr id="78850" name="Picture 7" descr="Clang_12_07_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265738"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393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body" idx="1"/>
          </p:nvPr>
        </p:nvSpPr>
        <p:spPr>
          <a:xfrm>
            <a:off x="3581400" y="5334000"/>
            <a:ext cx="2057400" cy="685800"/>
          </a:xfrm>
        </p:spPr>
        <p:txBody>
          <a:bodyPr/>
          <a:lstStyle/>
          <a:p>
            <a:pPr algn="ctr">
              <a:buFontTx/>
              <a:buNone/>
            </a:pPr>
            <a:r>
              <a:rPr lang="en-US" sz="1400">
                <a:latin typeface="Arial" charset="0"/>
                <a:ea typeface="ＭＳ Ｐゴシック" charset="0"/>
                <a:cs typeface="ＭＳ Ｐゴシック" charset="0"/>
              </a:rPr>
              <a:t>Figure 12-08 (a, b)</a:t>
            </a:r>
          </a:p>
        </p:txBody>
      </p:sp>
      <p:pic>
        <p:nvPicPr>
          <p:cNvPr id="2" name="Picture 1" descr="Volcano 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399" y="1193800"/>
            <a:ext cx="4851933" cy="3262376"/>
          </a:xfrm>
          <a:prstGeom prst="rect">
            <a:avLst/>
          </a:prstGeom>
        </p:spPr>
      </p:pic>
      <p:pic>
        <p:nvPicPr>
          <p:cNvPr id="3" name="Picture 2" descr="Cascad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1193800"/>
            <a:ext cx="3901475" cy="3262376"/>
          </a:xfrm>
          <a:prstGeom prst="rect">
            <a:avLst/>
          </a:prstGeom>
        </p:spPr>
      </p:pic>
    </p:spTree>
    <p:extLst>
      <p:ext uri="{BB962C8B-B14F-4D97-AF65-F5344CB8AC3E}">
        <p14:creationId xmlns:p14="http://schemas.microsoft.com/office/powerpoint/2010/main" val="2730965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body" idx="1"/>
          </p:nvPr>
        </p:nvSpPr>
        <p:spPr>
          <a:xfrm>
            <a:off x="5867400" y="2895600"/>
            <a:ext cx="1828800" cy="685800"/>
          </a:xfrm>
        </p:spPr>
        <p:txBody>
          <a:bodyPr/>
          <a:lstStyle/>
          <a:p>
            <a:pPr algn="ctr">
              <a:buFontTx/>
              <a:buNone/>
            </a:pPr>
            <a:r>
              <a:rPr lang="en-US" sz="1400">
                <a:latin typeface="Arial" charset="0"/>
                <a:ea typeface="ＭＳ Ｐゴシック" charset="0"/>
                <a:cs typeface="ＭＳ Ｐゴシック" charset="0"/>
              </a:rPr>
              <a:t>Figure 12-09</a:t>
            </a:r>
          </a:p>
        </p:txBody>
      </p:sp>
      <p:pic>
        <p:nvPicPr>
          <p:cNvPr id="82946" name="Picture 7" descr="Clang_12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34369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5194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body" idx="1"/>
          </p:nvPr>
        </p:nvSpPr>
        <p:spPr>
          <a:xfrm>
            <a:off x="6172200" y="3124200"/>
            <a:ext cx="2133600" cy="685800"/>
          </a:xfrm>
        </p:spPr>
        <p:txBody>
          <a:bodyPr/>
          <a:lstStyle/>
          <a:p>
            <a:pPr algn="ctr">
              <a:buFontTx/>
              <a:buNone/>
            </a:pPr>
            <a:r>
              <a:rPr lang="en-US" sz="1400">
                <a:latin typeface="Arial" charset="0"/>
                <a:ea typeface="ＭＳ Ｐゴシック" charset="0"/>
                <a:cs typeface="ＭＳ Ｐゴシック" charset="0"/>
              </a:rPr>
              <a:t>Figure 12-10 (a, b)</a:t>
            </a:r>
          </a:p>
        </p:txBody>
      </p:sp>
      <p:pic>
        <p:nvPicPr>
          <p:cNvPr id="65538" name="Picture 1" descr="Mt St Hele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446881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Mt St Helen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44196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5756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6858000"/>
          </a:xfrm>
          <a:prstGeom prst="rect">
            <a:avLst/>
          </a:prstGeom>
          <a:solidFill>
            <a:schemeClr val="bg2"/>
          </a:solidFill>
          <a:ln w="9525">
            <a:solidFill>
              <a:schemeClr val="tx1"/>
            </a:solidFill>
            <a:miter lim="800000"/>
            <a:headEnd/>
            <a:tailEnd/>
          </a:ln>
        </p:spPr>
        <p:txBody>
          <a:bodyPr wrap="none" anchor="ctr"/>
          <a:lstStyle/>
          <a:p>
            <a:pPr algn="ctr"/>
            <a:endParaRPr lang="en-US">
              <a:latin typeface="Palatino" charset="0"/>
            </a:endParaRPr>
          </a:p>
        </p:txBody>
      </p:sp>
      <p:pic>
        <p:nvPicPr>
          <p:cNvPr id="870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6600"/>
            <a:ext cx="9144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5"/>
          <p:cNvSpPr txBox="1">
            <a:spLocks noChangeArrowheads="1"/>
          </p:cNvSpPr>
          <p:nvPr/>
        </p:nvSpPr>
        <p:spPr bwMode="auto">
          <a:xfrm>
            <a:off x="2489200" y="266700"/>
            <a:ext cx="4076700" cy="466725"/>
          </a:xfrm>
          <a:prstGeom prst="rect">
            <a:avLst/>
          </a:prstGeom>
          <a:noFill/>
          <a:ln w="9525">
            <a:solidFill>
              <a:srgbClr val="FBC32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rgbClr val="FBC327"/>
                </a:solidFill>
                <a:latin typeface="Palatino" charset="0"/>
              </a:rPr>
              <a:t>Mt. St. Helens after eruption</a:t>
            </a:r>
            <a:endParaRPr lang="en-US">
              <a:latin typeface="Palatino" charset="0"/>
            </a:endParaRPr>
          </a:p>
        </p:txBody>
      </p:sp>
    </p:spTree>
    <p:extLst>
      <p:ext uri="{BB962C8B-B14F-4D97-AF65-F5344CB8AC3E}">
        <p14:creationId xmlns:p14="http://schemas.microsoft.com/office/powerpoint/2010/main" val="267093317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algn="ctr"/>
            <a:endParaRPr lang="en-US"/>
          </a:p>
        </p:txBody>
      </p:sp>
      <p:pic>
        <p:nvPicPr>
          <p:cNvPr id="89090" name="Picture 3"/>
          <p:cNvPicPr>
            <a:picLocks noChangeAspect="1" noChangeArrowheads="1"/>
          </p:cNvPicPr>
          <p:nvPr/>
        </p:nvPicPr>
        <p:blipFill>
          <a:blip r:embed="rId3">
            <a:extLst>
              <a:ext uri="{28A0092B-C50C-407E-A947-70E740481C1C}">
                <a14:useLocalDpi xmlns:a14="http://schemas.microsoft.com/office/drawing/2010/main" val="0"/>
              </a:ext>
            </a:extLst>
          </a:blip>
          <a:srcRect t="6107" r="7312" b="3867"/>
          <a:stretch>
            <a:fillRect/>
          </a:stretch>
        </p:blipFill>
        <p:spPr bwMode="auto">
          <a:xfrm>
            <a:off x="495300" y="762000"/>
            <a:ext cx="81676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4"/>
          <p:cNvSpPr txBox="1">
            <a:spLocks noChangeArrowheads="1"/>
          </p:cNvSpPr>
          <p:nvPr/>
        </p:nvSpPr>
        <p:spPr bwMode="auto">
          <a:xfrm>
            <a:off x="0" y="64516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b="1">
                <a:solidFill>
                  <a:srgbClr val="009999"/>
                </a:solidFill>
                <a:latin typeface="GillSans Condensed" charset="0"/>
              </a:rPr>
              <a:t>LAMONT-DOHERTY EARTH OBSERVATORY</a:t>
            </a:r>
          </a:p>
        </p:txBody>
      </p:sp>
      <p:sp>
        <p:nvSpPr>
          <p:cNvPr id="89092" name="Text Box 5"/>
          <p:cNvSpPr txBox="1">
            <a:spLocks noChangeArrowheads="1"/>
          </p:cNvSpPr>
          <p:nvPr/>
        </p:nvSpPr>
        <p:spPr bwMode="auto">
          <a:xfrm>
            <a:off x="0" y="18891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olidFill>
                  <a:srgbClr val="FFCC00"/>
                </a:solidFill>
              </a:rPr>
              <a:t>Solid earth plate tectonic cycle</a:t>
            </a:r>
          </a:p>
        </p:txBody>
      </p:sp>
    </p:spTree>
    <p:extLst>
      <p:ext uri="{BB962C8B-B14F-4D97-AF65-F5344CB8AC3E}">
        <p14:creationId xmlns:p14="http://schemas.microsoft.com/office/powerpoint/2010/main" val="1035156989"/>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1"/>
          <p:cNvSpPr txBox="1">
            <a:spLocks noChangeArrowheads="1"/>
          </p:cNvSpPr>
          <p:nvPr/>
        </p:nvSpPr>
        <p:spPr bwMode="auto">
          <a:xfrm>
            <a:off x="2895600" y="457200"/>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Key Points</a:t>
            </a:r>
          </a:p>
        </p:txBody>
      </p:sp>
      <p:sp>
        <p:nvSpPr>
          <p:cNvPr id="91138" name="TextBox 2"/>
          <p:cNvSpPr txBox="1">
            <a:spLocks noChangeArrowheads="1"/>
          </p:cNvSpPr>
          <p:nvPr/>
        </p:nvSpPr>
        <p:spPr bwMode="auto">
          <a:xfrm>
            <a:off x="1295400" y="1524000"/>
            <a:ext cx="5638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**Plate tectonics is also a means of geochemical circulation</a:t>
            </a:r>
          </a:p>
          <a:p>
            <a:endParaRPr lang="en-US"/>
          </a:p>
          <a:p>
            <a:r>
              <a:rPr lang="en-US"/>
              <a:t>**Ridges are chemical reactors between seawater and ocean crust</a:t>
            </a:r>
          </a:p>
          <a:p>
            <a:r>
              <a:rPr lang="en-US"/>
              <a:t>	--Seawater balanced by ocean ridge reactions</a:t>
            </a:r>
          </a:p>
          <a:p>
            <a:r>
              <a:rPr lang="en-US"/>
              <a:t>	--Crust becomes loaded with volatiles</a:t>
            </a:r>
          </a:p>
          <a:p>
            <a:endParaRPr lang="en-US"/>
          </a:p>
          <a:p>
            <a:r>
              <a:rPr lang="en-US"/>
              <a:t>**Transport of volatiles to subduction zones leads to explosive volcanism and construction of continental crust</a:t>
            </a:r>
          </a:p>
        </p:txBody>
      </p:sp>
    </p:spTree>
    <p:extLst>
      <p:ext uri="{BB962C8B-B14F-4D97-AF65-F5344CB8AC3E}">
        <p14:creationId xmlns:p14="http://schemas.microsoft.com/office/powerpoint/2010/main" val="3399716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TotalTime>
  <Words>480</Words>
  <Application>Microsoft Macintosh PowerPoint</Application>
  <PresentationFormat>On-screen Show (4:3)</PresentationFormat>
  <Paragraphs>97</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Plate Tectonic Geochemical Cycle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Volcanism and the Carbon Cycle: Earth’s Climate Thermostat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 Geochemical Cycle 2</dc:title>
  <dc:creator>Charles Langmuir</dc:creator>
  <cp:lastModifiedBy>Charles Langmuir</cp:lastModifiedBy>
  <cp:revision>4</cp:revision>
  <dcterms:created xsi:type="dcterms:W3CDTF">2013-10-31T02:09:58Z</dcterms:created>
  <dcterms:modified xsi:type="dcterms:W3CDTF">2013-10-31T02:25:52Z</dcterms:modified>
</cp:coreProperties>
</file>