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69" r:id="rId3"/>
    <p:sldId id="257" r:id="rId4"/>
    <p:sldId id="258" r:id="rId5"/>
    <p:sldId id="272" r:id="rId6"/>
    <p:sldId id="273" r:id="rId7"/>
    <p:sldId id="274" r:id="rId8"/>
    <p:sldId id="275" r:id="rId9"/>
    <p:sldId id="276" r:id="rId10"/>
    <p:sldId id="280" r:id="rId11"/>
    <p:sldId id="281" r:id="rId12"/>
    <p:sldId id="283" r:id="rId13"/>
    <p:sldId id="277" r:id="rId14"/>
    <p:sldId id="264" r:id="rId15"/>
    <p:sldId id="265" r:id="rId16"/>
    <p:sldId id="268" r:id="rId17"/>
    <p:sldId id="266" r:id="rId18"/>
    <p:sldId id="267" r:id="rId19"/>
    <p:sldId id="282" r:id="rId20"/>
    <p:sldId id="27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45" d="100"/>
          <a:sy n="45" d="100"/>
        </p:scale>
        <p:origin x="-1360" y="-408"/>
      </p:cViewPr>
      <p:guideLst>
        <p:guide orient="horz" pos="2160"/>
        <p:guide pos="2880"/>
      </p:guideLst>
    </p:cSldViewPr>
  </p:slideViewPr>
  <p:notesTextViewPr>
    <p:cViewPr>
      <p:scale>
        <a:sx n="100" d="100"/>
        <a:sy n="100" d="100"/>
      </p:scale>
      <p:origin x="0" y="120"/>
    </p:cViewPr>
  </p:notesTextViewPr>
  <p:sorterViewPr>
    <p:cViewPr>
      <p:scale>
        <a:sx n="150" d="100"/>
        <a:sy n="150" d="100"/>
      </p:scale>
      <p:origin x="0" y="887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D28C43-86A3-3B44-8779-A2239964A6B9}" type="datetimeFigureOut">
              <a:rPr lang="en-US" smtClean="0"/>
              <a:t>1/22/13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32ED3-8E29-6141-8F78-42BBAD973D60}" type="slidenum">
              <a:rPr lang="en-US" smtClean="0"/>
              <a:t>‹#›</a:t>
            </a:fld>
            <a:endParaRPr lang="en-US"/>
          </a:p>
        </p:txBody>
      </p:sp>
    </p:spTree>
    <p:extLst>
      <p:ext uri="{BB962C8B-B14F-4D97-AF65-F5344CB8AC3E}">
        <p14:creationId xmlns:p14="http://schemas.microsoft.com/office/powerpoint/2010/main" val="38052108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numbers refer to time in billions</a:t>
            </a:r>
            <a:r>
              <a:rPr lang="en-US" baseline="0" dirty="0" smtClean="0"/>
              <a:t> of years.  I would write up the </a:t>
            </a:r>
            <a:r>
              <a:rPr lang="en-US" baseline="0" dirty="0" err="1" smtClean="0"/>
              <a:t>isochron</a:t>
            </a:r>
            <a:r>
              <a:rPr lang="en-US" baseline="0" dirty="0" smtClean="0"/>
              <a:t> equation on the board, then start with time=0 and show how things change.  Slope is age.</a:t>
            </a:r>
            <a:endParaRPr lang="en-US" dirty="0"/>
          </a:p>
        </p:txBody>
      </p:sp>
      <p:sp>
        <p:nvSpPr>
          <p:cNvPr id="4" name="Slide Number Placeholder 3"/>
          <p:cNvSpPr>
            <a:spLocks noGrp="1"/>
          </p:cNvSpPr>
          <p:nvPr>
            <p:ph type="sldNum" sz="quarter" idx="10"/>
          </p:nvPr>
        </p:nvSpPr>
        <p:spPr/>
        <p:txBody>
          <a:bodyPr/>
          <a:lstStyle/>
          <a:p>
            <a:fld id="{72332ED3-8E29-6141-8F78-42BBAD973D60}"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558B9786-AA91-824F-BD7A-71704F14852A}" type="slidenum">
              <a:rPr lang="en-US">
                <a:latin typeface="Times" pitchFamily="-108" charset="0"/>
              </a:rPr>
              <a:pPr/>
              <a:t>18</a:t>
            </a:fld>
            <a:endParaRPr lang="en-US">
              <a:latin typeface="Times" pitchFamily="-108"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a:latin typeface="Times" pitchFamily="-108" charset="0"/>
              <a:ea typeface="ＭＳ Ｐゴシック" pitchFamily="-108" charset="-128"/>
              <a:cs typeface="ＭＳ Ｐゴシック" pitchFamily="-108"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044DC754-110E-D744-9006-A759CCEEE378}" type="slidenum">
              <a:rPr lang="en-US">
                <a:latin typeface="Times" pitchFamily="-108" charset="0"/>
              </a:rPr>
              <a:pPr/>
              <a:t>19</a:t>
            </a:fld>
            <a:endParaRPr lang="en-US">
              <a:latin typeface="Times" pitchFamily="-108"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a:latin typeface="Times" pitchFamily="-108" charset="0"/>
              <a:ea typeface="ＭＳ Ｐゴシック" pitchFamily="-108" charset="-128"/>
              <a:cs typeface="ＭＳ Ｐゴシック" pitchFamily="-10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9BA23752-DD5B-C24F-A6D7-393A94470D72}" type="slidenum">
              <a:rPr lang="en-US"/>
              <a:pPr/>
              <a:t>3</a:t>
            </a:fld>
            <a:endParaRPr lang="en-US"/>
          </a:p>
        </p:txBody>
      </p:sp>
      <p:sp>
        <p:nvSpPr>
          <p:cNvPr id="96259" name="Rectangle 2"/>
          <p:cNvSpPr>
            <a:spLocks noGrp="1" noRot="1" noChangeAspect="1" noChangeArrowheads="1"/>
          </p:cNvSpPr>
          <p:nvPr>
            <p:ph type="sldImg"/>
          </p:nvPr>
        </p:nvSpPr>
        <p:spPr>
          <a:solidFill>
            <a:srgbClr val="FFFFFF"/>
          </a:solidFill>
          <a:ln/>
        </p:spPr>
      </p:sp>
      <p:sp>
        <p:nvSpPr>
          <p:cNvPr id="962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D5ED7F58-09A4-3549-8664-6E049562375A}" type="slidenum">
              <a:rPr lang="en-US"/>
              <a:pPr/>
              <a:t>4</a:t>
            </a:fld>
            <a:endParaRPr lang="en-US"/>
          </a:p>
        </p:txBody>
      </p:sp>
      <p:sp>
        <p:nvSpPr>
          <p:cNvPr id="98307" name="Rectangle 2"/>
          <p:cNvSpPr>
            <a:spLocks noGrp="1" noRot="1" noChangeAspect="1" noChangeArrowheads="1"/>
          </p:cNvSpPr>
          <p:nvPr>
            <p:ph type="sldImg"/>
          </p:nvPr>
        </p:nvSpPr>
        <p:spPr>
          <a:solidFill>
            <a:srgbClr val="FFFFFF"/>
          </a:solidFill>
          <a:ln/>
        </p:spPr>
      </p:sp>
      <p:sp>
        <p:nvSpPr>
          <p:cNvPr id="9830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numbers refer to time in billions</a:t>
            </a:r>
            <a:r>
              <a:rPr lang="en-US" baseline="0" dirty="0" smtClean="0"/>
              <a:t> of years.  I would write up the </a:t>
            </a:r>
            <a:r>
              <a:rPr lang="en-US" baseline="0" dirty="0" err="1" smtClean="0"/>
              <a:t>isochron</a:t>
            </a:r>
            <a:r>
              <a:rPr lang="en-US" baseline="0" dirty="0" smtClean="0"/>
              <a:t> equation on the board, then start with time=0 and show how things change.  Slope is age.</a:t>
            </a:r>
            <a:endParaRPr lang="en-US" dirty="0"/>
          </a:p>
        </p:txBody>
      </p:sp>
      <p:sp>
        <p:nvSpPr>
          <p:cNvPr id="4" name="Slide Number Placeholder 3"/>
          <p:cNvSpPr>
            <a:spLocks noGrp="1"/>
          </p:cNvSpPr>
          <p:nvPr>
            <p:ph type="sldNum" sz="quarter" idx="10"/>
          </p:nvPr>
        </p:nvSpPr>
        <p:spPr/>
        <p:txBody>
          <a:bodyPr/>
          <a:lstStyle/>
          <a:p>
            <a:fld id="{72332ED3-8E29-6141-8F78-42BBAD973D60}" type="slidenum">
              <a:rPr lang="en-US" smtClean="0"/>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too complicated for the</a:t>
            </a:r>
            <a:r>
              <a:rPr lang="en-US" baseline="0" dirty="0" smtClean="0"/>
              <a:t> students to absorb quickly. I go through it on the board, showing the decay with 45 degree lines (not the vertical line shown on this figure), and how after ten half lives lines intersect the vertical axis.  If we find changes in the daughter element isotope ratios we can test if these came from radioactive decay of the parent by using a proxy stable isotope to see if high parent/</a:t>
            </a:r>
            <a:r>
              <a:rPr lang="en-US" baseline="0" dirty="0" err="1" smtClean="0"/>
              <a:t>daugher</a:t>
            </a:r>
            <a:r>
              <a:rPr lang="en-US" baseline="0" dirty="0" smtClean="0"/>
              <a:t> ratios correlated with larger changes in the </a:t>
            </a:r>
            <a:r>
              <a:rPr lang="en-US" baseline="0" dirty="0" err="1" smtClean="0"/>
              <a:t>daugher</a:t>
            </a:r>
            <a:r>
              <a:rPr lang="en-US" baseline="0" dirty="0" smtClean="0"/>
              <a:t> element </a:t>
            </a:r>
            <a:r>
              <a:rPr lang="en-US" baseline="0" smtClean="0"/>
              <a:t>isotope ratios.</a:t>
            </a:r>
            <a:endParaRPr lang="en-US" dirty="0"/>
          </a:p>
        </p:txBody>
      </p:sp>
      <p:sp>
        <p:nvSpPr>
          <p:cNvPr id="4" name="Slide Number Placeholder 3"/>
          <p:cNvSpPr>
            <a:spLocks noGrp="1"/>
          </p:cNvSpPr>
          <p:nvPr>
            <p:ph type="sldNum" sz="quarter" idx="10"/>
          </p:nvPr>
        </p:nvSpPr>
        <p:spPr/>
        <p:txBody>
          <a:bodyPr/>
          <a:lstStyle/>
          <a:p>
            <a:fld id="{72332ED3-8E29-6141-8F78-42BBAD973D60}" type="slidenum">
              <a:rPr lang="en-US" smtClean="0"/>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DE8273DD-7058-DA40-B66B-B92A0F3BFBE3}" type="slidenum">
              <a:rPr lang="en-US"/>
              <a:pPr/>
              <a:t>14</a:t>
            </a:fld>
            <a:endParaRPr lang="en-US"/>
          </a:p>
        </p:txBody>
      </p:sp>
      <p:sp>
        <p:nvSpPr>
          <p:cNvPr id="109571" name="Rectangle 2"/>
          <p:cNvSpPr>
            <a:spLocks noGrp="1" noRot="1" noChangeAspect="1" noChangeArrowheads="1"/>
          </p:cNvSpPr>
          <p:nvPr>
            <p:ph type="sldImg"/>
          </p:nvPr>
        </p:nvSpPr>
        <p:spPr>
          <a:solidFill>
            <a:srgbClr val="FFFFFF"/>
          </a:solidFill>
          <a:ln/>
        </p:spPr>
      </p:sp>
      <p:sp>
        <p:nvSpPr>
          <p:cNvPr id="1095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FE0A149E-89CC-5F4B-9442-7575DF9DE9D9}" type="slidenum">
              <a:rPr lang="en-US"/>
              <a:pPr/>
              <a:t>15</a:t>
            </a:fld>
            <a:endParaRPr 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044DC754-110E-D744-9006-A759CCEEE378}" type="slidenum">
              <a:rPr lang="en-US">
                <a:latin typeface="Times" pitchFamily="-108" charset="0"/>
              </a:rPr>
              <a:pPr/>
              <a:t>16</a:t>
            </a:fld>
            <a:endParaRPr lang="en-US">
              <a:latin typeface="Times" pitchFamily="-108"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a:latin typeface="Times" pitchFamily="-108" charset="0"/>
              <a:ea typeface="ＭＳ Ｐゴシック" pitchFamily="-108" charset="-128"/>
              <a:cs typeface="ＭＳ Ｐゴシック" pitchFamily="-108"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82E978D-267D-E34D-AED9-41BD281CB4B5}" type="slidenum">
              <a:rPr lang="en-US">
                <a:latin typeface="Times" pitchFamily="-108" charset="0"/>
              </a:rPr>
              <a:pPr/>
              <a:t>17</a:t>
            </a:fld>
            <a:endParaRPr lang="en-US">
              <a:latin typeface="Times" pitchFamily="-108" charset="0"/>
            </a:endParaRPr>
          </a:p>
        </p:txBody>
      </p:sp>
      <p:sp>
        <p:nvSpPr>
          <p:cNvPr id="26627" name="Rectangle 2"/>
          <p:cNvSpPr>
            <a:spLocks noGrp="1" noRot="1" noChangeAspect="1" noChangeArrowheads="1"/>
          </p:cNvSpPr>
          <p:nvPr>
            <p:ph type="sldImg"/>
          </p:nvPr>
        </p:nvSpPr>
        <p:spPr>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Times" pitchFamily="-108" charset="0"/>
                <a:ea typeface="ＭＳ Ｐゴシック" pitchFamily="-108" charset="-128"/>
                <a:cs typeface="ＭＳ Ｐゴシック" pitchFamily="-108" charset="-128"/>
              </a:rPr>
              <a:t>This is just what we were describing</a:t>
            </a:r>
            <a:r>
              <a:rPr lang="en-US" baseline="0" dirty="0" smtClean="0">
                <a:latin typeface="Times" pitchFamily="-108" charset="0"/>
                <a:ea typeface="ＭＳ Ｐゴシック" pitchFamily="-108" charset="-128"/>
                <a:cs typeface="ＭＳ Ｐゴシック" pitchFamily="-108" charset="-128"/>
              </a:rPr>
              <a:t> in the galactic clouds that are the “stellar nurseries” where large stars with short lifetimes make supernovas, and small stars can make solar systems with long lifetimes.</a:t>
            </a:r>
            <a:endParaRPr lang="en-US" dirty="0">
              <a:latin typeface="Times" pitchFamily="-108" charset="0"/>
              <a:ea typeface="ＭＳ Ｐゴシック" pitchFamily="-108" charset="-128"/>
              <a:cs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8BA143-4CD9-044D-A45C-73A1FE6A765E}"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C475B-2964-284C-AFAE-7646C958E1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8BA143-4CD9-044D-A45C-73A1FE6A765E}"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C475B-2964-284C-AFAE-7646C958E1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8BA143-4CD9-044D-A45C-73A1FE6A765E}"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C475B-2964-284C-AFAE-7646C958E1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8BA143-4CD9-044D-A45C-73A1FE6A765E}"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C475B-2964-284C-AFAE-7646C958E1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8BA143-4CD9-044D-A45C-73A1FE6A765E}"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C475B-2964-284C-AFAE-7646C958E1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8BA143-4CD9-044D-A45C-73A1FE6A765E}" type="datetimeFigureOut">
              <a:rPr lang="en-US" smtClean="0"/>
              <a:t>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C475B-2964-284C-AFAE-7646C958E1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8BA143-4CD9-044D-A45C-73A1FE6A765E}" type="datetimeFigureOut">
              <a:rPr lang="en-US" smtClean="0"/>
              <a:t>1/22/13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EC475B-2964-284C-AFAE-7646C958E1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8BA143-4CD9-044D-A45C-73A1FE6A765E}" type="datetimeFigureOut">
              <a:rPr lang="en-US" smtClean="0"/>
              <a:t>1/22/13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EC475B-2964-284C-AFAE-7646C958E1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8BA143-4CD9-044D-A45C-73A1FE6A765E}" type="datetimeFigureOut">
              <a:rPr lang="en-US" smtClean="0"/>
              <a:t>1/22/13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EC475B-2964-284C-AFAE-7646C958E1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8BA143-4CD9-044D-A45C-73A1FE6A765E}" type="datetimeFigureOut">
              <a:rPr lang="en-US" smtClean="0"/>
              <a:t>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C475B-2964-284C-AFAE-7646C958E1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8BA143-4CD9-044D-A45C-73A1FE6A765E}" type="datetimeFigureOut">
              <a:rPr lang="en-US" smtClean="0"/>
              <a:t>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C475B-2964-284C-AFAE-7646C958E1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BA143-4CD9-044D-A45C-73A1FE6A765E}" type="datetimeFigureOut">
              <a:rPr lang="en-US" smtClean="0"/>
              <a:t>1/22/13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C475B-2964-284C-AFAE-7646C958E1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isotopes to constrain time</a:t>
            </a:r>
            <a:endParaRPr lang="en-US" dirty="0"/>
          </a:p>
        </p:txBody>
      </p:sp>
      <p:sp>
        <p:nvSpPr>
          <p:cNvPr id="3" name="Subtitle 2"/>
          <p:cNvSpPr>
            <a:spLocks noGrp="1"/>
          </p:cNvSpPr>
          <p:nvPr>
            <p:ph type="subTitle" idx="1"/>
          </p:nvPr>
        </p:nvSpPr>
        <p:spPr/>
        <p:txBody>
          <a:bodyPr/>
          <a:lstStyle/>
          <a:p>
            <a:r>
              <a:rPr lang="en-US" dirty="0" err="1" smtClean="0"/>
              <a:t>Isochrons</a:t>
            </a:r>
            <a:r>
              <a:rPr lang="en-US" dirty="0" smtClean="0"/>
              <a:t>, Age of the Elements, Short-lived </a:t>
            </a:r>
            <a:r>
              <a:rPr lang="en-US" dirty="0" err="1" smtClean="0"/>
              <a:t>radionuclides</a:t>
            </a:r>
            <a:r>
              <a:rPr lang="en-US" dirty="0" smtClean="0"/>
              <a:t> and their implications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“short-lived radionuclide”?</a:t>
            </a:r>
            <a:endParaRPr lang="en-US" dirty="0"/>
          </a:p>
        </p:txBody>
      </p:sp>
      <p:sp>
        <p:nvSpPr>
          <p:cNvPr id="3" name="Content Placeholder 2"/>
          <p:cNvSpPr>
            <a:spLocks noGrp="1"/>
          </p:cNvSpPr>
          <p:nvPr>
            <p:ph idx="1"/>
          </p:nvPr>
        </p:nvSpPr>
        <p:spPr/>
        <p:txBody>
          <a:bodyPr/>
          <a:lstStyle/>
          <a:p>
            <a:r>
              <a:rPr lang="en-US" dirty="0" smtClean="0"/>
              <a:t>A radioactive isotope that was present in early solar system history but with a short half life so that it all decayed away long ago</a:t>
            </a:r>
          </a:p>
          <a:p>
            <a:r>
              <a:rPr lang="en-US" dirty="0" smtClean="0"/>
              <a:t>Only the daughter product remains to be measured!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on this diagram when the parent has all decayed away?</a:t>
            </a:r>
            <a:endParaRPr lang="en-US" dirty="0"/>
          </a:p>
        </p:txBody>
      </p:sp>
      <p:pic>
        <p:nvPicPr>
          <p:cNvPr id="4" name="Content Placeholder 3" descr="Clang_06_05_SK.eps"/>
          <p:cNvPicPr>
            <a:picLocks noGrp="1" noChangeAspect="1"/>
          </p:cNvPicPr>
          <p:nvPr>
            <p:ph idx="1"/>
          </p:nvPr>
        </p:nvPicPr>
        <p:blipFill>
          <a:blip r:embed="rId3"/>
          <a:srcRect l="-16859" r="-16859"/>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9522"/>
            <a:ext cx="8229600" cy="1143000"/>
          </a:xfrm>
        </p:spPr>
        <p:txBody>
          <a:bodyPr>
            <a:noAutofit/>
          </a:bodyPr>
          <a:lstStyle/>
          <a:p>
            <a:r>
              <a:rPr lang="en-US" sz="3200" dirty="0" smtClean="0"/>
              <a:t>The </a:t>
            </a:r>
            <a:r>
              <a:rPr lang="en-US" sz="3200" dirty="0" err="1" smtClean="0"/>
              <a:t>isochron</a:t>
            </a:r>
            <a:r>
              <a:rPr lang="en-US" sz="3200" dirty="0" smtClean="0"/>
              <a:t> goes vertical and has no more time meaning.  But there are remaining variations in the daughter element isotope ratios.  To know if those came from radioactive decay we need a proxy for the radioactive element that is now all decayed away. That proxy is a stable isotope of the same element. </a:t>
            </a:r>
            <a:endParaRPr lang="en-US" sz="3200" dirty="0"/>
          </a:p>
        </p:txBody>
      </p:sp>
      <p:pic>
        <p:nvPicPr>
          <p:cNvPr id="4" name="Content Placeholder 3" descr="Clang_06_05_SK.eps"/>
          <p:cNvPicPr>
            <a:picLocks noGrp="1" noChangeAspect="1"/>
          </p:cNvPicPr>
          <p:nvPr>
            <p:ph idx="1"/>
          </p:nvPr>
        </p:nvPicPr>
        <p:blipFill>
          <a:blip r:embed="rId3"/>
          <a:srcRect l="-16859" r="-16859"/>
          <a:stretch>
            <a:fillRect/>
          </a:stretch>
        </p:blipFill>
        <p:spPr>
          <a:xfrm>
            <a:off x="3360970" y="3526565"/>
            <a:ext cx="5698364" cy="3133881"/>
          </a:xfrm>
        </p:spPr>
      </p:pic>
    </p:spTree>
    <p:extLst>
      <p:ext uri="{BB962C8B-B14F-4D97-AF65-F5344CB8AC3E}">
        <p14:creationId xmlns:p14="http://schemas.microsoft.com/office/powerpoint/2010/main" val="2535047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aseline="30000" dirty="0" smtClean="0"/>
              <a:t>26</a:t>
            </a:r>
            <a:r>
              <a:rPr lang="en-US" sz="3200" dirty="0" smtClean="0"/>
              <a:t>Al, half life of only 730,000 years, so it is virtually all decayed after 7.3 million years</a:t>
            </a:r>
            <a:endParaRPr lang="en-US" sz="3200" dirty="0"/>
          </a:p>
        </p:txBody>
      </p:sp>
      <p:pic>
        <p:nvPicPr>
          <p:cNvPr id="4" name="Content Placeholder 3" descr="Clang_06_13_SK.eps"/>
          <p:cNvPicPr>
            <a:picLocks noGrp="1" noChangeAspect="1"/>
          </p:cNvPicPr>
          <p:nvPr>
            <p:ph idx="1"/>
          </p:nvPr>
        </p:nvPicPr>
        <p:blipFill>
          <a:blip r:embed="rId2"/>
          <a:srcRect l="-13180" r="-13180"/>
          <a:stretch>
            <a:fillRect/>
          </a:stretch>
        </p:blipFill>
        <p:spPr/>
      </p:pic>
      <p:sp>
        <p:nvSpPr>
          <p:cNvPr id="5" name="TextBox 4"/>
          <p:cNvSpPr txBox="1"/>
          <p:nvPr/>
        </p:nvSpPr>
        <p:spPr>
          <a:xfrm>
            <a:off x="1489318" y="6126163"/>
            <a:ext cx="6408863" cy="492443"/>
          </a:xfrm>
          <a:prstGeom prst="rect">
            <a:avLst/>
          </a:prstGeom>
          <a:noFill/>
        </p:spPr>
        <p:txBody>
          <a:bodyPr wrap="none" rtlCol="0">
            <a:spAutoFit/>
          </a:bodyPr>
          <a:lstStyle/>
          <a:p>
            <a:r>
              <a:rPr lang="en-US" sz="2600" dirty="0" smtClean="0"/>
              <a:t>Decay of </a:t>
            </a:r>
            <a:r>
              <a:rPr lang="en-US" sz="2600" baseline="30000" dirty="0" smtClean="0"/>
              <a:t>26</a:t>
            </a:r>
            <a:r>
              <a:rPr lang="en-US" sz="2600" dirty="0" smtClean="0"/>
              <a:t>Al will change the </a:t>
            </a:r>
            <a:r>
              <a:rPr lang="en-US" sz="2600" baseline="30000" dirty="0" smtClean="0"/>
              <a:t>26</a:t>
            </a:r>
            <a:r>
              <a:rPr lang="en-US" sz="2600" dirty="0" smtClean="0"/>
              <a:t>Mg/</a:t>
            </a:r>
            <a:r>
              <a:rPr lang="en-US" sz="2600" baseline="30000" dirty="0" smtClean="0"/>
              <a:t>24</a:t>
            </a:r>
            <a:r>
              <a:rPr lang="en-US" sz="2600" dirty="0" smtClean="0"/>
              <a:t>Mg ratio</a:t>
            </a:r>
            <a:endParaRPr lang="en-US" sz="26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2"/>
          <p:cNvPicPr>
            <a:picLocks noChangeAspect="1" noChangeArrowheads="1"/>
          </p:cNvPicPr>
          <p:nvPr/>
        </p:nvPicPr>
        <p:blipFill>
          <a:blip r:embed="rId3"/>
          <a:srcRect/>
          <a:stretch>
            <a:fillRect/>
          </a:stretch>
        </p:blipFill>
        <p:spPr bwMode="auto">
          <a:xfrm>
            <a:off x="1905000" y="381000"/>
            <a:ext cx="5922963" cy="617220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endParaRPr lang="en-US"/>
          </a:p>
        </p:txBody>
      </p:sp>
      <p:sp>
        <p:nvSpPr>
          <p:cNvPr id="110595" name="Rectangle 3"/>
          <p:cNvSpPr>
            <a:spLocks noGrp="1" noChangeArrowheads="1"/>
          </p:cNvSpPr>
          <p:nvPr>
            <p:ph type="body" idx="1"/>
          </p:nvPr>
        </p:nvSpPr>
        <p:spPr/>
        <p:txBody>
          <a:bodyPr/>
          <a:lstStyle/>
          <a:p>
            <a:pPr eaLnBrk="1" hangingPunct="1"/>
            <a:endParaRPr lang="en-US"/>
          </a:p>
        </p:txBody>
      </p:sp>
      <p:pic>
        <p:nvPicPr>
          <p:cNvPr id="110596" name="Picture 4" descr="Chapter 5_17_0001"/>
          <p:cNvPicPr>
            <a:picLocks noChangeAspect="1" noChangeArrowheads="1"/>
          </p:cNvPicPr>
          <p:nvPr/>
        </p:nvPicPr>
        <p:blipFill>
          <a:blip r:embed="rId3"/>
          <a:srcRect/>
          <a:stretch>
            <a:fillRect/>
          </a:stretch>
        </p:blipFill>
        <p:spPr bwMode="auto">
          <a:xfrm>
            <a:off x="1371600" y="0"/>
            <a:ext cx="7002463" cy="6518275"/>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609600" y="2881914"/>
            <a:ext cx="7772400" cy="1143000"/>
          </a:xfrm>
        </p:spPr>
        <p:txBody>
          <a:bodyPr>
            <a:noAutofit/>
          </a:bodyPr>
          <a:lstStyle/>
          <a:p>
            <a:r>
              <a:rPr lang="en-US" sz="3600" dirty="0" smtClean="0">
                <a:ea typeface="ＭＳ Ｐゴシック" pitchFamily="-108" charset="-128"/>
                <a:cs typeface="ＭＳ Ｐゴシック" pitchFamily="-108" charset="-128"/>
              </a:rPr>
              <a:t>These relationships show that </a:t>
            </a:r>
            <a:r>
              <a:rPr lang="en-US" sz="3600" baseline="30000" dirty="0" smtClean="0">
                <a:ea typeface="ＭＳ Ｐゴシック" pitchFamily="-108" charset="-128"/>
                <a:cs typeface="ＭＳ Ｐゴシック" pitchFamily="-108" charset="-128"/>
              </a:rPr>
              <a:t>26</a:t>
            </a:r>
            <a:r>
              <a:rPr lang="en-US" sz="3600" dirty="0" smtClean="0">
                <a:ea typeface="ＭＳ Ｐゴシック" pitchFamily="-108" charset="-128"/>
                <a:cs typeface="ＭＳ Ｐゴシック" pitchFamily="-108" charset="-128"/>
              </a:rPr>
              <a:t>Al was present in the early solar system</a:t>
            </a:r>
            <a:br>
              <a:rPr lang="en-US" sz="3600" dirty="0" smtClean="0">
                <a:ea typeface="ＭＳ Ｐゴシック" pitchFamily="-108" charset="-128"/>
                <a:cs typeface="ＭＳ Ｐゴシック" pitchFamily="-108" charset="-128"/>
              </a:rPr>
            </a:br>
            <a:r>
              <a:rPr lang="en-US" sz="3600" dirty="0" smtClean="0">
                <a:ea typeface="ＭＳ Ｐゴシック" pitchFamily="-108" charset="-128"/>
                <a:cs typeface="ＭＳ Ｐゴシック" pitchFamily="-108" charset="-128"/>
              </a:rPr>
              <a:t/>
            </a:r>
            <a:br>
              <a:rPr lang="en-US" sz="3600" dirty="0" smtClean="0">
                <a:ea typeface="ＭＳ Ｐゴシック" pitchFamily="-108" charset="-128"/>
                <a:cs typeface="ＭＳ Ｐゴシック" pitchFamily="-108" charset="-128"/>
              </a:rPr>
            </a:br>
            <a:r>
              <a:rPr lang="en-US" sz="3600" baseline="30000" dirty="0" smtClean="0">
                <a:ea typeface="ＭＳ Ｐゴシック" pitchFamily="-108" charset="-128"/>
                <a:cs typeface="ＭＳ Ｐゴシック" pitchFamily="-108" charset="-128"/>
              </a:rPr>
              <a:t>26</a:t>
            </a:r>
            <a:r>
              <a:rPr lang="en-US" sz="3600" dirty="0" smtClean="0">
                <a:ea typeface="ＭＳ Ｐゴシック" pitchFamily="-108" charset="-128"/>
                <a:cs typeface="ＭＳ Ｐゴシック" pitchFamily="-108" charset="-128"/>
              </a:rPr>
              <a:t>Al is made in supernovas and has all decayed away only 7.3 million years later</a:t>
            </a:r>
            <a:br>
              <a:rPr lang="en-US" sz="3600" dirty="0" smtClean="0">
                <a:ea typeface="ＭＳ Ｐゴシック" pitchFamily="-108" charset="-128"/>
                <a:cs typeface="ＭＳ Ｐゴシック" pitchFamily="-108" charset="-128"/>
              </a:rPr>
            </a:br>
            <a:r>
              <a:rPr lang="en-US" sz="3600" dirty="0" smtClean="0">
                <a:ea typeface="ＭＳ Ｐゴシック" pitchFamily="-108" charset="-128"/>
                <a:cs typeface="ＭＳ Ｐゴシック" pitchFamily="-108" charset="-128"/>
              </a:rPr>
              <a:t/>
            </a:r>
            <a:br>
              <a:rPr lang="en-US" sz="3600" dirty="0" smtClean="0">
                <a:ea typeface="ＭＳ Ｐゴシック" pitchFamily="-108" charset="-128"/>
                <a:cs typeface="ＭＳ Ｐゴシック" pitchFamily="-108" charset="-128"/>
              </a:rPr>
            </a:br>
            <a:r>
              <a:rPr lang="en-US" sz="3600" dirty="0" smtClean="0">
                <a:ea typeface="ＭＳ Ｐゴシック" pitchFamily="-108" charset="-128"/>
                <a:cs typeface="ＭＳ Ｐゴシック" pitchFamily="-108" charset="-128"/>
              </a:rPr>
              <a:t/>
            </a:r>
            <a:br>
              <a:rPr lang="en-US" sz="3600" dirty="0" smtClean="0">
                <a:ea typeface="ＭＳ Ｐゴシック" pitchFamily="-108" charset="-128"/>
                <a:cs typeface="ＭＳ Ｐゴシック" pitchFamily="-108" charset="-128"/>
              </a:rPr>
            </a:br>
            <a:r>
              <a:rPr lang="en-US" sz="3600" i="1" dirty="0" smtClean="0">
                <a:ea typeface="ＭＳ Ｐゴシック" pitchFamily="-108" charset="-128"/>
                <a:cs typeface="ＭＳ Ｐゴシック" pitchFamily="-108" charset="-128"/>
              </a:rPr>
              <a:t>Therefore a supernova happened in the vicinity of our solar system at the time of solar system formation</a:t>
            </a:r>
            <a:endParaRPr lang="en-US" sz="3600" i="1" dirty="0">
              <a:ea typeface="ＭＳ Ｐゴシック" pitchFamily="-108" charset="-128"/>
              <a:cs typeface="ＭＳ Ｐゴシック" pitchFamily="-108" charset="-128"/>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3"/>
          <a:srcRect/>
          <a:stretch>
            <a:fillRect/>
          </a:stretch>
        </p:blipFill>
        <p:spPr bwMode="auto">
          <a:xfrm>
            <a:off x="1312863" y="0"/>
            <a:ext cx="6516687" cy="8377238"/>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sz="3400">
                <a:ea typeface="ＭＳ Ｐゴシック" pitchFamily="-108" charset="-128"/>
                <a:cs typeface="ＭＳ Ｐゴシック" pitchFamily="-108" charset="-128"/>
              </a:rPr>
              <a:t>Regions in Orion Nebular where new solar systems seem to be forming</a:t>
            </a:r>
            <a:endParaRPr lang="en-US">
              <a:ea typeface="ＭＳ Ｐゴシック" pitchFamily="-108" charset="-128"/>
              <a:cs typeface="ＭＳ Ｐゴシック" pitchFamily="-108" charset="-128"/>
            </a:endParaRPr>
          </a:p>
        </p:txBody>
      </p:sp>
      <p:sp>
        <p:nvSpPr>
          <p:cNvPr id="98307" name="Rectangle 3"/>
          <p:cNvSpPr>
            <a:spLocks noGrp="1" noChangeArrowheads="1"/>
          </p:cNvSpPr>
          <p:nvPr>
            <p:ph type="body" idx="1"/>
          </p:nvPr>
        </p:nvSpPr>
        <p:spPr/>
        <p:txBody>
          <a:bodyPr/>
          <a:lstStyle/>
          <a:p>
            <a:pPr eaLnBrk="1" hangingPunct="1"/>
            <a:endParaRPr lang="en-US">
              <a:ea typeface="ＭＳ Ｐゴシック" pitchFamily="-108" charset="-128"/>
              <a:cs typeface="ＭＳ Ｐゴシック" pitchFamily="-108" charset="-128"/>
            </a:endParaRPr>
          </a:p>
        </p:txBody>
      </p:sp>
      <p:pic>
        <p:nvPicPr>
          <p:cNvPr id="98308" name="Picture 4"/>
          <p:cNvPicPr>
            <a:picLocks noChangeAspect="1" noChangeArrowheads="1"/>
          </p:cNvPicPr>
          <p:nvPr/>
        </p:nvPicPr>
        <p:blipFill>
          <a:blip r:embed="rId3"/>
          <a:srcRect/>
          <a:stretch>
            <a:fillRect/>
          </a:stretch>
        </p:blipFill>
        <p:spPr bwMode="auto">
          <a:xfrm>
            <a:off x="1752600" y="1905000"/>
            <a:ext cx="5943600" cy="4622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609600" y="3057769"/>
            <a:ext cx="7772400" cy="1143000"/>
          </a:xfrm>
        </p:spPr>
        <p:txBody>
          <a:bodyPr>
            <a:noAutofit/>
          </a:bodyPr>
          <a:lstStyle/>
          <a:p>
            <a:pPr eaLnBrk="1" hangingPunct="1"/>
            <a:r>
              <a:rPr lang="en-US" sz="3600" dirty="0">
                <a:ea typeface="ＭＳ Ｐゴシック" pitchFamily="-108" charset="-128"/>
                <a:cs typeface="ＭＳ Ｐゴシック" pitchFamily="-108" charset="-128"/>
              </a:rPr>
              <a:t>Solar system formation is a natural process, quite well understood, that appears to take place throughout the universe</a:t>
            </a:r>
            <a:r>
              <a:rPr lang="en-US" sz="3600" dirty="0" smtClean="0">
                <a:ea typeface="ＭＳ Ｐゴシック" pitchFamily="-108" charset="-128"/>
                <a:cs typeface="ＭＳ Ｐゴシック" pitchFamily="-108" charset="-128"/>
              </a:rPr>
              <a:t>.</a:t>
            </a:r>
            <a:br>
              <a:rPr lang="en-US" sz="3600" dirty="0" smtClean="0">
                <a:ea typeface="ＭＳ Ｐゴシック" pitchFamily="-108" charset="-128"/>
                <a:cs typeface="ＭＳ Ｐゴシック" pitchFamily="-108" charset="-128"/>
              </a:rPr>
            </a:br>
            <a:r>
              <a:rPr lang="en-US" sz="3600" dirty="0" smtClean="0">
                <a:ea typeface="ＭＳ Ｐゴシック" pitchFamily="-108" charset="-128"/>
                <a:cs typeface="ＭＳ Ｐゴシック" pitchFamily="-108" charset="-128"/>
              </a:rPr>
              <a:t/>
            </a:r>
            <a:br>
              <a:rPr lang="en-US" sz="3600" dirty="0" smtClean="0">
                <a:ea typeface="ＭＳ Ｐゴシック" pitchFamily="-108" charset="-128"/>
                <a:cs typeface="ＭＳ Ｐゴシック" pitchFamily="-108" charset="-128"/>
              </a:rPr>
            </a:br>
            <a:r>
              <a:rPr lang="en-US" sz="3600" dirty="0" smtClean="0">
                <a:ea typeface="ＭＳ Ｐゴシック" pitchFamily="-108" charset="-128"/>
                <a:cs typeface="ＭＳ Ｐゴシック" pitchFamily="-108" charset="-128"/>
              </a:rPr>
              <a:t>Element formation in supernovas and solar system formation happen in “close” proximity</a:t>
            </a:r>
            <a:br>
              <a:rPr lang="en-US" sz="3600" dirty="0" smtClean="0">
                <a:ea typeface="ＭＳ Ｐゴシック" pitchFamily="-108" charset="-128"/>
                <a:cs typeface="ＭＳ Ｐゴシック" pitchFamily="-108" charset="-128"/>
              </a:rPr>
            </a:br>
            <a:r>
              <a:rPr lang="en-US" sz="3600" dirty="0" smtClean="0">
                <a:ea typeface="ＭＳ Ｐゴシック" pitchFamily="-108" charset="-128"/>
                <a:cs typeface="ＭＳ Ｐゴシック" pitchFamily="-108" charset="-128"/>
              </a:rPr>
              <a:t/>
            </a:r>
            <a:br>
              <a:rPr lang="en-US" sz="3600" dirty="0" smtClean="0">
                <a:ea typeface="ＭＳ Ｐゴシック" pitchFamily="-108" charset="-128"/>
                <a:cs typeface="ＭＳ Ｐゴシック" pitchFamily="-108" charset="-128"/>
              </a:rPr>
            </a:br>
            <a:r>
              <a:rPr lang="en-US" sz="3600" dirty="0" smtClean="0">
                <a:ea typeface="ＭＳ Ｐゴシック" pitchFamily="-108" charset="-128"/>
                <a:cs typeface="ＭＳ Ｐゴシック" pitchFamily="-108" charset="-128"/>
              </a:rPr>
              <a:t>Our solar system is an example of this process.</a:t>
            </a:r>
            <a:br>
              <a:rPr lang="en-US" sz="3600" dirty="0" smtClean="0">
                <a:ea typeface="ＭＳ Ｐゴシック" pitchFamily="-108" charset="-128"/>
                <a:cs typeface="ＭＳ Ｐゴシック" pitchFamily="-108" charset="-128"/>
              </a:rPr>
            </a:br>
            <a:endParaRPr lang="en-US" sz="3600" dirty="0">
              <a:ea typeface="ＭＳ Ｐゴシック" pitchFamily="-108" charset="-128"/>
              <a:cs typeface="ＭＳ Ｐゴシック" pitchFamily="-108" charset="-128"/>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lang_06_05_SK.eps"/>
          <p:cNvPicPr>
            <a:picLocks noGrp="1" noChangeAspect="1"/>
          </p:cNvPicPr>
          <p:nvPr>
            <p:ph idx="1"/>
          </p:nvPr>
        </p:nvPicPr>
        <p:blipFill>
          <a:blip r:embed="rId3"/>
          <a:srcRect l="-16859" r="-16859"/>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685800" y="2286000"/>
            <a:ext cx="7772400" cy="1143000"/>
          </a:xfrm>
        </p:spPr>
        <p:txBody>
          <a:bodyPr/>
          <a:lstStyle/>
          <a:p>
            <a:pPr eaLnBrk="1" hangingPunct="1"/>
            <a:r>
              <a:rPr lang="en-US"/>
              <a:t>The age of the elements</a:t>
            </a:r>
          </a:p>
        </p:txBody>
      </p:sp>
      <p:sp>
        <p:nvSpPr>
          <p:cNvPr id="95235" name="Rectangle 3"/>
          <p:cNvSpPr>
            <a:spLocks noGrp="1" noChangeArrowheads="1"/>
          </p:cNvSpPr>
          <p:nvPr>
            <p:ph type="subTitle" idx="1"/>
          </p:nvPr>
        </p:nvSpPr>
        <p:spPr/>
        <p:txBody>
          <a:bodyPr/>
          <a:lstStyle/>
          <a:p>
            <a:pPr eaLnBrk="1" hangingPunct="1"/>
            <a:r>
              <a:rPr lang="en-US"/>
              <a:t>How long ago did nucleosynthesis start in our galaxy?</a:t>
            </a:r>
          </a:p>
        </p:txBody>
      </p:sp>
      <p:sp>
        <p:nvSpPr>
          <p:cNvPr id="95236" name="Text Box 4"/>
          <p:cNvSpPr txBox="1">
            <a:spLocks noChangeArrowheads="1"/>
          </p:cNvSpPr>
          <p:nvPr/>
        </p:nvSpPr>
        <p:spPr bwMode="auto">
          <a:xfrm>
            <a:off x="395288" y="457200"/>
            <a:ext cx="8367712" cy="1917700"/>
          </a:xfrm>
          <a:prstGeom prst="rect">
            <a:avLst/>
          </a:prstGeom>
          <a:noFill/>
          <a:ln w="9525">
            <a:noFill/>
            <a:miter lim="800000"/>
            <a:headEnd/>
            <a:tailEnd/>
          </a:ln>
        </p:spPr>
        <p:txBody>
          <a:bodyPr wrap="none">
            <a:prstTxWarp prst="textNoShape">
              <a:avLst/>
            </a:prstTxWarp>
            <a:spAutoFit/>
          </a:bodyPr>
          <a:lstStyle/>
          <a:p>
            <a:r>
              <a:rPr lang="en-US"/>
              <a:t>All of the preceding applied to the solar system as a closed </a:t>
            </a:r>
          </a:p>
          <a:p>
            <a:r>
              <a:rPr lang="en-US"/>
              <a:t>system, in isolation from element creation in stars.  In the </a:t>
            </a:r>
          </a:p>
          <a:p>
            <a:r>
              <a:rPr lang="en-US"/>
              <a:t>Universe, element creation is happening at the same time as</a:t>
            </a:r>
          </a:p>
          <a:p>
            <a:r>
              <a:rPr lang="en-US"/>
              <a:t>Decay.  This leads to other opportunities…</a:t>
            </a:r>
          </a:p>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normAutofit fontScale="90000"/>
          </a:bodyPr>
          <a:lstStyle/>
          <a:p>
            <a:pPr eaLnBrk="1" hangingPunct="1"/>
            <a:r>
              <a:rPr lang="en-US" dirty="0" smtClean="0"/>
              <a:t>What combination of processes can lead to a “steady state” in a system where decay is always occurring?</a:t>
            </a:r>
            <a:endParaRPr lang="en-US" dirty="0"/>
          </a:p>
        </p:txBody>
      </p:sp>
      <p:sp>
        <p:nvSpPr>
          <p:cNvPr id="97283" name="Rectangle 3"/>
          <p:cNvSpPr>
            <a:spLocks noGrp="1" noChangeArrowheads="1"/>
          </p:cNvSpPr>
          <p:nvPr>
            <p:ph type="body" idx="1"/>
          </p:nvPr>
        </p:nvSpPr>
        <p:spPr>
          <a:xfrm>
            <a:off x="457200" y="2262417"/>
            <a:ext cx="8229600" cy="3393358"/>
          </a:xfrm>
        </p:spPr>
        <p:txBody>
          <a:bodyPr/>
          <a:lstStyle/>
          <a:p>
            <a:pPr eaLnBrk="1" hangingPunct="1"/>
            <a:r>
              <a:rPr lang="en-US" dirty="0"/>
              <a:t>Linear addition-- that is what is happening in stars owing to </a:t>
            </a:r>
            <a:r>
              <a:rPr lang="en-US" dirty="0" err="1" smtClean="0"/>
              <a:t>nucelosynthesis</a:t>
            </a:r>
            <a:r>
              <a:rPr lang="en-US" dirty="0" smtClean="0"/>
              <a:t>: ~constant production of </a:t>
            </a:r>
            <a:r>
              <a:rPr lang="en-US" dirty="0" err="1" smtClean="0"/>
              <a:t>radionuclides</a:t>
            </a:r>
            <a:endParaRPr lang="en-US" dirty="0" smtClean="0"/>
          </a:p>
          <a:p>
            <a:pPr eaLnBrk="1" hangingPunct="1"/>
            <a:r>
              <a:rPr lang="en-US" dirty="0"/>
              <a:t>Exponential decrease-- that is what happens after radioactive isotopes are </a:t>
            </a:r>
            <a:r>
              <a:rPr lang="en-US" dirty="0" smtClean="0"/>
              <a:t>created, since they decay according to their half life</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lang_06_08.eps"/>
          <p:cNvPicPr>
            <a:picLocks noGrp="1" noChangeAspect="1"/>
          </p:cNvPicPr>
          <p:nvPr>
            <p:ph idx="1"/>
          </p:nvPr>
        </p:nvPicPr>
        <p:blipFill>
          <a:blip r:embed="rId2"/>
          <a:srcRect l="-10216" r="-10216"/>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lang_06_09.eps"/>
          <p:cNvPicPr>
            <a:picLocks noGrp="1" noChangeAspect="1"/>
          </p:cNvPicPr>
          <p:nvPr>
            <p:ph idx="1"/>
          </p:nvPr>
        </p:nvPicPr>
        <p:blipFill>
          <a:blip r:embed="rId2"/>
          <a:srcRect l="-5764" r="-5764"/>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lang_06_10_SK.eps"/>
          <p:cNvPicPr>
            <a:picLocks noGrp="1" noChangeAspect="1"/>
          </p:cNvPicPr>
          <p:nvPr>
            <p:ph idx="1"/>
          </p:nvPr>
        </p:nvPicPr>
        <p:blipFill>
          <a:blip r:embed="rId2"/>
          <a:srcRect l="-9854" r="-9854"/>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lang_06_11_SK.eps"/>
          <p:cNvPicPr>
            <a:picLocks noGrp="1" noChangeAspect="1"/>
          </p:cNvPicPr>
          <p:nvPr>
            <p:ph idx="1"/>
          </p:nvPr>
        </p:nvPicPr>
        <p:blipFill>
          <a:blip r:embed="rId2"/>
          <a:srcRect l="-62343" r="-62343"/>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lang_06_12_SK.eps"/>
          <p:cNvPicPr>
            <a:picLocks noGrp="1" noChangeAspect="1"/>
          </p:cNvPicPr>
          <p:nvPr>
            <p:ph idx="1"/>
          </p:nvPr>
        </p:nvPicPr>
        <p:blipFill>
          <a:blip r:embed="rId2"/>
          <a:srcRect l="-3721" r="-3721"/>
          <a:stretch>
            <a:fillRect/>
          </a:stretch>
        </p:blipFill>
        <p:spPr/>
      </p:pic>
      <p:sp>
        <p:nvSpPr>
          <p:cNvPr id="5" name="TextBox 4"/>
          <p:cNvSpPr txBox="1"/>
          <p:nvPr/>
        </p:nvSpPr>
        <p:spPr>
          <a:xfrm>
            <a:off x="716432" y="5482058"/>
            <a:ext cx="683866" cy="369332"/>
          </a:xfrm>
          <a:prstGeom prst="rect">
            <a:avLst/>
          </a:prstGeom>
          <a:solidFill>
            <a:schemeClr val="bg1"/>
          </a:solidFill>
        </p:spPr>
        <p:txBody>
          <a:bodyPr wrap="square" rtlCol="0">
            <a:spAutoFit/>
          </a:bodyPr>
          <a:lstStyle/>
          <a:p>
            <a:r>
              <a:rPr lang="en-US" dirty="0" smtClean="0"/>
              <a:t>13.7</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3030</TotalTime>
  <Words>548</Words>
  <Application>Microsoft Macintosh PowerPoint</Application>
  <PresentationFormat>On-screen Show (4:3)</PresentationFormat>
  <Paragraphs>37</Paragraphs>
  <Slides>20</Slides>
  <Notes>11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Using isotopes to constrain time</vt:lpstr>
      <vt:lpstr>PowerPoint Presentation</vt:lpstr>
      <vt:lpstr>The age of the elements</vt:lpstr>
      <vt:lpstr>What combination of processes can lead to a “steady state” in a system where decay is always occurring?</vt:lpstr>
      <vt:lpstr>PowerPoint Presentation</vt:lpstr>
      <vt:lpstr>PowerPoint Presentation</vt:lpstr>
      <vt:lpstr>PowerPoint Presentation</vt:lpstr>
      <vt:lpstr>PowerPoint Presentation</vt:lpstr>
      <vt:lpstr>PowerPoint Presentation</vt:lpstr>
      <vt:lpstr>What is a “short-lived radionuclide”?</vt:lpstr>
      <vt:lpstr>What happens on this diagram when the parent has all decayed away?</vt:lpstr>
      <vt:lpstr>The isochron goes vertical and has no more time meaning.  But there are remaining variations in the daughter element isotope ratios.  To know if those came from radioactive decay we need a proxy for the radioactive element that is now all decayed away. That proxy is a stable isotope of the same element. </vt:lpstr>
      <vt:lpstr>26Al, half life of only 730,000 years, so it is virtually all decayed after 7.3 million years</vt:lpstr>
      <vt:lpstr>PowerPoint Presentation</vt:lpstr>
      <vt:lpstr>PowerPoint Presentation</vt:lpstr>
      <vt:lpstr>These relationships show that 26Al was present in the early solar system  26Al is made in supernovas and has all decayed away only 7.3 million years later   Therefore a supernova happened in the vicinity of our solar system at the time of solar system formation</vt:lpstr>
      <vt:lpstr>PowerPoint Presentation</vt:lpstr>
      <vt:lpstr>Regions in Orion Nebular where new solar systems seem to be forming</vt:lpstr>
      <vt:lpstr>Solar system formation is a natural process, quite well understood, that appears to take place throughout the universe.  Element formation in supernovas and solar system formation happen in “close” proximity  Our solar system is an example of this process.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Charles Langmuir</dc:creator>
  <cp:lastModifiedBy>Charles Langmuir</cp:lastModifiedBy>
  <cp:revision>4</cp:revision>
  <dcterms:created xsi:type="dcterms:W3CDTF">2011-09-24T03:19:48Z</dcterms:created>
  <dcterms:modified xsi:type="dcterms:W3CDTF">2013-01-24T11:52:13Z</dcterms:modified>
</cp:coreProperties>
</file>