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87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F608B6-4A38-E845-BC44-9605AAE55549}" type="datetimeFigureOut">
              <a:rPr lang="en-US" smtClean="0"/>
              <a:t>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3612A-9B24-6743-A299-E1B96AFE01A4}" type="slidenum">
              <a:rPr lang="en-US" smtClean="0"/>
              <a:t>‹#›</a:t>
            </a:fld>
            <a:endParaRPr lang="en-US"/>
          </a:p>
        </p:txBody>
      </p:sp>
    </p:spTree>
    <p:extLst>
      <p:ext uri="{BB962C8B-B14F-4D97-AF65-F5344CB8AC3E}">
        <p14:creationId xmlns:p14="http://schemas.microsoft.com/office/powerpoint/2010/main" val="16651921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image" Target="../media/image4.jpeg"/></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image" Target="../media/image4.jpeg"/></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AE90B66-7C92-7E4D-8329-52A1CD8FE2DF}" type="slidenum">
              <a:rPr lang="en-US" sz="1200"/>
              <a:pPr/>
              <a:t>1</a:t>
            </a:fld>
            <a:endParaRPr lang="en-US" sz="1200"/>
          </a:p>
        </p:txBody>
      </p:sp>
      <p:sp>
        <p:nvSpPr>
          <p:cNvPr id="727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AFA2963-146E-CA4B-89CD-671D989628AE}" type="slidenum">
              <a:rPr lang="en-US" sz="1200"/>
              <a:pPr algn="r"/>
              <a:t>1</a:t>
            </a:fld>
            <a:endParaRPr lang="en-US" sz="1200"/>
          </a:p>
        </p:txBody>
      </p:sp>
      <p:sp>
        <p:nvSpPr>
          <p:cNvPr id="72707" name="Rectangle 2"/>
          <p:cNvSpPr>
            <a:spLocks noChangeArrowheads="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Early Earth is made up of reduced materials, including metal.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4DF833C-CC69-164C-A440-3EBC54A15905}" type="slidenum">
              <a:rPr lang="en-US" sz="1200"/>
              <a:pPr/>
              <a:t>10</a:t>
            </a:fld>
            <a:endParaRPr lang="en-US" sz="1200"/>
          </a:p>
        </p:txBody>
      </p:sp>
      <p:sp>
        <p:nvSpPr>
          <p:cNvPr id="911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E0224BE0-85F2-E644-9FFB-2352E998488F}" type="slidenum">
              <a:rPr lang="en-US" sz="1200"/>
              <a:pPr algn="r"/>
              <a:t>10</a:t>
            </a:fld>
            <a:endParaRPr lang="en-US" sz="1200"/>
          </a:p>
        </p:txBody>
      </p:sp>
      <p:sp>
        <p:nvSpPr>
          <p:cNvPr id="911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9790BB96-C8FD-1048-8774-9FAFD13185B4}" type="slidenum">
              <a:rPr lang="en-US" sz="1200"/>
              <a:pPr algn="r"/>
              <a:t>10</a:t>
            </a:fld>
            <a:endParaRPr lang="en-US" sz="1200"/>
          </a:p>
        </p:txBody>
      </p:sp>
      <p:sp>
        <p:nvSpPr>
          <p:cNvPr id="91140" name="Rectangle 2"/>
          <p:cNvSpPr>
            <a:spLocks noChangeArrowheads="1"/>
          </p:cNvSpPr>
          <p:nvPr>
            <p:ph type="sldImg"/>
          </p:nvPr>
        </p:nvSpPr>
        <p:spPr>
          <a:solidFill>
            <a:srgbClr val="FFFFFF"/>
          </a:solidFill>
          <a:ln/>
        </p:spPr>
      </p:sp>
      <p:sp>
        <p:nvSpPr>
          <p:cNvPr id="91141"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9DB4A6-BCC5-2340-A53E-09B674469D02}" type="slidenum">
              <a:rPr lang="en-US" sz="1200"/>
              <a:pPr/>
              <a:t>11</a:t>
            </a:fld>
            <a:endParaRPr lang="en-US" sz="1200"/>
          </a:p>
        </p:txBody>
      </p:sp>
      <p:sp>
        <p:nvSpPr>
          <p:cNvPr id="931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51A182E3-3EB2-6C40-BF90-FD27384CB57C}" type="slidenum">
              <a:rPr lang="en-US" sz="1200"/>
              <a:pPr algn="r"/>
              <a:t>11</a:t>
            </a:fld>
            <a:endParaRPr lang="en-US" sz="1200"/>
          </a:p>
        </p:txBody>
      </p:sp>
      <p:sp>
        <p:nvSpPr>
          <p:cNvPr id="931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F3DE3011-89FD-B64E-993F-DE0E5E84D82B}" type="slidenum">
              <a:rPr lang="en-US" sz="1200"/>
              <a:pPr algn="r"/>
              <a:t>11</a:t>
            </a:fld>
            <a:endParaRPr lang="en-US" sz="1200"/>
          </a:p>
        </p:txBody>
      </p:sp>
      <p:sp>
        <p:nvSpPr>
          <p:cNvPr id="93188" name="Rectangle 2"/>
          <p:cNvSpPr>
            <a:spLocks noChangeArrowheads="1"/>
          </p:cNvSpPr>
          <p:nvPr>
            <p:ph type="sldImg"/>
          </p:nvPr>
        </p:nvSpPr>
        <p:spPr>
          <a:solidFill>
            <a:srgbClr val="FFFFFF"/>
          </a:solidFill>
          <a:ln/>
        </p:spPr>
      </p:sp>
      <p:sp>
        <p:nvSpPr>
          <p:cNvPr id="93189"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Eukaryotes are aerobic.  They cannot occur before photosynthesis has begun its modification of the planet.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AAD20B3-8F1B-9946-A410-5CD96F5783F8}" type="slidenum">
              <a:rPr lang="en-US" sz="1200"/>
              <a:pPr/>
              <a:t>12</a:t>
            </a:fld>
            <a:endParaRPr lang="en-US" sz="1200"/>
          </a:p>
        </p:txBody>
      </p:sp>
      <p:sp>
        <p:nvSpPr>
          <p:cNvPr id="952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40285C37-0F59-994B-AA40-8B9502B1016D}" type="slidenum">
              <a:rPr lang="en-US" sz="1200"/>
              <a:pPr algn="r"/>
              <a:t>12</a:t>
            </a:fld>
            <a:endParaRPr lang="en-US" sz="1200"/>
          </a:p>
        </p:txBody>
      </p:sp>
      <p:sp>
        <p:nvSpPr>
          <p:cNvPr id="952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40FC754-8F01-D646-8A9B-2033A0533EEB}" type="slidenum">
              <a:rPr lang="en-US" sz="1200"/>
              <a:pPr algn="r"/>
              <a:t>12</a:t>
            </a:fld>
            <a:endParaRPr lang="en-US" sz="1200"/>
          </a:p>
        </p:txBody>
      </p:sp>
      <p:sp>
        <p:nvSpPr>
          <p:cNvPr id="95236" name="Rectangle 2"/>
          <p:cNvSpPr>
            <a:spLocks noChangeArrowheads="1"/>
          </p:cNvSpPr>
          <p:nvPr>
            <p:ph type="sldImg"/>
          </p:nvPr>
        </p:nvSpPr>
        <p:spPr>
          <a:solidFill>
            <a:srgbClr val="FFFFFF"/>
          </a:solidFill>
          <a:ln/>
        </p:spPr>
      </p:sp>
      <p:sp>
        <p:nvSpPr>
          <p:cNvPr id="95237"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Partnership and networking are important aspects to Evolution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2DF974-CA0C-584D-9A52-DC9E71577089}" type="slidenum">
              <a:rPr lang="en-US" sz="1200"/>
              <a:pPr/>
              <a:t>13</a:t>
            </a:fld>
            <a:endParaRPr lang="en-US" sz="1200"/>
          </a:p>
        </p:txBody>
      </p:sp>
      <p:sp>
        <p:nvSpPr>
          <p:cNvPr id="972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A00C27FB-1612-EB48-9D04-E882489BED5B}" type="slidenum">
              <a:rPr lang="en-US" sz="1200"/>
              <a:pPr algn="r"/>
              <a:t>13</a:t>
            </a:fld>
            <a:endParaRPr lang="en-US" sz="1200"/>
          </a:p>
        </p:txBody>
      </p:sp>
      <p:sp>
        <p:nvSpPr>
          <p:cNvPr id="972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FE6AD85F-E999-534E-A9ED-91FA38187C42}" type="slidenum">
              <a:rPr lang="en-US" sz="1200"/>
              <a:pPr algn="r"/>
              <a:t>13</a:t>
            </a:fld>
            <a:endParaRPr lang="en-US" sz="1200"/>
          </a:p>
        </p:txBody>
      </p:sp>
      <p:sp>
        <p:nvSpPr>
          <p:cNvPr id="97284" name="Rectangle 2"/>
          <p:cNvSpPr>
            <a:spLocks noChangeArrowheads="1" noTextEdit="1"/>
          </p:cNvSpPr>
          <p:nvPr>
            <p:ph type="sldImg"/>
          </p:nvPr>
        </p:nvSpPr>
        <p:spPr>
          <a:solidFill>
            <a:srgbClr val="FFFFFF"/>
          </a:solidFill>
          <a:ln/>
        </p:spPr>
      </p:sp>
      <p:sp>
        <p:nvSpPr>
          <p:cNvPr id="9728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Multi-cellular life probably requires a fully developed fuel cell and a high O2 atmosphere.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74E973A-1529-3A4E-8A62-85D027BA5A14}" type="slidenum">
              <a:rPr lang="en-US" sz="1200"/>
              <a:pPr/>
              <a:t>14</a:t>
            </a:fld>
            <a:endParaRPr lang="en-US" sz="1200"/>
          </a:p>
        </p:txBody>
      </p:sp>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A0E09C0C-2A50-E943-AE9F-BC4DB4DF29E6}" type="slidenum">
              <a:rPr lang="en-US" sz="1200"/>
              <a:pPr algn="r"/>
              <a:t>14</a:t>
            </a:fld>
            <a:endParaRPr lang="en-US" sz="1200"/>
          </a:p>
        </p:txBody>
      </p:sp>
      <p:sp>
        <p:nvSpPr>
          <p:cNvPr id="993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30EEBD8-83DB-F142-B6C6-544ECCE20F67}" type="slidenum">
              <a:rPr lang="en-US" sz="1200"/>
              <a:pPr algn="r"/>
              <a:t>14</a:t>
            </a:fld>
            <a:endParaRPr lang="en-US" sz="1200"/>
          </a:p>
        </p:txBody>
      </p:sp>
      <p:sp>
        <p:nvSpPr>
          <p:cNvPr id="99332" name="Rectangle 2"/>
          <p:cNvSpPr>
            <a:spLocks noChangeArrowheads="1" noTextEdit="1"/>
          </p:cNvSpPr>
          <p:nvPr>
            <p:ph type="sldImg"/>
          </p:nvPr>
        </p:nvSpPr>
        <p:spPr>
          <a:solidFill>
            <a:srgbClr val="FFFFFF"/>
          </a:solidFill>
          <a:ln/>
        </p:spPr>
      </p:sp>
      <p:sp>
        <p:nvSpPr>
          <p:cNvPr id="9933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How did the rise in oxygen happen?  Was it gradual, or did it occur in abrupt steps?  Snowball Earth proponents like the idea of abrupts steps associated with snowball Earth episodes.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6213BA3-631E-4045-8AEE-0C64F50461E8}" type="slidenum">
              <a:rPr lang="en-US" sz="1200"/>
              <a:pPr/>
              <a:t>15</a:t>
            </a:fld>
            <a:endParaRPr lang="en-US" sz="1200"/>
          </a:p>
        </p:txBody>
      </p:sp>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653658A-49DA-CF4A-B45E-F3D39BD317B4}" type="slidenum">
              <a:rPr lang="en-US" sz="1200"/>
              <a:pPr algn="r"/>
              <a:t>15</a:t>
            </a:fld>
            <a:endParaRPr lang="en-US" sz="1200"/>
          </a:p>
        </p:txBody>
      </p:sp>
      <p:sp>
        <p:nvSpPr>
          <p:cNvPr id="1013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CA814075-F707-6F4C-B499-3CE54C40E447}" type="slidenum">
              <a:rPr lang="en-US" sz="1200"/>
              <a:pPr algn="r"/>
              <a:t>15</a:t>
            </a:fld>
            <a:endParaRPr lang="en-US" sz="1200"/>
          </a:p>
        </p:txBody>
      </p:sp>
      <p:sp>
        <p:nvSpPr>
          <p:cNvPr id="101380" name="Rectangle 2"/>
          <p:cNvSpPr>
            <a:spLocks noChangeArrowheads="1"/>
          </p:cNvSpPr>
          <p:nvPr>
            <p:ph type="sldImg"/>
          </p:nvPr>
        </p:nvSpPr>
        <p:spPr>
          <a:solidFill>
            <a:srgbClr val="FFFFFF"/>
          </a:solidFill>
          <a:ln/>
        </p:spPr>
      </p:sp>
      <p:sp>
        <p:nvSpPr>
          <p:cNvPr id="101381"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Put all this into a temporal framework.  So much had to take place before the rise of mammalian domination of ecosystems, and the appearance of human beings (homo sapiens)  about 150,000 years ago.  It is possible to put the rise of human civilization into the “energy revolution” framework, because our dominance and planetary influence depend on our access to energy.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E220101-9114-BD46-A32E-2EDB5953D944}" type="slidenum">
              <a:rPr lang="en-US" sz="1200"/>
              <a:pPr/>
              <a:t>16</a:t>
            </a:fld>
            <a:endParaRPr lang="en-US" sz="1200"/>
          </a:p>
        </p:txBody>
      </p:sp>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E05C44A-013E-914B-94E7-D278D97E9A07}" type="slidenum">
              <a:rPr lang="en-US" sz="1200"/>
              <a:pPr algn="r"/>
              <a:t>16</a:t>
            </a:fld>
            <a:endParaRPr lang="en-US" sz="1200"/>
          </a:p>
        </p:txBody>
      </p:sp>
      <p:sp>
        <p:nvSpPr>
          <p:cNvPr id="1034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AA59D1F-7474-5D4A-9CB5-BD7AC434B825}" type="slidenum">
              <a:rPr lang="en-US" sz="1200"/>
              <a:pPr algn="r"/>
              <a:t>16</a:t>
            </a:fld>
            <a:endParaRPr lang="en-US" sz="1200"/>
          </a:p>
        </p:txBody>
      </p:sp>
      <p:sp>
        <p:nvSpPr>
          <p:cNvPr id="103428" name="Rectangle 2"/>
          <p:cNvSpPr>
            <a:spLocks noChangeArrowheads="1"/>
          </p:cNvSpPr>
          <p:nvPr>
            <p:ph type="sldImg"/>
          </p:nvPr>
        </p:nvSpPr>
        <p:spPr>
          <a:solidFill>
            <a:srgbClr val="FFFFFF"/>
          </a:solidFill>
          <a:ln/>
        </p:spPr>
      </p:sp>
      <p:sp>
        <p:nvSpPr>
          <p:cNvPr id="103429"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FA08CF3-1C06-D64D-98AB-245EF8DD4EC7}" type="slidenum">
              <a:rPr lang="en-US" sz="1200"/>
              <a:pPr/>
              <a:t>17</a:t>
            </a:fld>
            <a:endParaRPr lang="en-US" sz="1200"/>
          </a:p>
        </p:txBody>
      </p:sp>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4C418FA2-B331-E040-9B54-0E30BAC879BE}" type="slidenum">
              <a:rPr lang="en-US" sz="1200"/>
              <a:pPr algn="r"/>
              <a:t>17</a:t>
            </a:fld>
            <a:endParaRPr lang="en-US" sz="1200"/>
          </a:p>
        </p:txBody>
      </p:sp>
      <p:sp>
        <p:nvSpPr>
          <p:cNvPr id="1054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1E4166E5-089B-9948-85D8-91E941B1940D}" type="slidenum">
              <a:rPr lang="en-US" sz="1200"/>
              <a:pPr algn="r"/>
              <a:t>17</a:t>
            </a:fld>
            <a:endParaRPr lang="en-US" sz="1200"/>
          </a:p>
        </p:txBody>
      </p:sp>
      <p:sp>
        <p:nvSpPr>
          <p:cNvPr id="105476" name="Rectangle 2"/>
          <p:cNvSpPr>
            <a:spLocks noChangeArrowheads="1" noTextEdit="1"/>
          </p:cNvSpPr>
          <p:nvPr>
            <p:ph type="sldImg"/>
          </p:nvPr>
        </p:nvSpPr>
        <p:spPr>
          <a:solidFill>
            <a:srgbClr val="FFFFFF"/>
          </a:solidFill>
          <a:ln/>
        </p:spPr>
      </p:sp>
      <p:sp>
        <p:nvSpPr>
          <p:cNvPr id="10547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Human beings run on 100 watts. The average citizen today uses 23 times that amount of energy.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D04A3D-F558-EF41-9C48-F3670EB446EE}" type="slidenum">
              <a:rPr lang="en-US" sz="1200"/>
              <a:pPr/>
              <a:t>18</a:t>
            </a:fld>
            <a:endParaRPr lang="en-US" sz="1200"/>
          </a:p>
        </p:txBody>
      </p:sp>
      <p:sp>
        <p:nvSpPr>
          <p:cNvPr id="1075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8F3AF64C-17A7-3B40-9CAF-C09126E90CC0}" type="slidenum">
              <a:rPr lang="en-US" sz="1200"/>
              <a:pPr algn="r"/>
              <a:t>18</a:t>
            </a:fld>
            <a:endParaRPr lang="en-US" sz="1200"/>
          </a:p>
        </p:txBody>
      </p:sp>
      <p:sp>
        <p:nvSpPr>
          <p:cNvPr id="107523" name="Rectangle 2"/>
          <p:cNvSpPr>
            <a:spLocks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All the reasons why “anthropocene” is an understatement of the change in planetary functioning associated with the rise of civilization.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B72BC76-DEE3-7642-92B0-461AE2D0F55B}" type="slidenum">
              <a:rPr lang="en-US" sz="1200"/>
              <a:pPr/>
              <a:t>19</a:t>
            </a:fld>
            <a:endParaRPr lang="en-US" sz="1200"/>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And the planetary consequences are staggering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E09133C-21E7-B144-8B1C-CA894F4FA256}" type="slidenum">
              <a:rPr lang="en-US" sz="1200"/>
              <a:pPr/>
              <a:t>2</a:t>
            </a:fld>
            <a:endParaRPr lang="en-US" sz="1200"/>
          </a:p>
        </p:txBody>
      </p:sp>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E08AD388-9305-5F4D-BCB8-E23878ADDAE0}" type="slidenum">
              <a:rPr lang="en-US" sz="1200"/>
              <a:pPr algn="r"/>
              <a:t>2</a:t>
            </a:fld>
            <a:endParaRPr lang="en-US" sz="1200"/>
          </a:p>
        </p:txBody>
      </p:sp>
      <p:sp>
        <p:nvSpPr>
          <p:cNvPr id="74755" name="Rectangle 2"/>
          <p:cNvSpPr>
            <a:spLocks noChangeArrowheads="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But  the modern Earth surface is fully oxidized.  Iron is not stable at the surface, it rusts, and all rocks and soils that are exposed to the atmosphere become oxidized.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7F01F30-B89F-3348-BE2E-BE7B21908E97}" type="slidenum">
              <a:rPr lang="en-US" sz="1200"/>
              <a:pPr/>
              <a:t>20</a:t>
            </a:fld>
            <a:endParaRPr lang="en-US" sz="1200"/>
          </a:p>
        </p:txBody>
      </p:sp>
      <p:sp>
        <p:nvSpPr>
          <p:cNvPr id="111618" name="Rectangle 2"/>
          <p:cNvSpPr>
            <a:spLocks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E. O. Wilson’s figure on what happens to large animals when humans appear on a continent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3E958ED-4FB5-A741-90DA-4D38B7EDB1C6}" type="slidenum">
              <a:rPr lang="en-US" sz="1200"/>
              <a:pPr/>
              <a:t>21</a:t>
            </a:fld>
            <a:endParaRPr lang="en-US" sz="1200"/>
          </a:p>
        </p:txBody>
      </p:sp>
      <p:sp>
        <p:nvSpPr>
          <p:cNvPr id="113666" name="Rectangle 2"/>
          <p:cNvSpPr>
            <a:spLocks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Annual destruction of rainforest in the Amazon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B74F5F3-3B84-424A-B74A-307BE9A24D99}" type="slidenum">
              <a:rPr lang="en-US" sz="1200"/>
              <a:pPr/>
              <a:t>22</a:t>
            </a:fld>
            <a:endParaRPr lang="en-US" sz="1200"/>
          </a:p>
        </p:txBody>
      </p:sp>
      <p:sp>
        <p:nvSpPr>
          <p:cNvPr id="115714" name="Rectangle 2"/>
          <p:cNvSpPr>
            <a:spLocks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Box shows the amount of rain forest destruction ANNUALLY from all sources.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C8E7AC6-286B-1143-8AA6-12FB71BF878E}" type="slidenum">
              <a:rPr lang="en-US" sz="1200"/>
              <a:pPr/>
              <a:t>23</a:t>
            </a:fld>
            <a:endParaRPr lang="en-US" sz="1200"/>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Figure from gravity data showing the decline in groundwater in northern India.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BC3214-899F-ED42-B3F0-B2C4CFB714A4}" type="slidenum">
              <a:rPr lang="en-US" sz="1200"/>
              <a:pPr/>
              <a:t>24</a:t>
            </a:fld>
            <a:endParaRPr lang="en-US" sz="1200"/>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The Arctic is losing its ice, and may be ice free by 2050.  Implications for the stability of the Greenland ice sheet are unknown.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63A87D4-71B5-684C-8488-63228BEE103F}" type="slidenum">
              <a:rPr lang="en-US" sz="1200"/>
              <a:pPr/>
              <a:t>25</a:t>
            </a:fld>
            <a:endParaRPr lang="en-US" sz="1200"/>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Most important aspect of this figure is that economic well being as measured by GDP is currently entirely dependent on energy consumption.  National power also relates to energy use.  More powerful nations have greater energy access.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5406189-3E37-FC42-BC80-7FF8E013386B}" type="slidenum">
              <a:rPr lang="en-US" sz="1200"/>
              <a:pPr/>
              <a:t>26</a:t>
            </a:fld>
            <a:endParaRPr lang="en-US" sz="1200"/>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rPr>
              <a:t>Dependency on fossil fuels cannot continue on reasonable times frames (i.e. hundreds of years).  We live in the fossil fuel age, whether is ia one century or three centuries does not really matter.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96316F4-4F42-0B48-A4A9-891E4D0E0942}" type="slidenum">
              <a:rPr lang="en-US" sz="1200"/>
              <a:pPr/>
              <a:t>27</a:t>
            </a:fld>
            <a:endParaRPr lang="en-US" sz="1200"/>
          </a:p>
        </p:txBody>
      </p:sp>
      <p:sp>
        <p:nvSpPr>
          <p:cNvPr id="1259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1383E463-7EEF-A849-9FFB-4778D40E832E}" type="slidenum">
              <a:rPr lang="en-US" sz="1200"/>
              <a:pPr algn="r"/>
              <a:t>27</a:t>
            </a:fld>
            <a:endParaRPr lang="en-US" sz="1200"/>
          </a:p>
        </p:txBody>
      </p:sp>
      <p:sp>
        <p:nvSpPr>
          <p:cNvPr id="1259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A0A42F8-77CA-AA40-B02C-412EA9095CF8}" type="slidenum">
              <a:rPr lang="en-US" sz="1200"/>
              <a:pPr algn="r"/>
              <a:t>27</a:t>
            </a:fld>
            <a:endParaRPr lang="en-US" sz="1200"/>
          </a:p>
        </p:txBody>
      </p:sp>
      <p:sp>
        <p:nvSpPr>
          <p:cNvPr id="125956" name="Rectangle 2"/>
          <p:cNvSpPr>
            <a:spLocks noChangeArrowheads="1"/>
          </p:cNvSpPr>
          <p:nvPr>
            <p:ph type="sldImg"/>
          </p:nvPr>
        </p:nvSpPr>
        <p:spPr>
          <a:solidFill>
            <a:srgbClr val="FFFFFF"/>
          </a:solidFill>
          <a:ln/>
        </p:spPr>
      </p:sp>
      <p:sp>
        <p:nvSpPr>
          <p:cNvPr id="125957"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What an amazing time to be a human being.  We are at a time of major planetary transition (transformation?)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460FF21-03CF-1E41-8F13-28271C8CD75A}" type="slidenum">
              <a:rPr lang="en-US" sz="1200"/>
              <a:pPr/>
              <a:t>28</a:t>
            </a:fld>
            <a:endParaRPr lang="en-US" sz="1200"/>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5C07B04-F277-4C45-9A67-FA19E85A7CA7}" type="slidenum">
              <a:rPr lang="en-US" sz="1200"/>
              <a:pPr/>
              <a:t>3</a:t>
            </a:fld>
            <a:endParaRPr lang="en-US" sz="1200"/>
          </a:p>
        </p:txBody>
      </p:sp>
      <p:sp>
        <p:nvSpPr>
          <p:cNvPr id="76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CF3BC4B1-D0CF-2D42-A47C-3E8CB972EA9E}" type="slidenum">
              <a:rPr lang="en-US" sz="1200"/>
              <a:pPr algn="r"/>
              <a:t>3</a:t>
            </a:fld>
            <a:endParaRPr lang="en-US" sz="1200"/>
          </a:p>
        </p:txBody>
      </p:sp>
      <p:sp>
        <p:nvSpPr>
          <p:cNvPr id="76803" name="Rectangle 2"/>
          <p:cNvSpPr>
            <a:spLocks noChangeArrowheads="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Modern Earth is a fully charged planetary fuel cell with great electrical potential.  For example, start a fire on the lecture podium.  You can’t do that on the moon or Mars.</a:t>
            </a:r>
          </a:p>
        </p:txBody>
      </p:sp>
      <p:pic>
        <p:nvPicPr>
          <p:cNvPr id="76805" name="Picture 4" descr="hydrogen-fuel-cell-how-i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5"/>
          <p:cNvSpPr txBox="1">
            <a:spLocks noChangeArrowheads="1"/>
          </p:cNvSpPr>
          <p:nvPr/>
        </p:nvSpPr>
        <p:spPr bwMode="auto">
          <a:xfrm>
            <a:off x="2057400" y="8382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rPr>
              <a:t>Hydrogen Fuel Cell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9AF9EF9-0804-494F-A244-130752ABAD9E}" type="slidenum">
              <a:rPr lang="en-US" sz="1200"/>
              <a:pPr/>
              <a:t>4</a:t>
            </a:fld>
            <a:endParaRPr lang="en-US" sz="1200"/>
          </a:p>
        </p:txBody>
      </p:sp>
      <p:sp>
        <p:nvSpPr>
          <p:cNvPr id="788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B7DD3FC7-B116-5C43-9BE6-B1C9392E4408}" type="slidenum">
              <a:rPr lang="en-US" sz="1200"/>
              <a:pPr algn="r"/>
              <a:t>4</a:t>
            </a:fld>
            <a:endParaRPr lang="en-US" sz="1200"/>
          </a:p>
        </p:txBody>
      </p:sp>
      <p:sp>
        <p:nvSpPr>
          <p:cNvPr id="788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AC779F3-0F12-0145-B2EB-93000000CB7C}" type="slidenum">
              <a:rPr lang="en-US" sz="1200"/>
              <a:pPr algn="r"/>
              <a:t>4</a:t>
            </a:fld>
            <a:endParaRPr lang="en-US" sz="1200"/>
          </a:p>
        </p:txBody>
      </p:sp>
      <p:sp>
        <p:nvSpPr>
          <p:cNvPr id="78852" name="Rectangle 2"/>
          <p:cNvSpPr>
            <a:spLocks noChangeArrowheads="1" noTextEdit="1"/>
          </p:cNvSpPr>
          <p:nvPr>
            <p:ph type="sldImg"/>
          </p:nvPr>
        </p:nvSpPr>
        <p:spPr>
          <a:solidFill>
            <a:srgbClr val="FFFFFF"/>
          </a:solidFill>
          <a:ln/>
        </p:spPr>
      </p:sp>
      <p:sp>
        <p:nvSpPr>
          <p:cNvPr id="7885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pic>
        <p:nvPicPr>
          <p:cNvPr id="78854" name="Picture 4" descr="hydrogen-fuel-cell-how-i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Text Box 5"/>
          <p:cNvSpPr txBox="1">
            <a:spLocks noChangeArrowheads="1"/>
          </p:cNvSpPr>
          <p:nvPr/>
        </p:nvSpPr>
        <p:spPr bwMode="auto">
          <a:xfrm>
            <a:off x="2057400" y="8382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chemeClr val="bg1"/>
                </a:solidFill>
              </a:rPr>
              <a:t>Hydrogen Fuel Cell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0D03CDB-55FC-5A44-B8A1-BE3F225FA027}" type="slidenum">
              <a:rPr lang="en-US" sz="1200"/>
              <a:pPr/>
              <a:t>5</a:t>
            </a:fld>
            <a:endParaRPr lang="en-US" sz="1200"/>
          </a:p>
        </p:txBody>
      </p:sp>
      <p:sp>
        <p:nvSpPr>
          <p:cNvPr id="808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2D54EABE-D282-054B-82F7-1C53628B9359}" type="slidenum">
              <a:rPr lang="en-US" sz="1200"/>
              <a:pPr algn="r"/>
              <a:t>5</a:t>
            </a:fld>
            <a:endParaRPr lang="en-US" sz="1200"/>
          </a:p>
        </p:txBody>
      </p:sp>
      <p:sp>
        <p:nvSpPr>
          <p:cNvPr id="808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BEF11B73-584E-E646-800B-91FC5322F08B}" type="slidenum">
              <a:rPr lang="en-US" sz="1200"/>
              <a:pPr algn="r"/>
              <a:t>5</a:t>
            </a:fld>
            <a:endParaRPr lang="en-US" sz="1200"/>
          </a:p>
        </p:txBody>
      </p:sp>
      <p:sp>
        <p:nvSpPr>
          <p:cNvPr id="80900" name="Rectangle 2"/>
          <p:cNvSpPr>
            <a:spLocks noChangeArrowheads="1" noTextEdit="1"/>
          </p:cNvSpPr>
          <p:nvPr>
            <p:ph type="sldImg"/>
          </p:nvPr>
        </p:nvSpPr>
        <p:spPr>
          <a:solidFill>
            <a:srgbClr val="FFFFFF"/>
          </a:solidFill>
          <a:ln/>
        </p:spPr>
      </p:sp>
      <p:sp>
        <p:nvSpPr>
          <p:cNvPr id="8090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B04BB53-65DE-3F48-BACD-1736EE835B7F}" type="slidenum">
              <a:rPr lang="en-US" sz="1200"/>
              <a:pPr/>
              <a:t>6</a:t>
            </a:fld>
            <a:endParaRPr lang="en-US" sz="1200"/>
          </a:p>
        </p:txBody>
      </p:sp>
      <p:sp>
        <p:nvSpPr>
          <p:cNvPr id="829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2C04299-F9D3-C04E-A160-E7192CDDD441}" type="slidenum">
              <a:rPr lang="en-US" sz="1200"/>
              <a:pPr algn="r"/>
              <a:t>6</a:t>
            </a:fld>
            <a:endParaRPr lang="en-US" sz="1200"/>
          </a:p>
        </p:txBody>
      </p:sp>
      <p:sp>
        <p:nvSpPr>
          <p:cNvPr id="829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8D0F7291-3561-6B41-84AA-27A5C165EEF8}" type="slidenum">
              <a:rPr lang="en-US" sz="1200"/>
              <a:pPr algn="r"/>
              <a:t>6</a:t>
            </a:fld>
            <a:endParaRPr lang="en-US" sz="1200"/>
          </a:p>
        </p:txBody>
      </p:sp>
      <p:sp>
        <p:nvSpPr>
          <p:cNvPr id="82948" name="Rectangle 1026"/>
          <p:cNvSpPr>
            <a:spLocks noChangeArrowheads="1" noTextEdit="1"/>
          </p:cNvSpPr>
          <p:nvPr>
            <p:ph type="sldImg"/>
          </p:nvPr>
        </p:nvSpPr>
        <p:spPr>
          <a:solidFill>
            <a:srgbClr val="FFFFFF"/>
          </a:solidFill>
          <a:ln/>
        </p:spPr>
      </p:sp>
      <p:sp>
        <p:nvSpPr>
          <p:cNvPr id="82949"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rPr>
              <a:t>How did the planetary fuel cell get charged?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18C1E5D-E7B1-E544-9995-FED57975AAC5}" type="slidenum">
              <a:rPr lang="en-US" sz="1200"/>
              <a:pPr/>
              <a:t>7</a:t>
            </a:fld>
            <a:endParaRPr lang="en-US" sz="1200"/>
          </a:p>
        </p:txBody>
      </p:sp>
      <p:sp>
        <p:nvSpPr>
          <p:cNvPr id="849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05257F97-AD52-6747-B883-63C0AC3BCA73}" type="slidenum">
              <a:rPr lang="en-US" sz="1200"/>
              <a:pPr algn="r"/>
              <a:t>7</a:t>
            </a:fld>
            <a:endParaRPr lang="en-US" sz="1200"/>
          </a:p>
        </p:txBody>
      </p:sp>
      <p:sp>
        <p:nvSpPr>
          <p:cNvPr id="849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3BED7461-9522-0948-8B1C-FCE75E6658E0}" type="slidenum">
              <a:rPr lang="en-US" sz="1200"/>
              <a:pPr algn="r"/>
              <a:t>7</a:t>
            </a:fld>
            <a:endParaRPr lang="en-US" sz="1200"/>
          </a:p>
        </p:txBody>
      </p:sp>
      <p:sp>
        <p:nvSpPr>
          <p:cNvPr id="84996" name="Rectangle 2"/>
          <p:cNvSpPr>
            <a:spLocks noChangeArrowheads="1" noTextEdit="1"/>
          </p:cNvSpPr>
          <p:nvPr>
            <p:ph type="sldImg"/>
          </p:nvPr>
        </p:nvSpPr>
        <p:spPr>
          <a:solidFill>
            <a:srgbClr val="FFFFFF"/>
          </a:solidFill>
          <a:ln/>
        </p:spPr>
      </p:sp>
      <p:sp>
        <p:nvSpPr>
          <p:cNvPr id="8499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1C761CF-CEA1-3248-8662-E0B9151630F2}" type="slidenum">
              <a:rPr lang="en-US" sz="1200"/>
              <a:pPr/>
              <a:t>8</a:t>
            </a:fld>
            <a:endParaRPr lang="en-US" sz="1200"/>
          </a:p>
        </p:txBody>
      </p:sp>
      <p:sp>
        <p:nvSpPr>
          <p:cNvPr id="870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B689BF67-D3DB-4349-B11A-ABF28A26E373}" type="slidenum">
              <a:rPr lang="en-US" sz="1200"/>
              <a:pPr algn="r"/>
              <a:t>8</a:t>
            </a:fld>
            <a:endParaRPr lang="en-US" sz="1200"/>
          </a:p>
        </p:txBody>
      </p:sp>
      <p:sp>
        <p:nvSpPr>
          <p:cNvPr id="870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7B653208-542F-3441-ADBE-3AD9C3299A35}" type="slidenum">
              <a:rPr lang="en-US" sz="1200"/>
              <a:pPr algn="r"/>
              <a:t>8</a:t>
            </a:fld>
            <a:endParaRPr lang="en-US" sz="1200"/>
          </a:p>
        </p:txBody>
      </p:sp>
      <p:sp>
        <p:nvSpPr>
          <p:cNvPr id="87044" name="Rectangle 2"/>
          <p:cNvSpPr>
            <a:spLocks noChangeArrowheads="1" noTextEdit="1"/>
          </p:cNvSpPr>
          <p:nvPr>
            <p:ph type="sldImg"/>
          </p:nvPr>
        </p:nvSpPr>
        <p:spPr>
          <a:solidFill>
            <a:srgbClr val="FFFFFF"/>
          </a:solidFill>
          <a:ln/>
        </p:spPr>
      </p:sp>
      <p:sp>
        <p:nvSpPr>
          <p:cNvPr id="8704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1FB8319-0D11-474C-8D17-2B90933179E1}" type="slidenum">
              <a:rPr lang="en-US" sz="1200"/>
              <a:pPr/>
              <a:t>9</a:t>
            </a:fld>
            <a:endParaRPr lang="en-US" sz="1200"/>
          </a:p>
        </p:txBody>
      </p:sp>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501CEE35-B39E-E04A-BB5B-E50F92E87E4A}" type="slidenum">
              <a:rPr lang="en-US" sz="1200"/>
              <a:pPr algn="r"/>
              <a:t>9</a:t>
            </a:fld>
            <a:endParaRPr lang="en-US" sz="1200"/>
          </a:p>
        </p:txBody>
      </p:sp>
      <p:sp>
        <p:nvSpPr>
          <p:cNvPr id="890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DD06BD6B-8D33-1A43-B0A6-40F17189B95B}" type="slidenum">
              <a:rPr lang="en-US" sz="1200"/>
              <a:pPr algn="r"/>
              <a:t>9</a:t>
            </a:fld>
            <a:endParaRPr lang="en-US" sz="1200"/>
          </a:p>
        </p:txBody>
      </p:sp>
      <p:sp>
        <p:nvSpPr>
          <p:cNvPr id="89092" name="Rectangle 2"/>
          <p:cNvSpPr>
            <a:spLocks noChangeArrowheads="1"/>
          </p:cNvSpPr>
          <p:nvPr>
            <p:ph type="sldImg"/>
          </p:nvPr>
        </p:nvSpPr>
        <p:spPr>
          <a:solidFill>
            <a:srgbClr val="FFFFFF"/>
          </a:solidFill>
          <a:ln/>
        </p:spPr>
      </p:sp>
      <p:sp>
        <p:nvSpPr>
          <p:cNvPr id="89093" name="Rectangle 3"/>
          <p:cNvSpPr>
            <a:spLocks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B9507F-8341-D548-99C2-82143A0F5158}"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374797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9507F-8341-D548-99C2-82143A0F5158}"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2882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9507F-8341-D548-99C2-82143A0F5158}"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46928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B9507F-8341-D548-99C2-82143A0F5158}"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18312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B9507F-8341-D548-99C2-82143A0F5158}" type="datetimeFigureOut">
              <a:rPr lang="en-US" smtClean="0"/>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160585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B9507F-8341-D548-99C2-82143A0F5158}" type="datetimeFigureOut">
              <a:rPr lang="en-US" smtClean="0"/>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3571098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B9507F-8341-D548-99C2-82143A0F5158}" type="datetimeFigureOut">
              <a:rPr lang="en-US" smtClean="0"/>
              <a:t>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47458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B9507F-8341-D548-99C2-82143A0F5158}" type="datetimeFigureOut">
              <a:rPr lang="en-US" smtClean="0"/>
              <a:t>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250337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9507F-8341-D548-99C2-82143A0F5158}" type="datetimeFigureOut">
              <a:rPr lang="en-US" smtClean="0"/>
              <a:t>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290499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9507F-8341-D548-99C2-82143A0F5158}" type="datetimeFigureOut">
              <a:rPr lang="en-US" smtClean="0"/>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366401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B9507F-8341-D548-99C2-82143A0F5158}" type="datetimeFigureOut">
              <a:rPr lang="en-US" smtClean="0"/>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858599-0765-EC4B-BAE7-6719B5F785FC}" type="slidenum">
              <a:rPr lang="en-US" smtClean="0"/>
              <a:t>‹#›</a:t>
            </a:fld>
            <a:endParaRPr lang="en-US"/>
          </a:p>
        </p:txBody>
      </p:sp>
    </p:spTree>
    <p:extLst>
      <p:ext uri="{BB962C8B-B14F-4D97-AF65-F5344CB8AC3E}">
        <p14:creationId xmlns:p14="http://schemas.microsoft.com/office/powerpoint/2010/main" val="31426092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9507F-8341-D548-99C2-82143A0F5158}" type="datetimeFigureOut">
              <a:rPr lang="en-US" smtClean="0"/>
              <a:t>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58599-0765-EC4B-BAE7-6719B5F785FC}" type="slidenum">
              <a:rPr lang="en-US" smtClean="0"/>
              <a:t>‹#›</a:t>
            </a:fld>
            <a:endParaRPr lang="en-US"/>
          </a:p>
        </p:txBody>
      </p:sp>
    </p:spTree>
    <p:extLst>
      <p:ext uri="{BB962C8B-B14F-4D97-AF65-F5344CB8AC3E}">
        <p14:creationId xmlns:p14="http://schemas.microsoft.com/office/powerpoint/2010/main" val="2355049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685800" y="304800"/>
            <a:ext cx="7772400" cy="1143000"/>
          </a:xfrm>
        </p:spPr>
        <p:txBody>
          <a:bodyPr>
            <a:normAutofit fontScale="90000"/>
          </a:bodyPr>
          <a:lstStyle/>
          <a:p>
            <a:pPr eaLnBrk="1" hangingPunct="1"/>
            <a:r>
              <a:rPr lang="en-US" sz="3200">
                <a:solidFill>
                  <a:srgbClr val="CFC443"/>
                </a:solidFill>
                <a:latin typeface="Times" charset="0"/>
              </a:rPr>
              <a:t>Meteorites that make up planets or reveal their interior have minerals that are unstable in the presence of oxygen</a:t>
            </a:r>
            <a:endParaRPr lang="en-US">
              <a:solidFill>
                <a:schemeClr val="accent1"/>
              </a:solidFill>
              <a:latin typeface="Times" charset="0"/>
            </a:endParaRPr>
          </a:p>
        </p:txBody>
      </p:sp>
      <p:sp>
        <p:nvSpPr>
          <p:cNvPr id="71683" name="Rectangle 3"/>
          <p:cNvSpPr>
            <a:spLocks noGrp="1" noChangeArrowheads="1"/>
          </p:cNvSpPr>
          <p:nvPr>
            <p:ph type="body" idx="4294967295"/>
          </p:nvPr>
        </p:nvSpPr>
        <p:spPr>
          <a:xfrm>
            <a:off x="533400" y="5486400"/>
            <a:ext cx="7772400" cy="762000"/>
          </a:xfrm>
        </p:spPr>
        <p:txBody>
          <a:bodyPr/>
          <a:lstStyle/>
          <a:p>
            <a:pPr lvl="1" eaLnBrk="1" hangingPunct="1">
              <a:buFontTx/>
              <a:buNone/>
            </a:pPr>
            <a:r>
              <a:rPr lang="en-US">
                <a:solidFill>
                  <a:srgbClr val="CFC443"/>
                </a:solidFill>
                <a:latin typeface="Times" charset="0"/>
                <a:ea typeface="ＭＳ Ｐゴシック" charset="0"/>
              </a:rPr>
              <a:t>            Bright spots are iron-nickel metal</a:t>
            </a:r>
          </a:p>
        </p:txBody>
      </p:sp>
      <p:pic>
        <p:nvPicPr>
          <p:cNvPr id="71684" name="Picture 4" descr="Carbonaceous_chondr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44196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Text Box 5"/>
          <p:cNvSpPr txBox="1">
            <a:spLocks noChangeArrowheads="1"/>
          </p:cNvSpPr>
          <p:nvPr/>
        </p:nvSpPr>
        <p:spPr bwMode="auto">
          <a:xfrm>
            <a:off x="457200" y="1676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CFC443"/>
                </a:solidFill>
              </a:rPr>
              <a:t>Carbonaceous chondrite</a:t>
            </a:r>
            <a:endParaRPr lang="en-US"/>
          </a:p>
        </p:txBody>
      </p:sp>
      <p:sp>
        <p:nvSpPr>
          <p:cNvPr id="71686" name="Text Box 6"/>
          <p:cNvSpPr txBox="1">
            <a:spLocks noChangeArrowheads="1"/>
          </p:cNvSpPr>
          <p:nvPr/>
        </p:nvSpPr>
        <p:spPr bwMode="auto">
          <a:xfrm>
            <a:off x="5943600" y="1676400"/>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CFC443"/>
                </a:solidFill>
              </a:rPr>
              <a:t>Pallasite</a:t>
            </a:r>
            <a:endParaRPr lang="en-US"/>
          </a:p>
        </p:txBody>
      </p:sp>
      <p:pic>
        <p:nvPicPr>
          <p:cNvPr id="71687" name="Picture 7" descr="Palla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11388"/>
            <a:ext cx="4037013"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Line 1032"/>
          <p:cNvSpPr>
            <a:spLocks noChangeShapeType="1"/>
          </p:cNvSpPr>
          <p:nvPr/>
        </p:nvSpPr>
        <p:spPr bwMode="auto">
          <a:xfrm flipH="1" flipV="1">
            <a:off x="1447800" y="3352800"/>
            <a:ext cx="1219200" cy="2133600"/>
          </a:xfrm>
          <a:prstGeom prst="line">
            <a:avLst/>
          </a:prstGeom>
          <a:noFill/>
          <a:ln w="38100">
            <a:solidFill>
              <a:schemeClr val="bg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487299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4294967295"/>
          </p:nvPr>
        </p:nvSpPr>
        <p:spPr>
          <a:xfrm>
            <a:off x="228600" y="457200"/>
            <a:ext cx="3124200" cy="3886200"/>
          </a:xfrm>
        </p:spPr>
        <p:txBody>
          <a:bodyPr/>
          <a:lstStyle/>
          <a:p>
            <a:pPr eaLnBrk="1" hangingPunct="1"/>
            <a:r>
              <a:rPr lang="en-US">
                <a:solidFill>
                  <a:srgbClr val="FFEA18"/>
                </a:solidFill>
                <a:latin typeface="Times" charset="0"/>
              </a:rPr>
              <a:t>What did it look like for most of Earth history?</a:t>
            </a:r>
            <a:endParaRPr lang="en-US" sz="2800">
              <a:solidFill>
                <a:srgbClr val="FFEA18"/>
              </a:solidFill>
              <a:latin typeface="Times" charset="0"/>
            </a:endParaRPr>
          </a:p>
          <a:p>
            <a:pPr eaLnBrk="1" hangingPunct="1">
              <a:buFontTx/>
              <a:buNone/>
            </a:pPr>
            <a:endParaRPr lang="en-US" sz="2800">
              <a:solidFill>
                <a:srgbClr val="FFEA18"/>
              </a:solidFill>
              <a:latin typeface="Times" charset="0"/>
            </a:endParaRPr>
          </a:p>
          <a:p>
            <a:pPr eaLnBrk="1" hangingPunct="1">
              <a:buFontTx/>
              <a:buNone/>
            </a:pPr>
            <a:r>
              <a:rPr lang="en-US">
                <a:solidFill>
                  <a:srgbClr val="FFEA18"/>
                </a:solidFill>
                <a:latin typeface="Times" charset="0"/>
              </a:rPr>
              <a:t>Bacterial slime</a:t>
            </a:r>
          </a:p>
        </p:txBody>
      </p:sp>
      <p:pic>
        <p:nvPicPr>
          <p:cNvPr id="90115" name="Picture 3" descr="Plat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8" y="0"/>
            <a:ext cx="5649912" cy="83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6334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3" descr="Fig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1357313"/>
            <a:ext cx="5959475"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4"/>
          <p:cNvSpPr txBox="1">
            <a:spLocks noChangeArrowheads="1"/>
          </p:cNvSpPr>
          <p:nvPr/>
        </p:nvSpPr>
        <p:spPr bwMode="auto">
          <a:xfrm>
            <a:off x="3209925" y="3733800"/>
            <a:ext cx="25050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PROKARYOTES</a:t>
            </a:r>
          </a:p>
        </p:txBody>
      </p:sp>
      <p:sp>
        <p:nvSpPr>
          <p:cNvPr id="92164" name="Text Box 5"/>
          <p:cNvSpPr>
            <a:spLocks noChangeArrowheads="1"/>
          </p:cNvSpPr>
          <p:nvPr>
            <p:ph type="body" idx="4294967295"/>
          </p:nvPr>
        </p:nvSpPr>
        <p:spPr>
          <a:xfrm>
            <a:off x="3276600" y="1447800"/>
            <a:ext cx="2362200" cy="457200"/>
          </a:xfrm>
          <a:solidFill>
            <a:schemeClr val="bg1"/>
          </a:solidFill>
        </p:spPr>
        <p:txBody>
          <a:bodyPr/>
          <a:lstStyle/>
          <a:p>
            <a:pPr eaLnBrk="1" hangingPunct="1">
              <a:spcBef>
                <a:spcPct val="0"/>
              </a:spcBef>
              <a:buFontTx/>
              <a:buNone/>
            </a:pPr>
            <a:r>
              <a:rPr lang="en-US" sz="2000">
                <a:latin typeface="Times" charset="0"/>
              </a:rPr>
              <a:t>EUKARYOTES</a:t>
            </a:r>
            <a:endParaRPr lang="en-US" sz="1800">
              <a:latin typeface="Times" charset="0"/>
            </a:endParaRPr>
          </a:p>
        </p:txBody>
      </p:sp>
      <p:sp>
        <p:nvSpPr>
          <p:cNvPr id="92165" name="Text Box 7"/>
          <p:cNvSpPr txBox="1">
            <a:spLocks noChangeArrowheads="1"/>
          </p:cNvSpPr>
          <p:nvPr/>
        </p:nvSpPr>
        <p:spPr bwMode="auto">
          <a:xfrm>
            <a:off x="152400" y="838200"/>
            <a:ext cx="2990850" cy="4524375"/>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 typeface="Times" charset="0"/>
              <a:buNone/>
            </a:pPr>
            <a:endParaRPr kumimoji="1" lang="en-US">
              <a:solidFill>
                <a:srgbClr val="F8EF45"/>
              </a:solidFill>
              <a:latin typeface="Times New Roman" charset="0"/>
            </a:endParaRPr>
          </a:p>
          <a:p>
            <a:pPr>
              <a:buFont typeface="Times" charset="0"/>
              <a:buNone/>
            </a:pPr>
            <a:r>
              <a:rPr kumimoji="1" lang="en-US">
                <a:solidFill>
                  <a:srgbClr val="F8EF45"/>
                </a:solidFill>
                <a:latin typeface="Times New Roman" charset="0"/>
              </a:rPr>
              <a:t>Eukaryotes</a:t>
            </a:r>
          </a:p>
          <a:p>
            <a:pPr>
              <a:buFont typeface="Times" charset="0"/>
              <a:buNone/>
            </a:pPr>
            <a:endParaRPr kumimoji="1" lang="en-US">
              <a:solidFill>
                <a:srgbClr val="F8EF45"/>
              </a:solidFill>
              <a:latin typeface="Times New Roman" charset="0"/>
            </a:endParaRPr>
          </a:p>
          <a:p>
            <a:pPr>
              <a:buFont typeface="Times" charset="0"/>
              <a:buNone/>
            </a:pPr>
            <a:r>
              <a:rPr kumimoji="1" lang="en-US">
                <a:solidFill>
                  <a:srgbClr val="F8EF45"/>
                </a:solidFill>
                <a:latin typeface="Times New Roman" charset="0"/>
              </a:rPr>
              <a:t>1000 times more DNA</a:t>
            </a:r>
          </a:p>
          <a:p>
            <a:pPr>
              <a:buFont typeface="Times" charset="0"/>
              <a:buChar char="•"/>
            </a:pPr>
            <a:endParaRPr kumimoji="1" lang="en-US">
              <a:solidFill>
                <a:srgbClr val="F8EF45"/>
              </a:solidFill>
              <a:latin typeface="Times New Roman" charset="0"/>
            </a:endParaRPr>
          </a:p>
          <a:p>
            <a:pPr>
              <a:buFont typeface="Times" charset="0"/>
              <a:buNone/>
            </a:pPr>
            <a:r>
              <a:rPr kumimoji="1" lang="en-US">
                <a:solidFill>
                  <a:srgbClr val="F8EF45"/>
                </a:solidFill>
                <a:latin typeface="Times New Roman" charset="0"/>
              </a:rPr>
              <a:t>Division in 24 hours</a:t>
            </a:r>
          </a:p>
          <a:p>
            <a:pPr>
              <a:buFont typeface="Times" charset="0"/>
              <a:buNone/>
            </a:pPr>
            <a:endParaRPr kumimoji="1" lang="en-US">
              <a:solidFill>
                <a:srgbClr val="F8EF45"/>
              </a:solidFill>
              <a:latin typeface="Times New Roman" charset="0"/>
            </a:endParaRPr>
          </a:p>
          <a:p>
            <a:pPr>
              <a:buFont typeface="Times" charset="0"/>
              <a:buNone/>
            </a:pPr>
            <a:r>
              <a:rPr kumimoji="1" lang="en-US">
                <a:solidFill>
                  <a:srgbClr val="F8EF45"/>
                </a:solidFill>
                <a:latin typeface="Times New Roman" charset="0"/>
              </a:rPr>
              <a:t>Normally aerobic  So they do not become important until about 1.5Ga</a:t>
            </a:r>
          </a:p>
          <a:p>
            <a:pPr>
              <a:buFont typeface="Times" charset="0"/>
              <a:buNone/>
            </a:pPr>
            <a:endParaRPr kumimoji="1" lang="en-US">
              <a:solidFill>
                <a:srgbClr val="F8EF45"/>
              </a:solidFill>
              <a:latin typeface="Times New Roman" charset="0"/>
            </a:endParaRPr>
          </a:p>
        </p:txBody>
      </p:sp>
    </p:spTree>
    <p:extLst>
      <p:ext uri="{BB962C8B-B14F-4D97-AF65-F5344CB8AC3E}">
        <p14:creationId xmlns:p14="http://schemas.microsoft.com/office/powerpoint/2010/main" val="6482812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38200"/>
            <a:ext cx="48196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838200" y="152400"/>
            <a:ext cx="726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EA18"/>
                </a:solidFill>
              </a:rPr>
              <a:t>Endosymbiosis-- increasing partnership and network</a:t>
            </a:r>
            <a:endParaRPr lang="en-US"/>
          </a:p>
        </p:txBody>
      </p:sp>
    </p:spTree>
    <p:extLst>
      <p:ext uri="{BB962C8B-B14F-4D97-AF65-F5344CB8AC3E}">
        <p14:creationId xmlns:p14="http://schemas.microsoft.com/office/powerpoint/2010/main" val="21536575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655320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838200" y="381000"/>
            <a:ext cx="8010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EA18"/>
                </a:solidFill>
              </a:rPr>
              <a:t>Multi-cellularity and active transport, increased food webs,</a:t>
            </a:r>
          </a:p>
          <a:p>
            <a:r>
              <a:rPr lang="en-US">
                <a:solidFill>
                  <a:srgbClr val="FFEA18"/>
                </a:solidFill>
              </a:rPr>
              <a:t> more extensive ecosystems, eukayotic cell specialization</a:t>
            </a:r>
          </a:p>
        </p:txBody>
      </p:sp>
      <p:sp>
        <p:nvSpPr>
          <p:cNvPr id="96260" name="Text Box 4"/>
          <p:cNvSpPr txBox="1">
            <a:spLocks noChangeArrowheads="1"/>
          </p:cNvSpPr>
          <p:nvPr/>
        </p:nvSpPr>
        <p:spPr bwMode="auto">
          <a:xfrm>
            <a:off x="3505200" y="6172200"/>
            <a:ext cx="4787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EA18"/>
                </a:solidFill>
              </a:rPr>
              <a:t>Phanerozoic Era:  Beginning 0.54 Ga</a:t>
            </a:r>
          </a:p>
        </p:txBody>
      </p:sp>
    </p:spTree>
    <p:extLst>
      <p:ext uri="{BB962C8B-B14F-4D97-AF65-F5344CB8AC3E}">
        <p14:creationId xmlns:p14="http://schemas.microsoft.com/office/powerpoint/2010/main" val="3720614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p:txBody>
          <a:bodyPr/>
          <a:lstStyle/>
          <a:p>
            <a:pPr eaLnBrk="1" hangingPunct="1"/>
            <a:endParaRPr lang="en-US">
              <a:solidFill>
                <a:srgbClr val="FFEA18"/>
              </a:solidFill>
              <a:latin typeface="Myriad Pro" charset="0"/>
            </a:endParaRPr>
          </a:p>
        </p:txBody>
      </p:sp>
      <p:sp>
        <p:nvSpPr>
          <p:cNvPr id="98307" name="Rectangle 3"/>
          <p:cNvSpPr>
            <a:spLocks noGrp="1" noChangeArrowheads="1"/>
          </p:cNvSpPr>
          <p:nvPr>
            <p:ph type="body" idx="4294967295"/>
          </p:nvPr>
        </p:nvSpPr>
        <p:spPr/>
        <p:txBody>
          <a:bodyPr/>
          <a:lstStyle/>
          <a:p>
            <a:pPr eaLnBrk="1" hangingPunct="1"/>
            <a:endParaRPr lang="en-US">
              <a:latin typeface="Times" charset="0"/>
            </a:endParaRPr>
          </a:p>
        </p:txBody>
      </p:sp>
      <p:pic>
        <p:nvPicPr>
          <p:cNvPr id="98308" name="Picture 5" descr="Ch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72475" cy="646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 Box 6"/>
          <p:cNvSpPr txBox="1">
            <a:spLocks noChangeArrowheads="1"/>
          </p:cNvSpPr>
          <p:nvPr/>
        </p:nvSpPr>
        <p:spPr bwMode="auto">
          <a:xfrm>
            <a:off x="5562600" y="6397625"/>
            <a:ext cx="323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EA18"/>
                </a:solidFill>
                <a:latin typeface="Myriad Pro" charset="0"/>
              </a:rPr>
              <a:t>www.snowballearth.org</a:t>
            </a:r>
          </a:p>
        </p:txBody>
      </p:sp>
    </p:spTree>
    <p:extLst>
      <p:ext uri="{BB962C8B-B14F-4D97-AF65-F5344CB8AC3E}">
        <p14:creationId xmlns:p14="http://schemas.microsoft.com/office/powerpoint/2010/main" val="14621552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1029"/>
          <p:cNvSpPr>
            <a:spLocks noChangeShapeType="1"/>
          </p:cNvSpPr>
          <p:nvPr/>
        </p:nvSpPr>
        <p:spPr bwMode="auto">
          <a:xfrm>
            <a:off x="2895600" y="5867400"/>
            <a:ext cx="0" cy="76200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003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7467600" cy="715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Text Box 4"/>
          <p:cNvSpPr txBox="1">
            <a:spLocks noChangeArrowheads="1"/>
          </p:cNvSpPr>
          <p:nvPr/>
        </p:nvSpPr>
        <p:spPr bwMode="auto">
          <a:xfrm>
            <a:off x="5334000" y="1066800"/>
            <a:ext cx="1189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chemeClr val="bg1"/>
                </a:solidFill>
              </a:rPr>
              <a:t>Early Earth</a:t>
            </a:r>
            <a:endParaRPr lang="en-US"/>
          </a:p>
        </p:txBody>
      </p:sp>
      <p:sp>
        <p:nvSpPr>
          <p:cNvPr id="100357" name="Rectangle 5"/>
          <p:cNvSpPr>
            <a:spLocks noChangeArrowheads="1"/>
          </p:cNvSpPr>
          <p:nvPr/>
        </p:nvSpPr>
        <p:spPr bwMode="auto">
          <a:xfrm>
            <a:off x="6961188" y="2286000"/>
            <a:ext cx="12684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Origin of life</a:t>
            </a:r>
          </a:p>
        </p:txBody>
      </p:sp>
      <p:sp>
        <p:nvSpPr>
          <p:cNvPr id="100358" name="Rectangle 6"/>
          <p:cNvSpPr>
            <a:spLocks noChangeArrowheads="1"/>
          </p:cNvSpPr>
          <p:nvPr/>
        </p:nvSpPr>
        <p:spPr bwMode="auto">
          <a:xfrm>
            <a:off x="7277100" y="3962400"/>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Photosynthesis</a:t>
            </a:r>
          </a:p>
        </p:txBody>
      </p:sp>
      <p:sp>
        <p:nvSpPr>
          <p:cNvPr id="100359" name="Rectangle 7"/>
          <p:cNvSpPr>
            <a:spLocks noChangeArrowheads="1"/>
          </p:cNvSpPr>
          <p:nvPr/>
        </p:nvSpPr>
        <p:spPr bwMode="auto">
          <a:xfrm>
            <a:off x="654050" y="2514600"/>
            <a:ext cx="1460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Multicellularity</a:t>
            </a:r>
          </a:p>
        </p:txBody>
      </p:sp>
      <p:sp>
        <p:nvSpPr>
          <p:cNvPr id="100360" name="Rectangle 8"/>
          <p:cNvSpPr>
            <a:spLocks noChangeArrowheads="1"/>
          </p:cNvSpPr>
          <p:nvPr/>
        </p:nvSpPr>
        <p:spPr bwMode="auto">
          <a:xfrm>
            <a:off x="3886200" y="6324600"/>
            <a:ext cx="2025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Initial rise of Oxygen</a:t>
            </a:r>
          </a:p>
        </p:txBody>
      </p:sp>
      <p:sp>
        <p:nvSpPr>
          <p:cNvPr id="100361" name="Rectangle 9"/>
          <p:cNvSpPr>
            <a:spLocks noChangeArrowheads="1"/>
          </p:cNvSpPr>
          <p:nvPr/>
        </p:nvSpPr>
        <p:spPr bwMode="auto">
          <a:xfrm>
            <a:off x="2286000" y="6248400"/>
            <a:ext cx="1200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Eukaryotes</a:t>
            </a:r>
          </a:p>
        </p:txBody>
      </p:sp>
      <p:sp>
        <p:nvSpPr>
          <p:cNvPr id="100362" name="Rectangle 10"/>
          <p:cNvSpPr>
            <a:spLocks noChangeArrowheads="1"/>
          </p:cNvSpPr>
          <p:nvPr/>
        </p:nvSpPr>
        <p:spPr bwMode="auto">
          <a:xfrm>
            <a:off x="730250" y="1752600"/>
            <a:ext cx="1438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Oxygen near</a:t>
            </a:r>
          </a:p>
          <a:p>
            <a:r>
              <a:rPr lang="en-US" sz="1600">
                <a:solidFill>
                  <a:schemeClr val="bg1"/>
                </a:solidFill>
              </a:rPr>
              <a:t>present levels</a:t>
            </a:r>
          </a:p>
        </p:txBody>
      </p:sp>
      <p:sp>
        <p:nvSpPr>
          <p:cNvPr id="100363" name="Rectangle 11"/>
          <p:cNvSpPr>
            <a:spLocks noChangeArrowheads="1"/>
          </p:cNvSpPr>
          <p:nvPr/>
        </p:nvSpPr>
        <p:spPr bwMode="auto">
          <a:xfrm>
            <a:off x="1263650" y="1219200"/>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Fossils</a:t>
            </a:r>
          </a:p>
        </p:txBody>
      </p:sp>
      <p:sp>
        <p:nvSpPr>
          <p:cNvPr id="100364" name="Rectangle 12"/>
          <p:cNvSpPr>
            <a:spLocks noChangeArrowheads="1"/>
          </p:cNvSpPr>
          <p:nvPr/>
        </p:nvSpPr>
        <p:spPr bwMode="auto">
          <a:xfrm>
            <a:off x="1263650" y="838200"/>
            <a:ext cx="1235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Vertebrates</a:t>
            </a:r>
          </a:p>
        </p:txBody>
      </p:sp>
      <p:sp>
        <p:nvSpPr>
          <p:cNvPr id="100365" name="Rectangle 13"/>
          <p:cNvSpPr>
            <a:spLocks noChangeArrowheads="1"/>
          </p:cNvSpPr>
          <p:nvPr/>
        </p:nvSpPr>
        <p:spPr bwMode="auto">
          <a:xfrm>
            <a:off x="2362200" y="228600"/>
            <a:ext cx="1098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Dinosaurs</a:t>
            </a:r>
          </a:p>
        </p:txBody>
      </p:sp>
      <p:sp>
        <p:nvSpPr>
          <p:cNvPr id="100366" name="Rectangle 14"/>
          <p:cNvSpPr>
            <a:spLocks noChangeArrowheads="1"/>
          </p:cNvSpPr>
          <p:nvPr/>
        </p:nvSpPr>
        <p:spPr bwMode="auto">
          <a:xfrm>
            <a:off x="4011613" y="0"/>
            <a:ext cx="941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chemeClr val="bg1"/>
                </a:solidFill>
              </a:rPr>
              <a:t>Humans</a:t>
            </a:r>
          </a:p>
        </p:txBody>
      </p:sp>
    </p:spTree>
    <p:extLst>
      <p:ext uri="{BB962C8B-B14F-4D97-AF65-F5344CB8AC3E}">
        <p14:creationId xmlns:p14="http://schemas.microsoft.com/office/powerpoint/2010/main" val="3916477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3"/>
          <p:cNvSpPr txBox="1">
            <a:spLocks noChangeArrowheads="1"/>
          </p:cNvSpPr>
          <p:nvPr/>
        </p:nvSpPr>
        <p:spPr bwMode="auto">
          <a:xfrm>
            <a:off x="1828800" y="1905000"/>
            <a:ext cx="5638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sz="3200" b="1" i="1" dirty="0">
                <a:solidFill>
                  <a:schemeClr val="bg1"/>
                </a:solidFill>
                <a:latin typeface="Times New Roman" charset="0"/>
                <a:cs typeface="Times" charset="0"/>
              </a:rPr>
              <a:t>Human Civilization from the</a:t>
            </a:r>
          </a:p>
          <a:p>
            <a:r>
              <a:rPr kumimoji="1" lang="en-US" sz="3200" b="1" i="1" dirty="0">
                <a:solidFill>
                  <a:schemeClr val="bg1"/>
                </a:solidFill>
                <a:latin typeface="Times New Roman" charset="0"/>
                <a:cs typeface="Times" charset="0"/>
              </a:rPr>
              <a:t>Planetary Energy Perspective </a:t>
            </a:r>
            <a:endParaRPr kumimoji="1" lang="en-US" sz="3200" i="1" dirty="0">
              <a:solidFill>
                <a:schemeClr val="bg1"/>
              </a:solidFill>
              <a:latin typeface="Times New Roman" charset="0"/>
              <a:cs typeface="Times" charset="0"/>
            </a:endParaRPr>
          </a:p>
        </p:txBody>
      </p:sp>
    </p:spTree>
    <p:extLst>
      <p:ext uri="{BB962C8B-B14F-4D97-AF65-F5344CB8AC3E}">
        <p14:creationId xmlns:p14="http://schemas.microsoft.com/office/powerpoint/2010/main" val="198476375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093788"/>
            <a:ext cx="7848600" cy="545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3"/>
          <p:cNvSpPr txBox="1">
            <a:spLocks noChangeArrowheads="1"/>
          </p:cNvSpPr>
          <p:nvPr/>
        </p:nvSpPr>
        <p:spPr bwMode="auto">
          <a:xfrm>
            <a:off x="2497138" y="304800"/>
            <a:ext cx="5046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a:t>The Human Energy Revolution</a:t>
            </a:r>
          </a:p>
        </p:txBody>
      </p:sp>
      <p:sp>
        <p:nvSpPr>
          <p:cNvPr id="104452" name="Text Box 4"/>
          <p:cNvSpPr txBox="1">
            <a:spLocks noChangeArrowheads="1"/>
          </p:cNvSpPr>
          <p:nvPr/>
        </p:nvSpPr>
        <p:spPr bwMode="auto">
          <a:xfrm>
            <a:off x="4175125" y="1876425"/>
            <a:ext cx="36401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Equivalent to change</a:t>
            </a:r>
          </a:p>
          <a:p>
            <a:r>
              <a:rPr lang="en-US"/>
              <a:t>from anaerobic to aerobic</a:t>
            </a:r>
          </a:p>
          <a:p>
            <a:r>
              <a:rPr lang="en-US"/>
              <a:t>respiration</a:t>
            </a:r>
          </a:p>
        </p:txBody>
      </p:sp>
    </p:spTree>
    <p:extLst>
      <p:ext uri="{BB962C8B-B14F-4D97-AF65-F5344CB8AC3E}">
        <p14:creationId xmlns:p14="http://schemas.microsoft.com/office/powerpoint/2010/main" val="15653402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idx="4294967295"/>
          </p:nvPr>
        </p:nvSpPr>
        <p:spPr>
          <a:xfrm>
            <a:off x="1143000" y="228600"/>
            <a:ext cx="7772400" cy="1143000"/>
          </a:xfrm>
        </p:spPr>
        <p:txBody>
          <a:bodyPr/>
          <a:lstStyle/>
          <a:p>
            <a:pPr eaLnBrk="1" hangingPunct="1"/>
            <a:r>
              <a:rPr lang="en-US" sz="4000">
                <a:solidFill>
                  <a:srgbClr val="FFDB89"/>
                </a:solidFill>
                <a:latin typeface="Times" charset="0"/>
              </a:rPr>
              <a:t>Human Civilization: A New </a:t>
            </a:r>
            <a:r>
              <a:rPr lang="ja-JP" altLang="en-US" sz="4000">
                <a:solidFill>
                  <a:srgbClr val="FFDB89"/>
                </a:solidFill>
                <a:latin typeface="Times" charset="0"/>
              </a:rPr>
              <a:t>“</a:t>
            </a:r>
            <a:r>
              <a:rPr lang="en-US" altLang="ja-JP" sz="4000">
                <a:solidFill>
                  <a:srgbClr val="FFDB89"/>
                </a:solidFill>
                <a:latin typeface="Times" charset="0"/>
              </a:rPr>
              <a:t>Eon</a:t>
            </a:r>
            <a:r>
              <a:rPr lang="ja-JP" altLang="en-US" sz="4000">
                <a:solidFill>
                  <a:srgbClr val="FFDB89"/>
                </a:solidFill>
                <a:latin typeface="Times" charset="0"/>
              </a:rPr>
              <a:t>”</a:t>
            </a:r>
            <a:endParaRPr lang="en-US">
              <a:latin typeface="Times" charset="0"/>
            </a:endParaRPr>
          </a:p>
        </p:txBody>
      </p:sp>
      <p:sp>
        <p:nvSpPr>
          <p:cNvPr id="106499" name="Rectangle 3"/>
          <p:cNvSpPr>
            <a:spLocks noGrp="1" noChangeArrowheads="1"/>
          </p:cNvSpPr>
          <p:nvPr>
            <p:ph type="subTitle" idx="4294967295"/>
          </p:nvPr>
        </p:nvSpPr>
        <p:spPr>
          <a:xfrm>
            <a:off x="1676400" y="1219200"/>
            <a:ext cx="6400800" cy="4495800"/>
          </a:xfrm>
        </p:spPr>
        <p:txBody>
          <a:bodyPr>
            <a:normAutofit fontScale="92500" lnSpcReduction="20000"/>
          </a:bodyPr>
          <a:lstStyle/>
          <a:p>
            <a:pPr marL="0" indent="0" eaLnBrk="1" hangingPunct="1">
              <a:buFont typeface="Wingdings" charset="0"/>
              <a:buChar char="v"/>
            </a:pPr>
            <a:r>
              <a:rPr lang="en-US" sz="2200">
                <a:solidFill>
                  <a:srgbClr val="FFDB89"/>
                </a:solidFill>
                <a:latin typeface="Times" charset="0"/>
              </a:rPr>
              <a:t>An energy revolution equivalent to aerobic respiration, new access to stellar energy</a:t>
            </a:r>
          </a:p>
          <a:p>
            <a:pPr marL="0" indent="0" eaLnBrk="1" hangingPunct="1">
              <a:buFont typeface="Wingdings" charset="0"/>
              <a:buChar char="v"/>
            </a:pPr>
            <a:r>
              <a:rPr lang="en-US" sz="2200">
                <a:solidFill>
                  <a:srgbClr val="FFDB89"/>
                </a:solidFill>
                <a:latin typeface="Times" charset="0"/>
              </a:rPr>
              <a:t>A mass extinction</a:t>
            </a:r>
          </a:p>
          <a:p>
            <a:pPr marL="0" indent="0" eaLnBrk="1" hangingPunct="1">
              <a:buFont typeface="Wingdings" charset="0"/>
              <a:buChar char="v"/>
            </a:pPr>
            <a:r>
              <a:rPr lang="en-US" sz="2200">
                <a:solidFill>
                  <a:srgbClr val="FFDB89"/>
                </a:solidFill>
                <a:latin typeface="Times" charset="0"/>
              </a:rPr>
              <a:t>Massive global environmental change</a:t>
            </a:r>
          </a:p>
          <a:p>
            <a:pPr marL="0" indent="0" eaLnBrk="1" hangingPunct="1">
              <a:buFont typeface="Wingdings" charset="0"/>
              <a:buChar char="v"/>
            </a:pPr>
            <a:r>
              <a:rPr lang="en-US" sz="2200">
                <a:solidFill>
                  <a:srgbClr val="FFDB89"/>
                </a:solidFill>
                <a:latin typeface="Times" charset="0"/>
              </a:rPr>
              <a:t>Fundamental change in biological evolution through manipulation of DNA</a:t>
            </a:r>
          </a:p>
          <a:p>
            <a:pPr marL="0" indent="0" eaLnBrk="1" hangingPunct="1">
              <a:buFont typeface="Wingdings" charset="0"/>
              <a:buChar char="v"/>
            </a:pPr>
            <a:r>
              <a:rPr lang="en-US" sz="2200">
                <a:solidFill>
                  <a:srgbClr val="FFDB89"/>
                </a:solidFill>
                <a:latin typeface="Times" charset="0"/>
              </a:rPr>
              <a:t>Specialization within a species</a:t>
            </a:r>
          </a:p>
          <a:p>
            <a:pPr marL="0" indent="0" eaLnBrk="1" hangingPunct="1">
              <a:buFont typeface="Wingdings" charset="0"/>
              <a:buChar char="v"/>
            </a:pPr>
            <a:r>
              <a:rPr lang="en-US" sz="2200">
                <a:solidFill>
                  <a:srgbClr val="FFDB89"/>
                </a:solidFill>
                <a:latin typeface="Times" charset="0"/>
              </a:rPr>
              <a:t>Vastly increased global connectivity and relationship, from language to the internet</a:t>
            </a:r>
          </a:p>
          <a:p>
            <a:pPr marL="0" indent="0" eaLnBrk="1" hangingPunct="1">
              <a:buFont typeface="Wingdings" charset="0"/>
              <a:buChar char="v"/>
            </a:pPr>
            <a:endParaRPr lang="en-US" sz="1800">
              <a:latin typeface="Times" charset="0"/>
            </a:endParaRPr>
          </a:p>
          <a:p>
            <a:pPr marL="0" indent="0" eaLnBrk="1" hangingPunct="1">
              <a:buFont typeface="Wingdings" charset="0"/>
              <a:buChar char="v"/>
            </a:pPr>
            <a:endParaRPr lang="en-US" sz="1800">
              <a:latin typeface="Times" charset="0"/>
            </a:endParaRPr>
          </a:p>
          <a:p>
            <a:pPr marL="0" indent="0" eaLnBrk="1" hangingPunct="1">
              <a:buFont typeface="Wingdings" charset="0"/>
              <a:buChar char="v"/>
            </a:pPr>
            <a:r>
              <a:rPr lang="en-US" sz="2800">
                <a:solidFill>
                  <a:schemeClr val="bg1"/>
                </a:solidFill>
                <a:latin typeface="Times" charset="0"/>
              </a:rPr>
              <a:t>It is perhaps the most profound era boundary in planetary history, and it just happened</a:t>
            </a:r>
            <a:endParaRPr lang="en-US" sz="2800">
              <a:latin typeface="Times" charset="0"/>
            </a:endParaRPr>
          </a:p>
          <a:p>
            <a:pPr marL="0" indent="0" eaLnBrk="1" hangingPunct="1">
              <a:buFont typeface="Wingdings" charset="0"/>
              <a:buChar char="v"/>
            </a:pPr>
            <a:endParaRPr lang="en-US" sz="1800">
              <a:latin typeface="Times" charset="0"/>
            </a:endParaRPr>
          </a:p>
        </p:txBody>
      </p:sp>
    </p:spTree>
    <p:extLst>
      <p:ext uri="{BB962C8B-B14F-4D97-AF65-F5344CB8AC3E}">
        <p14:creationId xmlns:p14="http://schemas.microsoft.com/office/powerpoint/2010/main" val="29415905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p:txBody>
          <a:bodyPr/>
          <a:lstStyle/>
          <a:p>
            <a:pPr eaLnBrk="1" hangingPunct="1"/>
            <a:r>
              <a:rPr lang="en-US">
                <a:solidFill>
                  <a:srgbClr val="FFDB89"/>
                </a:solidFill>
                <a:latin typeface="Times" charset="0"/>
              </a:rPr>
              <a:t>Environmental Problems</a:t>
            </a:r>
          </a:p>
        </p:txBody>
      </p:sp>
      <p:sp>
        <p:nvSpPr>
          <p:cNvPr id="108547" name="Content Placeholder 2"/>
          <p:cNvSpPr>
            <a:spLocks noGrp="1"/>
          </p:cNvSpPr>
          <p:nvPr>
            <p:ph idx="4294967295"/>
          </p:nvPr>
        </p:nvSpPr>
        <p:spPr/>
        <p:txBody>
          <a:bodyPr/>
          <a:lstStyle/>
          <a:p>
            <a:pPr defTabSz="457200" eaLnBrk="1" hangingPunct="1">
              <a:buFontTx/>
              <a:buNone/>
            </a:pPr>
            <a:endParaRPr lang="en-US">
              <a:latin typeface="Times" charset="0"/>
            </a:endParaRPr>
          </a:p>
          <a:p>
            <a:pPr defTabSz="457200" eaLnBrk="1" hangingPunct="1"/>
            <a:r>
              <a:rPr lang="en-US">
                <a:solidFill>
                  <a:srgbClr val="FFDB89"/>
                </a:solidFill>
                <a:latin typeface="Times" charset="0"/>
              </a:rPr>
              <a:t>It</a:t>
            </a:r>
            <a:r>
              <a:rPr lang="ja-JP" altLang="en-US">
                <a:solidFill>
                  <a:srgbClr val="FFDB89"/>
                </a:solidFill>
                <a:latin typeface="Times" charset="0"/>
              </a:rPr>
              <a:t>’</a:t>
            </a:r>
            <a:r>
              <a:rPr lang="en-US" altLang="ja-JP">
                <a:solidFill>
                  <a:srgbClr val="FFDB89"/>
                </a:solidFill>
                <a:latin typeface="Times" charset="0"/>
              </a:rPr>
              <a:t>s not just global warming– water resources and biodiversity are equally troubling, and we live on the edge</a:t>
            </a:r>
          </a:p>
          <a:p>
            <a:pPr defTabSz="457200" eaLnBrk="1" hangingPunct="1">
              <a:buFontTx/>
              <a:buNone/>
            </a:pPr>
            <a:endParaRPr lang="en-US" baseline="-25000">
              <a:solidFill>
                <a:schemeClr val="bg1"/>
              </a:solidFill>
              <a:latin typeface="Times" charset="0"/>
            </a:endParaRPr>
          </a:p>
          <a:p>
            <a:pPr defTabSz="457200" eaLnBrk="1" hangingPunct="1">
              <a:buFontTx/>
              <a:buNone/>
            </a:pPr>
            <a:endParaRPr lang="en-US" baseline="-25000">
              <a:latin typeface="Times" charset="0"/>
            </a:endParaRPr>
          </a:p>
        </p:txBody>
      </p:sp>
    </p:spTree>
    <p:extLst>
      <p:ext uri="{BB962C8B-B14F-4D97-AF65-F5344CB8AC3E}">
        <p14:creationId xmlns:p14="http://schemas.microsoft.com/office/powerpoint/2010/main" val="9247044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400050"/>
            <a:ext cx="925830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4648200" y="4876800"/>
            <a:ext cx="365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solidFill>
                  <a:schemeClr val="bg1"/>
                </a:solidFill>
              </a:rPr>
              <a:t>Today iron at the surface is fully oxidized, and hence red</a:t>
            </a:r>
            <a:endParaRPr lang="en-US"/>
          </a:p>
        </p:txBody>
      </p:sp>
      <p:sp>
        <p:nvSpPr>
          <p:cNvPr id="73732" name="Text Box 4"/>
          <p:cNvSpPr txBox="1">
            <a:spLocks noChangeArrowheads="1"/>
          </p:cNvSpPr>
          <p:nvPr/>
        </p:nvSpPr>
        <p:spPr bwMode="auto">
          <a:xfrm>
            <a:off x="457200" y="7620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Iron mine in Australia</a:t>
            </a:r>
          </a:p>
        </p:txBody>
      </p:sp>
    </p:spTree>
    <p:extLst>
      <p:ext uri="{BB962C8B-B14F-4D97-AF65-F5344CB8AC3E}">
        <p14:creationId xmlns:p14="http://schemas.microsoft.com/office/powerpoint/2010/main" val="1768455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p:txBody>
          <a:bodyPr/>
          <a:lstStyle/>
          <a:p>
            <a:pPr eaLnBrk="1" hangingPunct="1"/>
            <a:endParaRPr lang="en-US">
              <a:latin typeface="Times" charset="0"/>
            </a:endParaRPr>
          </a:p>
        </p:txBody>
      </p:sp>
      <p:sp>
        <p:nvSpPr>
          <p:cNvPr id="110595" name="Content Placeholder 2"/>
          <p:cNvSpPr>
            <a:spLocks noGrp="1"/>
          </p:cNvSpPr>
          <p:nvPr>
            <p:ph idx="4294967295"/>
          </p:nvPr>
        </p:nvSpPr>
        <p:spPr/>
        <p:txBody>
          <a:bodyPr/>
          <a:lstStyle/>
          <a:p>
            <a:pPr defTabSz="457200" eaLnBrk="1" hangingPunct="1"/>
            <a:endParaRPr lang="en-US">
              <a:latin typeface="Times" charset="0"/>
            </a:endParaRPr>
          </a:p>
        </p:txBody>
      </p:sp>
      <p:pic>
        <p:nvPicPr>
          <p:cNvPr id="1105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724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5207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p:txBody>
          <a:bodyPr/>
          <a:lstStyle/>
          <a:p>
            <a:pPr eaLnBrk="1" hangingPunct="1"/>
            <a:endParaRPr lang="en-US">
              <a:latin typeface="Times" charset="0"/>
            </a:endParaRPr>
          </a:p>
        </p:txBody>
      </p:sp>
      <p:sp>
        <p:nvSpPr>
          <p:cNvPr id="112643" name="Content Placeholder 2"/>
          <p:cNvSpPr>
            <a:spLocks noGrp="1"/>
          </p:cNvSpPr>
          <p:nvPr>
            <p:ph idx="4294967295"/>
          </p:nvPr>
        </p:nvSpPr>
        <p:spPr/>
        <p:txBody>
          <a:bodyPr/>
          <a:lstStyle/>
          <a:p>
            <a:pPr defTabSz="457200" eaLnBrk="1" hangingPunct="1"/>
            <a:endParaRPr lang="en-US">
              <a:latin typeface="Times" charset="0"/>
            </a:endParaRPr>
          </a:p>
        </p:txBody>
      </p:sp>
      <p:pic>
        <p:nvPicPr>
          <p:cNvPr id="1126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724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162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p:txBody>
          <a:bodyPr/>
          <a:lstStyle/>
          <a:p>
            <a:pPr eaLnBrk="1" hangingPunct="1"/>
            <a:r>
              <a:rPr lang="en-US" sz="4000">
                <a:latin typeface="Times" charset="0"/>
              </a:rPr>
              <a:t>Annual Rain Forest Destruction</a:t>
            </a:r>
            <a:endParaRPr lang="en-US">
              <a:latin typeface="Times" charset="0"/>
            </a:endParaRPr>
          </a:p>
        </p:txBody>
      </p:sp>
      <p:pic>
        <p:nvPicPr>
          <p:cNvPr id="114691" name="Picture 3"/>
          <p:cNvPicPr>
            <a:picLocks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03450" y="1981200"/>
            <a:ext cx="5264150" cy="4573588"/>
          </a:xfrm>
          <a:noFill/>
        </p:spPr>
      </p:pic>
    </p:spTree>
    <p:extLst>
      <p:ext uri="{BB962C8B-B14F-4D97-AF65-F5344CB8AC3E}">
        <p14:creationId xmlns:p14="http://schemas.microsoft.com/office/powerpoint/2010/main" val="176518288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p:txBody>
          <a:bodyPr/>
          <a:lstStyle/>
          <a:p>
            <a:pPr eaLnBrk="1" hangingPunct="1"/>
            <a:r>
              <a:rPr lang="en-US" sz="4000">
                <a:latin typeface="Times" charset="0"/>
              </a:rPr>
              <a:t>Groundwater Depletion</a:t>
            </a:r>
            <a:endParaRPr lang="en-US">
              <a:latin typeface="Times" charset="0"/>
            </a:endParaRPr>
          </a:p>
        </p:txBody>
      </p:sp>
      <p:pic>
        <p:nvPicPr>
          <p:cNvPr id="116739" name="Picture 3"/>
          <p:cNvPicPr>
            <a:picLocks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209800" y="1828800"/>
            <a:ext cx="4297363" cy="4876800"/>
          </a:xfrm>
          <a:noFill/>
        </p:spPr>
      </p:pic>
    </p:spTree>
    <p:extLst>
      <p:ext uri="{BB962C8B-B14F-4D97-AF65-F5344CB8AC3E}">
        <p14:creationId xmlns:p14="http://schemas.microsoft.com/office/powerpoint/2010/main" val="41339098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p:txBody>
          <a:bodyPr/>
          <a:lstStyle/>
          <a:p>
            <a:pPr eaLnBrk="1" hangingPunct="1"/>
            <a:r>
              <a:rPr lang="en-US">
                <a:latin typeface="Times" charset="0"/>
              </a:rPr>
              <a:t>Arctic Ice Reduction</a:t>
            </a:r>
          </a:p>
        </p:txBody>
      </p:sp>
      <p:pic>
        <p:nvPicPr>
          <p:cNvPr id="118787" name="Picture 3"/>
          <p:cNvPicPr>
            <a:picLocks noChangeAspect="1"/>
          </p:cNvPicPr>
          <p:nvPr>
            <p:ph idx="4294967295"/>
          </p:nvPr>
        </p:nvPicPr>
        <p:blipFill>
          <a:blip r:embed="rId3">
            <a:extLst>
              <a:ext uri="{28A0092B-C50C-407E-A947-70E740481C1C}">
                <a14:useLocalDpi xmlns:a14="http://schemas.microsoft.com/office/drawing/2010/main" val="0"/>
              </a:ext>
            </a:extLst>
          </a:blip>
          <a:srcRect t="36368" b="18184"/>
          <a:stretch>
            <a:fillRect/>
          </a:stretch>
        </p:blipFill>
        <p:spPr>
          <a:xfrm>
            <a:off x="838200" y="1779588"/>
            <a:ext cx="7467600" cy="4392612"/>
          </a:xfrm>
          <a:noFill/>
        </p:spPr>
      </p:pic>
    </p:spTree>
    <p:extLst>
      <p:ext uri="{BB962C8B-B14F-4D97-AF65-F5344CB8AC3E}">
        <p14:creationId xmlns:p14="http://schemas.microsoft.com/office/powerpoint/2010/main" val="6192530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eaLnBrk="1" hangingPunct="1"/>
            <a:r>
              <a:rPr lang="en-US" sz="3200">
                <a:latin typeface="Times" charset="0"/>
              </a:rPr>
              <a:t>Economic Growth Depends on Energy</a:t>
            </a:r>
            <a:endParaRPr lang="en-US" sz="4000">
              <a:latin typeface="Times" charset="0"/>
            </a:endParaRPr>
          </a:p>
        </p:txBody>
      </p:sp>
      <p:sp>
        <p:nvSpPr>
          <p:cNvPr id="120835" name="Content Placeholder 2"/>
          <p:cNvSpPr>
            <a:spLocks noGrp="1"/>
          </p:cNvSpPr>
          <p:nvPr>
            <p:ph idx="4294967295"/>
          </p:nvPr>
        </p:nvSpPr>
        <p:spPr/>
        <p:txBody>
          <a:bodyPr/>
          <a:lstStyle/>
          <a:p>
            <a:pPr defTabSz="457200" eaLnBrk="1" hangingPunct="1"/>
            <a:endParaRPr lang="en-US">
              <a:latin typeface="Times" charset="0"/>
            </a:endParaRPr>
          </a:p>
        </p:txBody>
      </p:sp>
      <p:pic>
        <p:nvPicPr>
          <p:cNvPr id="120836" name="Picture 3"/>
          <p:cNvPicPr>
            <a:picLocks noChangeAspect="1"/>
          </p:cNvPicPr>
          <p:nvPr/>
        </p:nvPicPr>
        <p:blipFill>
          <a:blip r:embed="rId3">
            <a:extLst>
              <a:ext uri="{28A0092B-C50C-407E-A947-70E740481C1C}">
                <a14:useLocalDpi xmlns:a14="http://schemas.microsoft.com/office/drawing/2010/main" val="0"/>
              </a:ext>
            </a:extLst>
          </a:blip>
          <a:srcRect b="45461"/>
          <a:stretch>
            <a:fillRect/>
          </a:stretch>
        </p:blipFill>
        <p:spPr bwMode="auto">
          <a:xfrm>
            <a:off x="685800" y="1143000"/>
            <a:ext cx="777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70546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ctrTitle" idx="4294967295"/>
          </p:nvPr>
        </p:nvSpPr>
        <p:spPr>
          <a:xfrm>
            <a:off x="685800" y="2130425"/>
            <a:ext cx="7772400" cy="1470025"/>
          </a:xfrm>
        </p:spPr>
        <p:txBody>
          <a:bodyPr/>
          <a:lstStyle/>
          <a:p>
            <a:pPr eaLnBrk="1" hangingPunct="1"/>
            <a:endParaRPr lang="en-US">
              <a:latin typeface="Times" charset="0"/>
            </a:endParaRPr>
          </a:p>
        </p:txBody>
      </p:sp>
      <p:sp>
        <p:nvSpPr>
          <p:cNvPr id="122883" name="Subtitle 2"/>
          <p:cNvSpPr>
            <a:spLocks noGrp="1"/>
          </p:cNvSpPr>
          <p:nvPr>
            <p:ph type="subTitle" idx="4294967295"/>
          </p:nvPr>
        </p:nvSpPr>
        <p:spPr>
          <a:xfrm>
            <a:off x="1549400" y="4059238"/>
            <a:ext cx="6045200" cy="1593850"/>
          </a:xfrm>
        </p:spPr>
        <p:txBody>
          <a:bodyPr/>
          <a:lstStyle/>
          <a:p>
            <a:pPr marL="0" indent="0" algn="ctr" defTabSz="457200" eaLnBrk="1" hangingPunct="1">
              <a:buFontTx/>
              <a:buNone/>
            </a:pPr>
            <a:endParaRPr lang="en-US">
              <a:solidFill>
                <a:srgbClr val="898989"/>
              </a:solidFill>
              <a:latin typeface="Times" charset="0"/>
            </a:endParaRPr>
          </a:p>
        </p:txBody>
      </p:sp>
      <p:pic>
        <p:nvPicPr>
          <p:cNvPr id="1228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169863"/>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255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21800"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Line 3"/>
          <p:cNvSpPr>
            <a:spLocks noChangeShapeType="1"/>
          </p:cNvSpPr>
          <p:nvPr/>
        </p:nvSpPr>
        <p:spPr bwMode="auto">
          <a:xfrm flipV="1">
            <a:off x="5791200" y="990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8304567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4294967295"/>
          </p:nvPr>
        </p:nvSpPr>
        <p:spPr>
          <a:xfrm>
            <a:off x="685800" y="1066800"/>
            <a:ext cx="7772400" cy="4114800"/>
          </a:xfrm>
        </p:spPr>
        <p:txBody>
          <a:bodyPr/>
          <a:lstStyle/>
          <a:p>
            <a:pPr defTabSz="457200" eaLnBrk="1" hangingPunct="1">
              <a:buFontTx/>
              <a:buNone/>
            </a:pPr>
            <a:endParaRPr lang="en-US">
              <a:latin typeface="Times" charset="0"/>
            </a:endParaRPr>
          </a:p>
          <a:p>
            <a:pPr defTabSz="457200" eaLnBrk="1" hangingPunct="1"/>
            <a:r>
              <a:rPr lang="en-US">
                <a:solidFill>
                  <a:srgbClr val="FFDB89"/>
                </a:solidFill>
                <a:latin typeface="Times" charset="0"/>
              </a:rPr>
              <a:t>The question of the relationship between human beings and the planet is the central question of our time.</a:t>
            </a:r>
          </a:p>
          <a:p>
            <a:pPr defTabSz="457200" eaLnBrk="1" hangingPunct="1"/>
            <a:r>
              <a:rPr lang="en-US">
                <a:solidFill>
                  <a:srgbClr val="FFDB89"/>
                </a:solidFill>
                <a:latin typeface="Times" charset="0"/>
              </a:rPr>
              <a:t>It requires knowledge of where we come from and how we are related</a:t>
            </a:r>
          </a:p>
          <a:p>
            <a:pPr defTabSz="457200" eaLnBrk="1" hangingPunct="1"/>
            <a:r>
              <a:rPr lang="en-US">
                <a:solidFill>
                  <a:srgbClr val="FFDB89"/>
                </a:solidFill>
                <a:latin typeface="Times" charset="0"/>
              </a:rPr>
              <a:t>It will be a major factor in all of your lives</a:t>
            </a:r>
          </a:p>
          <a:p>
            <a:pPr defTabSz="457200" eaLnBrk="1" hangingPunct="1">
              <a:buFontTx/>
              <a:buNone/>
            </a:pPr>
            <a:endParaRPr lang="en-US" baseline="-25000">
              <a:solidFill>
                <a:schemeClr val="bg1"/>
              </a:solidFill>
              <a:latin typeface="Times" charset="0"/>
            </a:endParaRPr>
          </a:p>
          <a:p>
            <a:pPr defTabSz="457200" eaLnBrk="1" hangingPunct="1">
              <a:buFontTx/>
              <a:buNone/>
            </a:pPr>
            <a:endParaRPr lang="en-US" baseline="-25000">
              <a:latin typeface="Times" charset="0"/>
            </a:endParaRPr>
          </a:p>
        </p:txBody>
      </p:sp>
    </p:spTree>
    <p:extLst>
      <p:ext uri="{BB962C8B-B14F-4D97-AF65-F5344CB8AC3E}">
        <p14:creationId xmlns:p14="http://schemas.microsoft.com/office/powerpoint/2010/main" val="3617355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4294967295"/>
          </p:nvPr>
        </p:nvSpPr>
        <p:spPr/>
        <p:txBody>
          <a:bodyPr/>
          <a:lstStyle/>
          <a:p>
            <a:pPr eaLnBrk="1" hangingPunct="1"/>
            <a:endParaRPr lang="en-US">
              <a:latin typeface="Times" charset="0"/>
            </a:endParaRPr>
          </a:p>
        </p:txBody>
      </p:sp>
      <p:pic>
        <p:nvPicPr>
          <p:cNvPr id="75779" name="Picture 3" descr="hydrogen-fuel-cell-how-i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586740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4"/>
          <p:cNvSpPr txBox="1">
            <a:spLocks noChangeArrowheads="1"/>
          </p:cNvSpPr>
          <p:nvPr/>
        </p:nvSpPr>
        <p:spPr bwMode="auto">
          <a:xfrm>
            <a:off x="2590800" y="228600"/>
            <a:ext cx="40973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600">
                <a:solidFill>
                  <a:schemeClr val="bg1"/>
                </a:solidFill>
              </a:rPr>
              <a:t>Hydrogen Fuel Cell</a:t>
            </a:r>
            <a:endParaRPr lang="en-US">
              <a:solidFill>
                <a:schemeClr val="bg1"/>
              </a:solidFill>
            </a:endParaRPr>
          </a:p>
        </p:txBody>
      </p:sp>
      <p:sp>
        <p:nvSpPr>
          <p:cNvPr id="75781" name="Text Box 5"/>
          <p:cNvSpPr txBox="1">
            <a:spLocks noChangeArrowheads="1"/>
          </p:cNvSpPr>
          <p:nvPr/>
        </p:nvSpPr>
        <p:spPr bwMode="auto">
          <a:xfrm>
            <a:off x="228600" y="6172200"/>
            <a:ext cx="8513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chemeClr val="bg1"/>
                </a:solidFill>
              </a:rPr>
              <a:t>Converts the electron transfer of a chemical reaction to an electric current.</a:t>
            </a:r>
            <a:endParaRPr lang="en-US"/>
          </a:p>
        </p:txBody>
      </p:sp>
    </p:spTree>
    <p:extLst>
      <p:ext uri="{BB962C8B-B14F-4D97-AF65-F5344CB8AC3E}">
        <p14:creationId xmlns:p14="http://schemas.microsoft.com/office/powerpoint/2010/main" val="9678867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p:txBody>
          <a:bodyPr/>
          <a:lstStyle/>
          <a:p>
            <a:pPr eaLnBrk="1" hangingPunct="1"/>
            <a:endParaRPr lang="en-US">
              <a:latin typeface="Times" charset="0"/>
            </a:endParaRPr>
          </a:p>
        </p:txBody>
      </p:sp>
      <p:pic>
        <p:nvPicPr>
          <p:cNvPr id="77827" name="Picture 3" descr="hydrogen-fuel-cell-how-it-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371600"/>
            <a:ext cx="5867400" cy="48148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7828" name="Text Box 4"/>
          <p:cNvSpPr txBox="1">
            <a:spLocks noChangeArrowheads="1"/>
          </p:cNvSpPr>
          <p:nvPr/>
        </p:nvSpPr>
        <p:spPr bwMode="auto">
          <a:xfrm>
            <a:off x="1752600" y="381000"/>
            <a:ext cx="525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600">
                <a:solidFill>
                  <a:schemeClr val="bg1"/>
                </a:solidFill>
              </a:rPr>
              <a:t>Modern Earth</a:t>
            </a:r>
            <a:r>
              <a:rPr lang="ja-JP" altLang="en-US" sz="3600">
                <a:solidFill>
                  <a:schemeClr val="bg1"/>
                </a:solidFill>
              </a:rPr>
              <a:t>’</a:t>
            </a:r>
            <a:r>
              <a:rPr lang="en-US" altLang="ja-JP" sz="3600">
                <a:solidFill>
                  <a:schemeClr val="bg1"/>
                </a:solidFill>
              </a:rPr>
              <a:t>s Fuel Cell</a:t>
            </a:r>
            <a:endParaRPr lang="en-US">
              <a:solidFill>
                <a:schemeClr val="bg1"/>
              </a:solidFill>
            </a:endParaRPr>
          </a:p>
        </p:txBody>
      </p:sp>
      <p:sp>
        <p:nvSpPr>
          <p:cNvPr id="77829" name="Text Box 5"/>
          <p:cNvSpPr txBox="1">
            <a:spLocks noChangeArrowheads="1"/>
          </p:cNvSpPr>
          <p:nvPr/>
        </p:nvSpPr>
        <p:spPr bwMode="auto">
          <a:xfrm>
            <a:off x="1736725" y="4130675"/>
            <a:ext cx="1404938"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Reduced</a:t>
            </a:r>
          </a:p>
          <a:p>
            <a:r>
              <a:rPr lang="en-US"/>
              <a:t>C, Fe, S</a:t>
            </a:r>
          </a:p>
        </p:txBody>
      </p:sp>
      <p:sp>
        <p:nvSpPr>
          <p:cNvPr id="77830" name="Text Box 6"/>
          <p:cNvSpPr txBox="1">
            <a:spLocks noChangeArrowheads="1"/>
          </p:cNvSpPr>
          <p:nvPr/>
        </p:nvSpPr>
        <p:spPr bwMode="auto">
          <a:xfrm>
            <a:off x="3810000" y="1371600"/>
            <a:ext cx="1971675" cy="822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Aerobic Life,</a:t>
            </a:r>
          </a:p>
          <a:p>
            <a:r>
              <a:rPr lang="en-US"/>
              <a:t>Weathering</a:t>
            </a:r>
          </a:p>
        </p:txBody>
      </p:sp>
      <p:sp>
        <p:nvSpPr>
          <p:cNvPr id="77831" name="Line 9"/>
          <p:cNvSpPr>
            <a:spLocks noChangeShapeType="1"/>
          </p:cNvSpPr>
          <p:nvPr/>
        </p:nvSpPr>
        <p:spPr bwMode="auto">
          <a:xfrm>
            <a:off x="2743200" y="18288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2" name="Line 10"/>
          <p:cNvSpPr>
            <a:spLocks noChangeShapeType="1"/>
          </p:cNvSpPr>
          <p:nvPr/>
        </p:nvSpPr>
        <p:spPr bwMode="auto">
          <a:xfrm>
            <a:off x="6400800" y="2362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3" name="Line 11"/>
          <p:cNvSpPr>
            <a:spLocks noChangeShapeType="1"/>
          </p:cNvSpPr>
          <p:nvPr/>
        </p:nvSpPr>
        <p:spPr bwMode="auto">
          <a:xfrm>
            <a:off x="5943600" y="19812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4" name="Line 12"/>
          <p:cNvSpPr>
            <a:spLocks noChangeShapeType="1"/>
          </p:cNvSpPr>
          <p:nvPr/>
        </p:nvSpPr>
        <p:spPr bwMode="auto">
          <a:xfrm>
            <a:off x="3124200" y="16764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5" name="Line 13"/>
          <p:cNvSpPr>
            <a:spLocks noChangeShapeType="1"/>
          </p:cNvSpPr>
          <p:nvPr/>
        </p:nvSpPr>
        <p:spPr bwMode="auto">
          <a:xfrm>
            <a:off x="3657600" y="1752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6" name="Line 14"/>
          <p:cNvSpPr>
            <a:spLocks noChangeShapeType="1"/>
          </p:cNvSpPr>
          <p:nvPr/>
        </p:nvSpPr>
        <p:spPr bwMode="auto">
          <a:xfrm>
            <a:off x="2819400" y="2133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7" name="Line 15"/>
          <p:cNvSpPr>
            <a:spLocks noChangeShapeType="1"/>
          </p:cNvSpPr>
          <p:nvPr/>
        </p:nvSpPr>
        <p:spPr bwMode="auto">
          <a:xfrm>
            <a:off x="2819400" y="2514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38" name="Line 16"/>
          <p:cNvSpPr>
            <a:spLocks noChangeShapeType="1"/>
          </p:cNvSpPr>
          <p:nvPr/>
        </p:nvSpPr>
        <p:spPr bwMode="auto">
          <a:xfrm>
            <a:off x="6324600" y="29718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29763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earth_cross_section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0866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5"/>
          <p:cNvSpPr txBox="1">
            <a:spLocks noChangeArrowheads="1"/>
          </p:cNvSpPr>
          <p:nvPr/>
        </p:nvSpPr>
        <p:spPr bwMode="auto">
          <a:xfrm>
            <a:off x="3657600" y="5562600"/>
            <a:ext cx="701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4200" b="1"/>
              <a:t>+</a:t>
            </a:r>
            <a:endParaRPr lang="en-US"/>
          </a:p>
        </p:txBody>
      </p:sp>
      <p:sp>
        <p:nvSpPr>
          <p:cNvPr id="79876" name="Line 6"/>
          <p:cNvSpPr>
            <a:spLocks noChangeShapeType="1"/>
          </p:cNvSpPr>
          <p:nvPr/>
        </p:nvSpPr>
        <p:spPr bwMode="auto">
          <a:xfrm>
            <a:off x="2438400" y="3124200"/>
            <a:ext cx="330200" cy="15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77" name="Text Box 7"/>
          <p:cNvSpPr txBox="1">
            <a:spLocks noChangeArrowheads="1"/>
          </p:cNvSpPr>
          <p:nvPr/>
        </p:nvSpPr>
        <p:spPr bwMode="auto">
          <a:xfrm>
            <a:off x="762000" y="381000"/>
            <a:ext cx="7553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600">
                <a:solidFill>
                  <a:schemeClr val="bg1"/>
                </a:solidFill>
              </a:rPr>
              <a:t>Modern Earth as Planetary Fuel Cell</a:t>
            </a:r>
            <a:endParaRPr lang="en-US" sz="2000"/>
          </a:p>
        </p:txBody>
      </p:sp>
      <p:sp>
        <p:nvSpPr>
          <p:cNvPr id="79878" name="Rectangle 8"/>
          <p:cNvSpPr>
            <a:spLocks noChangeArrowheads="1"/>
          </p:cNvSpPr>
          <p:nvPr/>
        </p:nvSpPr>
        <p:spPr bwMode="auto">
          <a:xfrm>
            <a:off x="1676400" y="2362200"/>
            <a:ext cx="6445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t>+ </a:t>
            </a:r>
          </a:p>
        </p:txBody>
      </p:sp>
      <p:sp>
        <p:nvSpPr>
          <p:cNvPr id="79879" name="Rectangle 9"/>
          <p:cNvSpPr>
            <a:spLocks noChangeArrowheads="1"/>
          </p:cNvSpPr>
          <p:nvPr/>
        </p:nvSpPr>
        <p:spPr bwMode="auto">
          <a:xfrm>
            <a:off x="4648200" y="1600200"/>
            <a:ext cx="4953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b="1"/>
              <a:t>+</a:t>
            </a:r>
          </a:p>
        </p:txBody>
      </p:sp>
      <p:sp>
        <p:nvSpPr>
          <p:cNvPr id="79880" name="Line 10"/>
          <p:cNvSpPr>
            <a:spLocks noChangeShapeType="1"/>
          </p:cNvSpPr>
          <p:nvPr/>
        </p:nvSpPr>
        <p:spPr bwMode="auto">
          <a:xfrm>
            <a:off x="3810000" y="5181600"/>
            <a:ext cx="2921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1" name="Line 11"/>
          <p:cNvSpPr>
            <a:spLocks noChangeShapeType="1"/>
          </p:cNvSpPr>
          <p:nvPr/>
        </p:nvSpPr>
        <p:spPr bwMode="auto">
          <a:xfrm>
            <a:off x="4876800" y="3657600"/>
            <a:ext cx="2921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2" name="Rectangle 12"/>
          <p:cNvSpPr>
            <a:spLocks noChangeArrowheads="1"/>
          </p:cNvSpPr>
          <p:nvPr/>
        </p:nvSpPr>
        <p:spPr bwMode="auto">
          <a:xfrm>
            <a:off x="1143000" y="1219200"/>
            <a:ext cx="2133600" cy="2286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9883" name="Rectangle 13"/>
          <p:cNvSpPr>
            <a:spLocks noChangeArrowheads="1"/>
          </p:cNvSpPr>
          <p:nvPr/>
        </p:nvSpPr>
        <p:spPr bwMode="auto">
          <a:xfrm>
            <a:off x="5029200" y="1981200"/>
            <a:ext cx="595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O</a:t>
            </a:r>
            <a:r>
              <a:rPr lang="en-US" sz="2800" b="1" baseline="-25000"/>
              <a:t>2</a:t>
            </a:r>
          </a:p>
        </p:txBody>
      </p:sp>
      <p:sp>
        <p:nvSpPr>
          <p:cNvPr id="79884" name="Text Box 14"/>
          <p:cNvSpPr txBox="1">
            <a:spLocks noChangeArrowheads="1"/>
          </p:cNvSpPr>
          <p:nvPr/>
        </p:nvSpPr>
        <p:spPr bwMode="auto">
          <a:xfrm>
            <a:off x="3581400" y="2209800"/>
            <a:ext cx="1652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baseline="-25000"/>
          </a:p>
          <a:p>
            <a:r>
              <a:rPr lang="en-US"/>
              <a:t>C and CO</a:t>
            </a:r>
            <a:r>
              <a:rPr lang="en-US" baseline="-25000"/>
              <a:t>2</a:t>
            </a:r>
            <a:endParaRPr lang="en-US"/>
          </a:p>
        </p:txBody>
      </p:sp>
      <p:sp>
        <p:nvSpPr>
          <p:cNvPr id="79885" name="Text Box 15"/>
          <p:cNvSpPr txBox="1">
            <a:spLocks noChangeArrowheads="1"/>
          </p:cNvSpPr>
          <p:nvPr/>
        </p:nvSpPr>
        <p:spPr bwMode="auto">
          <a:xfrm>
            <a:off x="3657600" y="3505200"/>
            <a:ext cx="6635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Fe, Ni</a:t>
            </a:r>
          </a:p>
        </p:txBody>
      </p:sp>
      <p:sp>
        <p:nvSpPr>
          <p:cNvPr id="79886" name="Rectangle 17"/>
          <p:cNvSpPr>
            <a:spLocks noChangeArrowheads="1"/>
          </p:cNvSpPr>
          <p:nvPr/>
        </p:nvSpPr>
        <p:spPr bwMode="auto">
          <a:xfrm>
            <a:off x="4191000" y="2819400"/>
            <a:ext cx="8556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FeO</a:t>
            </a:r>
          </a:p>
          <a:p>
            <a:r>
              <a:rPr lang="en-US"/>
              <a:t>FeS</a:t>
            </a:r>
            <a:r>
              <a:rPr lang="en-US" baseline="-25000"/>
              <a:t>2</a:t>
            </a:r>
          </a:p>
        </p:txBody>
      </p:sp>
      <p:sp>
        <p:nvSpPr>
          <p:cNvPr id="79887" name="Text Box 18"/>
          <p:cNvSpPr txBox="1">
            <a:spLocks noChangeArrowheads="1"/>
          </p:cNvSpPr>
          <p:nvPr/>
        </p:nvSpPr>
        <p:spPr bwMode="auto">
          <a:xfrm>
            <a:off x="533400" y="6400800"/>
            <a:ext cx="807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CFC443"/>
                </a:solidFill>
              </a:rPr>
              <a:t>Permits far greater energy flow than earlier in Earth history</a:t>
            </a:r>
            <a:endParaRPr lang="en-US"/>
          </a:p>
        </p:txBody>
      </p:sp>
    </p:spTree>
    <p:extLst>
      <p:ext uri="{BB962C8B-B14F-4D97-AF65-F5344CB8AC3E}">
        <p14:creationId xmlns:p14="http://schemas.microsoft.com/office/powerpoint/2010/main" val="1618546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normAutofit fontScale="90000"/>
          </a:bodyPr>
          <a:lstStyle/>
          <a:p>
            <a:pPr eaLnBrk="1" hangingPunct="1"/>
            <a:r>
              <a:rPr lang="en-US" sz="4100">
                <a:solidFill>
                  <a:srgbClr val="FFEA18"/>
                </a:solidFill>
                <a:latin typeface="Geneva" charset="0"/>
              </a:rPr>
              <a:t>Life is an Electric Current that Makes Organic Carbon</a:t>
            </a:r>
            <a:br>
              <a:rPr lang="en-US" sz="4100">
                <a:solidFill>
                  <a:srgbClr val="FFEA18"/>
                </a:solidFill>
                <a:latin typeface="Geneva" charset="0"/>
              </a:rPr>
            </a:br>
            <a:r>
              <a:rPr lang="en-US" sz="4100">
                <a:solidFill>
                  <a:srgbClr val="FFEA18"/>
                </a:solidFill>
                <a:latin typeface="Geneva" charset="0"/>
              </a:rPr>
              <a:t>and an Oxidized Complement; this charges the fuel cell</a:t>
            </a:r>
            <a:endParaRPr lang="en-US">
              <a:solidFill>
                <a:srgbClr val="FFEA18"/>
              </a:solidFill>
              <a:latin typeface="Myriad Pro" charset="0"/>
            </a:endParaRPr>
          </a:p>
        </p:txBody>
      </p:sp>
      <p:sp>
        <p:nvSpPr>
          <p:cNvPr id="81923" name="Rectangle 3"/>
          <p:cNvSpPr>
            <a:spLocks noGrp="1" noChangeArrowheads="1"/>
          </p:cNvSpPr>
          <p:nvPr>
            <p:ph type="body" idx="4294967295"/>
          </p:nvPr>
        </p:nvSpPr>
        <p:spPr>
          <a:xfrm>
            <a:off x="685800" y="2286000"/>
            <a:ext cx="7772400" cy="4114800"/>
          </a:xfrm>
        </p:spPr>
        <p:txBody>
          <a:bodyPr/>
          <a:lstStyle/>
          <a:p>
            <a:pPr algn="ctr" eaLnBrk="1" hangingPunct="1">
              <a:lnSpc>
                <a:spcPct val="90000"/>
              </a:lnSpc>
              <a:spcBef>
                <a:spcPts val="1200"/>
              </a:spcBef>
              <a:spcAft>
                <a:spcPts val="300"/>
              </a:spcAft>
            </a:pPr>
            <a:endParaRPr lang="en-GB" sz="1800">
              <a:solidFill>
                <a:srgbClr val="FFEA18"/>
              </a:solidFill>
              <a:latin typeface="Myriad Pro" charset="0"/>
            </a:endParaRPr>
          </a:p>
          <a:p>
            <a:pPr algn="ctr" eaLnBrk="1" hangingPunct="1">
              <a:lnSpc>
                <a:spcPct val="90000"/>
              </a:lnSpc>
              <a:spcBef>
                <a:spcPts val="1200"/>
              </a:spcBef>
              <a:spcAft>
                <a:spcPts val="300"/>
              </a:spcAft>
            </a:pPr>
            <a:r>
              <a:rPr lang="en-GB" sz="1800">
                <a:solidFill>
                  <a:srgbClr val="FFEA18"/>
                </a:solidFill>
                <a:latin typeface="Myriad Pro" charset="0"/>
              </a:rPr>
              <a:t>For example:</a:t>
            </a:r>
          </a:p>
          <a:p>
            <a:pPr algn="ctr" eaLnBrk="1" hangingPunct="1">
              <a:lnSpc>
                <a:spcPct val="90000"/>
              </a:lnSpc>
              <a:spcBef>
                <a:spcPts val="1200"/>
              </a:spcBef>
              <a:spcAft>
                <a:spcPts val="300"/>
              </a:spcAft>
            </a:pPr>
            <a:r>
              <a:rPr lang="en-GB" sz="2000">
                <a:solidFill>
                  <a:srgbClr val="FFEA18"/>
                </a:solidFill>
                <a:latin typeface="Myriad Pro" charset="0"/>
              </a:rPr>
              <a:t>CO</a:t>
            </a:r>
            <a:r>
              <a:rPr lang="en-GB" sz="2000" baseline="-25000">
                <a:solidFill>
                  <a:srgbClr val="FFEA18"/>
                </a:solidFill>
                <a:latin typeface="Myriad Pro" charset="0"/>
              </a:rPr>
              <a:t>2</a:t>
            </a:r>
            <a:r>
              <a:rPr lang="en-GB" sz="2000">
                <a:solidFill>
                  <a:srgbClr val="FFEA18"/>
                </a:solidFill>
                <a:latin typeface="Myriad Pro" charset="0"/>
              </a:rPr>
              <a:t> + H</a:t>
            </a:r>
            <a:r>
              <a:rPr lang="en-GB" sz="2000" baseline="-25000">
                <a:solidFill>
                  <a:srgbClr val="FFEA18"/>
                </a:solidFill>
                <a:latin typeface="Myriad Pro" charset="0"/>
              </a:rPr>
              <a:t>2</a:t>
            </a:r>
            <a:r>
              <a:rPr lang="en-GB" sz="2000">
                <a:solidFill>
                  <a:srgbClr val="FFEA18"/>
                </a:solidFill>
                <a:latin typeface="Myriad Pro" charset="0"/>
              </a:rPr>
              <a:t>O         CH</a:t>
            </a:r>
            <a:r>
              <a:rPr lang="en-GB" sz="2000" baseline="-25000">
                <a:solidFill>
                  <a:srgbClr val="FFEA18"/>
                </a:solidFill>
                <a:latin typeface="Myriad Pro" charset="0"/>
              </a:rPr>
              <a:t>2</a:t>
            </a:r>
            <a:r>
              <a:rPr lang="en-GB" sz="2000">
                <a:solidFill>
                  <a:srgbClr val="FFEA18"/>
                </a:solidFill>
                <a:latin typeface="Myriad Pro" charset="0"/>
              </a:rPr>
              <a:t>O + O</a:t>
            </a:r>
            <a:r>
              <a:rPr lang="en-GB" sz="2000" baseline="-25000">
                <a:solidFill>
                  <a:srgbClr val="FFEA18"/>
                </a:solidFill>
                <a:latin typeface="Myriad Pro" charset="0"/>
              </a:rPr>
              <a:t>2</a:t>
            </a:r>
            <a:endParaRPr lang="en-GB" sz="1800">
              <a:solidFill>
                <a:srgbClr val="FFEA18"/>
              </a:solidFill>
              <a:latin typeface="Myriad Pro" charset="0"/>
            </a:endParaRPr>
          </a:p>
          <a:p>
            <a:pPr algn="ctr" eaLnBrk="1" hangingPunct="1">
              <a:lnSpc>
                <a:spcPct val="90000"/>
              </a:lnSpc>
              <a:spcBef>
                <a:spcPts val="1200"/>
              </a:spcBef>
              <a:spcAft>
                <a:spcPts val="300"/>
              </a:spcAft>
            </a:pPr>
            <a:r>
              <a:rPr lang="en-GB" sz="1800">
                <a:solidFill>
                  <a:srgbClr val="FFEA18"/>
                </a:solidFill>
                <a:latin typeface="Myriad Pro" charset="0"/>
              </a:rPr>
              <a:t>Oxygen goes from 2 O</a:t>
            </a:r>
            <a:r>
              <a:rPr lang="en-GB" sz="1800" baseline="30000">
                <a:solidFill>
                  <a:srgbClr val="FFEA18"/>
                </a:solidFill>
                <a:latin typeface="Myriad Pro" charset="0"/>
              </a:rPr>
              <a:t>2-</a:t>
            </a:r>
            <a:r>
              <a:rPr lang="en-GB" sz="1800">
                <a:solidFill>
                  <a:srgbClr val="FFEA18"/>
                </a:solidFill>
                <a:latin typeface="Myriad Pro" charset="0"/>
              </a:rPr>
              <a:t> to O</a:t>
            </a:r>
            <a:r>
              <a:rPr lang="en-GB" sz="1800" baseline="-25000">
                <a:solidFill>
                  <a:srgbClr val="FFEA18"/>
                </a:solidFill>
                <a:latin typeface="Myriad Pro" charset="0"/>
              </a:rPr>
              <a:t>2</a:t>
            </a:r>
            <a:r>
              <a:rPr lang="en-GB" sz="1800">
                <a:solidFill>
                  <a:srgbClr val="FFEA18"/>
                </a:solidFill>
                <a:latin typeface="Myriad Pro" charset="0"/>
              </a:rPr>
              <a:t>, giving up electrons to carbon</a:t>
            </a:r>
          </a:p>
          <a:p>
            <a:pPr algn="ctr" eaLnBrk="1" hangingPunct="1">
              <a:lnSpc>
                <a:spcPct val="90000"/>
              </a:lnSpc>
              <a:spcBef>
                <a:spcPts val="1200"/>
              </a:spcBef>
              <a:spcAft>
                <a:spcPts val="300"/>
              </a:spcAft>
            </a:pPr>
            <a:endParaRPr lang="en-GB" sz="1800">
              <a:solidFill>
                <a:srgbClr val="FFEA18"/>
              </a:solidFill>
              <a:latin typeface="Myriad Pro" charset="0"/>
            </a:endParaRPr>
          </a:p>
          <a:p>
            <a:pPr algn="ctr" eaLnBrk="1" hangingPunct="1">
              <a:lnSpc>
                <a:spcPct val="90000"/>
              </a:lnSpc>
              <a:spcBef>
                <a:spcPts val="1200"/>
              </a:spcBef>
              <a:spcAft>
                <a:spcPts val="300"/>
              </a:spcAft>
            </a:pPr>
            <a:r>
              <a:rPr lang="en-GB" sz="2000">
                <a:solidFill>
                  <a:srgbClr val="FFEA18"/>
                </a:solidFill>
                <a:latin typeface="Myriad Pro" charset="0"/>
              </a:rPr>
              <a:t>Over Earth history this current has created larges masses of organic matter and a complementary oxidized surface reservoir</a:t>
            </a:r>
          </a:p>
          <a:p>
            <a:pPr eaLnBrk="1" hangingPunct="1">
              <a:lnSpc>
                <a:spcPct val="90000"/>
              </a:lnSpc>
            </a:pPr>
            <a:endParaRPr lang="en-US" sz="2000">
              <a:solidFill>
                <a:srgbClr val="FFEA18"/>
              </a:solidFill>
              <a:latin typeface="Myriad Pro" charset="0"/>
            </a:endParaRPr>
          </a:p>
        </p:txBody>
      </p:sp>
      <p:sp>
        <p:nvSpPr>
          <p:cNvPr id="81924" name="Line 4"/>
          <p:cNvSpPr>
            <a:spLocks noChangeShapeType="1"/>
          </p:cNvSpPr>
          <p:nvPr/>
        </p:nvSpPr>
        <p:spPr bwMode="auto">
          <a:xfrm>
            <a:off x="4648200" y="3352800"/>
            <a:ext cx="304800" cy="0"/>
          </a:xfrm>
          <a:prstGeom prst="line">
            <a:avLst/>
          </a:prstGeom>
          <a:noFill/>
          <a:ln w="31750">
            <a:solidFill>
              <a:srgbClr val="FFCC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300039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idx="4294967295"/>
          </p:nvPr>
        </p:nvSpPr>
        <p:spPr>
          <a:xfrm>
            <a:off x="685800" y="457200"/>
            <a:ext cx="7772400" cy="1143000"/>
          </a:xfrm>
        </p:spPr>
        <p:txBody>
          <a:bodyPr>
            <a:normAutofit fontScale="90000"/>
          </a:bodyPr>
          <a:lstStyle/>
          <a:p>
            <a:pPr eaLnBrk="1" hangingPunct="1"/>
            <a:r>
              <a:rPr lang="en-US">
                <a:solidFill>
                  <a:srgbClr val="FFEA18"/>
                </a:solidFill>
                <a:latin typeface="Times" charset="0"/>
              </a:rPr>
              <a:t>Lifes</a:t>
            </a:r>
            <a:r>
              <a:rPr lang="ja-JP" altLang="en-US">
                <a:solidFill>
                  <a:srgbClr val="FFEA18"/>
                </a:solidFill>
                <a:latin typeface="Times" charset="0"/>
              </a:rPr>
              <a:t>’</a:t>
            </a:r>
            <a:r>
              <a:rPr lang="en-US" altLang="ja-JP">
                <a:solidFill>
                  <a:srgbClr val="FFEA18"/>
                </a:solidFill>
                <a:latin typeface="Times" charset="0"/>
              </a:rPr>
              <a:t>s transfomation of the surface is marked by a series of </a:t>
            </a:r>
            <a:r>
              <a:rPr lang="ja-JP" altLang="en-US">
                <a:solidFill>
                  <a:srgbClr val="FFEA18"/>
                </a:solidFill>
                <a:latin typeface="Times" charset="0"/>
              </a:rPr>
              <a:t>“</a:t>
            </a:r>
            <a:r>
              <a:rPr lang="en-US" altLang="ja-JP">
                <a:solidFill>
                  <a:srgbClr val="FFEA18"/>
                </a:solidFill>
                <a:latin typeface="Times" charset="0"/>
              </a:rPr>
              <a:t>energy revolutions</a:t>
            </a:r>
            <a:r>
              <a:rPr lang="ja-JP" altLang="en-US">
                <a:solidFill>
                  <a:srgbClr val="FFEA18"/>
                </a:solidFill>
                <a:latin typeface="Times" charset="0"/>
              </a:rPr>
              <a:t>”</a:t>
            </a:r>
            <a:endParaRPr lang="en-US">
              <a:latin typeface="Times" charset="0"/>
            </a:endParaRPr>
          </a:p>
        </p:txBody>
      </p:sp>
      <p:sp>
        <p:nvSpPr>
          <p:cNvPr id="83971" name="Rectangle 3"/>
          <p:cNvSpPr>
            <a:spLocks noGrp="1" noChangeArrowheads="1"/>
          </p:cNvSpPr>
          <p:nvPr>
            <p:ph type="subTitle" idx="4294967295"/>
          </p:nvPr>
        </p:nvSpPr>
        <p:spPr>
          <a:xfrm>
            <a:off x="1371600" y="2362200"/>
            <a:ext cx="6400800" cy="4038600"/>
          </a:xfrm>
        </p:spPr>
        <p:txBody>
          <a:bodyPr/>
          <a:lstStyle/>
          <a:p>
            <a:pPr marL="514350" indent="-514350" eaLnBrk="1" hangingPunct="1">
              <a:buFontTx/>
              <a:buAutoNum type="arabicParenBoth"/>
            </a:pPr>
            <a:r>
              <a:rPr lang="en-GB" sz="2800">
                <a:solidFill>
                  <a:srgbClr val="FFEA18"/>
                </a:solidFill>
                <a:latin typeface="Myriad Pro" charset="0"/>
              </a:rPr>
              <a:t>Eat what the planet makes available– 3.5 Ga</a:t>
            </a:r>
          </a:p>
          <a:p>
            <a:pPr marL="514350" indent="-514350" eaLnBrk="1" hangingPunct="1">
              <a:buFontTx/>
              <a:buAutoNum type="arabicParenBoth"/>
            </a:pPr>
            <a:r>
              <a:rPr lang="en-GB" sz="2800">
                <a:solidFill>
                  <a:srgbClr val="FFEA18"/>
                </a:solidFill>
                <a:latin typeface="Myriad Pro" charset="0"/>
              </a:rPr>
              <a:t>Make your own food using sunlight (~ 3.4 Ga)</a:t>
            </a:r>
          </a:p>
          <a:p>
            <a:pPr marL="514350" indent="-514350" eaLnBrk="1" hangingPunct="1">
              <a:buFontTx/>
              <a:buAutoNum type="arabicParenBoth"/>
            </a:pPr>
            <a:r>
              <a:rPr lang="en-GB" sz="2800">
                <a:solidFill>
                  <a:srgbClr val="FFEA18"/>
                </a:solidFill>
                <a:latin typeface="Myriad Pro" charset="0"/>
              </a:rPr>
              <a:t>Photosynthesis (~2.6 Ga) but this makes the poisonous pollutant O</a:t>
            </a:r>
            <a:r>
              <a:rPr lang="en-GB" sz="2800" baseline="-25000">
                <a:solidFill>
                  <a:srgbClr val="FFEA18"/>
                </a:solidFill>
                <a:latin typeface="Myriad Pro" charset="0"/>
              </a:rPr>
              <a:t>2</a:t>
            </a:r>
          </a:p>
          <a:p>
            <a:pPr marL="514350" indent="-514350" eaLnBrk="1" hangingPunct="1">
              <a:buFontTx/>
              <a:buAutoNum type="arabicParenBoth"/>
            </a:pPr>
            <a:r>
              <a:rPr lang="en-GB" sz="2800">
                <a:solidFill>
                  <a:srgbClr val="FFEA18"/>
                </a:solidFill>
                <a:latin typeface="Myriad Pro" charset="0"/>
              </a:rPr>
              <a:t>Use the oxygen for “aerobic respiration”</a:t>
            </a:r>
          </a:p>
          <a:p>
            <a:pPr marL="514350" indent="-514350" eaLnBrk="1" hangingPunct="1">
              <a:buFontTx/>
              <a:buAutoNum type="arabicParenBoth"/>
            </a:pPr>
            <a:endParaRPr lang="en-GB">
              <a:solidFill>
                <a:srgbClr val="FFEA18"/>
              </a:solidFill>
              <a:latin typeface="Myriad Pro" charset="0"/>
            </a:endParaRPr>
          </a:p>
          <a:p>
            <a:pPr marL="514350" indent="-514350" eaLnBrk="1" hangingPunct="1">
              <a:buFontTx/>
              <a:buAutoNum type="arabicParenBoth"/>
            </a:pPr>
            <a:endParaRPr lang="en-GB">
              <a:solidFill>
                <a:srgbClr val="FFEA18"/>
              </a:solidFill>
              <a:latin typeface="Myriad Pro" charset="0"/>
            </a:endParaRPr>
          </a:p>
          <a:p>
            <a:pPr marL="514350" indent="-514350" eaLnBrk="1" hangingPunct="1">
              <a:buFontTx/>
              <a:buNone/>
            </a:pPr>
            <a:endParaRPr lang="en-GB">
              <a:solidFill>
                <a:srgbClr val="FFEA18"/>
              </a:solidFill>
              <a:latin typeface="Myriad Pro" charset="0"/>
            </a:endParaRPr>
          </a:p>
        </p:txBody>
      </p:sp>
    </p:spTree>
    <p:extLst>
      <p:ext uri="{BB962C8B-B14F-4D97-AF65-F5344CB8AC3E}">
        <p14:creationId xmlns:p14="http://schemas.microsoft.com/office/powerpoint/2010/main" val="19160416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Energy production by anaerobic and aerobic re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589838"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6"/>
          <p:cNvSpPr>
            <a:spLocks noChangeArrowheads="1"/>
          </p:cNvSpPr>
          <p:nvPr/>
        </p:nvSpPr>
        <p:spPr bwMode="auto">
          <a:xfrm>
            <a:off x="1638300" y="152400"/>
            <a:ext cx="59055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400">
                <a:solidFill>
                  <a:srgbClr val="FFEA18"/>
                </a:solidFill>
                <a:latin typeface="Myriad Pro" charset="0"/>
              </a:rPr>
              <a:t>Third Energy Revolution:</a:t>
            </a:r>
            <a:br>
              <a:rPr lang="en-US" sz="3400">
                <a:solidFill>
                  <a:srgbClr val="FFEA18"/>
                </a:solidFill>
                <a:latin typeface="Myriad Pro" charset="0"/>
              </a:rPr>
            </a:br>
            <a:r>
              <a:rPr lang="en-US" sz="3400">
                <a:solidFill>
                  <a:srgbClr val="FFEA18"/>
                </a:solidFill>
                <a:latin typeface="Myriad Pro" charset="0"/>
              </a:rPr>
              <a:t>     Respiration using oxygen</a:t>
            </a:r>
            <a:endParaRPr lang="en-US" sz="4400">
              <a:solidFill>
                <a:srgbClr val="FFEA18"/>
              </a:solidFill>
              <a:latin typeface="Myriad Pro" charset="0"/>
            </a:endParaRPr>
          </a:p>
          <a:p>
            <a:endParaRPr lang="en-US" sz="4400">
              <a:solidFill>
                <a:srgbClr val="FFEA18"/>
              </a:solidFill>
              <a:latin typeface="Myriad Pro" charset="0"/>
            </a:endParaRPr>
          </a:p>
        </p:txBody>
      </p:sp>
      <p:sp>
        <p:nvSpPr>
          <p:cNvPr id="86020" name="Text Box 7"/>
          <p:cNvSpPr txBox="1">
            <a:spLocks noChangeArrowheads="1"/>
          </p:cNvSpPr>
          <p:nvPr/>
        </p:nvSpPr>
        <p:spPr bwMode="auto">
          <a:xfrm>
            <a:off x="304800" y="5791200"/>
            <a:ext cx="8281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FFEA18"/>
                </a:solidFill>
              </a:rPr>
              <a:t>But the full potential of aerobic respiration requires high O</a:t>
            </a:r>
            <a:r>
              <a:rPr lang="en-US" baseline="-25000">
                <a:solidFill>
                  <a:srgbClr val="FFEA18"/>
                </a:solidFill>
              </a:rPr>
              <a:t>2,</a:t>
            </a:r>
            <a:r>
              <a:rPr lang="en-US">
                <a:solidFill>
                  <a:srgbClr val="FFEA18"/>
                </a:solidFill>
              </a:rPr>
              <a:t> </a:t>
            </a:r>
          </a:p>
          <a:p>
            <a:r>
              <a:rPr lang="en-US">
                <a:solidFill>
                  <a:srgbClr val="FFEA18"/>
                </a:solidFill>
              </a:rPr>
              <a:t>which is planetary transformation to a fully activated fuel cell</a:t>
            </a:r>
            <a:endParaRPr lang="en-US"/>
          </a:p>
        </p:txBody>
      </p:sp>
    </p:spTree>
    <p:extLst>
      <p:ext uri="{BB962C8B-B14F-4D97-AF65-F5344CB8AC3E}">
        <p14:creationId xmlns:p14="http://schemas.microsoft.com/office/powerpoint/2010/main" val="26049790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57200"/>
            <a:ext cx="853757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3"/>
          <p:cNvSpPr txBox="1">
            <a:spLocks noChangeArrowheads="1"/>
          </p:cNvSpPr>
          <p:nvPr/>
        </p:nvSpPr>
        <p:spPr bwMode="auto">
          <a:xfrm>
            <a:off x="1295400" y="1828800"/>
            <a:ext cx="163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a:solidFill>
                  <a:srgbClr val="F8EF45"/>
                </a:solidFill>
                <a:latin typeface="Times New Roman" charset="0"/>
              </a:rPr>
              <a:t>Prokaryotes</a:t>
            </a:r>
          </a:p>
        </p:txBody>
      </p:sp>
      <p:sp>
        <p:nvSpPr>
          <p:cNvPr id="88068" name="Text Box 4"/>
          <p:cNvSpPr txBox="1">
            <a:spLocks noChangeArrowheads="1"/>
          </p:cNvSpPr>
          <p:nvPr/>
        </p:nvSpPr>
        <p:spPr bwMode="auto">
          <a:xfrm>
            <a:off x="304800" y="2590800"/>
            <a:ext cx="3313113" cy="2670175"/>
          </a:xfrm>
          <a:prstGeom prst="rect">
            <a:avLst/>
          </a:prstGeom>
          <a:noFill/>
          <a:ln w="222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a:solidFill>
                  <a:srgbClr val="F8EF45"/>
                </a:solidFill>
                <a:latin typeface="Times New Roman" charset="0"/>
              </a:rPr>
              <a:t>0.2 - 1 micron</a:t>
            </a:r>
          </a:p>
          <a:p>
            <a:endParaRPr kumimoji="1" lang="en-US">
              <a:solidFill>
                <a:srgbClr val="F8EF45"/>
              </a:solidFill>
              <a:latin typeface="Times New Roman" charset="0"/>
            </a:endParaRPr>
          </a:p>
          <a:p>
            <a:r>
              <a:rPr kumimoji="1" lang="en-US">
                <a:solidFill>
                  <a:srgbClr val="F8EF45"/>
                </a:solidFill>
                <a:latin typeface="Times New Roman" charset="0"/>
              </a:rPr>
              <a:t>Minute quantity of DNA</a:t>
            </a:r>
          </a:p>
          <a:p>
            <a:endParaRPr kumimoji="1" lang="en-US">
              <a:solidFill>
                <a:srgbClr val="F8EF45"/>
              </a:solidFill>
              <a:latin typeface="Times New Roman" charset="0"/>
            </a:endParaRPr>
          </a:p>
          <a:p>
            <a:r>
              <a:rPr kumimoji="1" lang="en-US">
                <a:solidFill>
                  <a:srgbClr val="F8EF45"/>
                </a:solidFill>
                <a:latin typeface="Times New Roman" charset="0"/>
              </a:rPr>
              <a:t>Division each 20 minutes</a:t>
            </a:r>
          </a:p>
          <a:p>
            <a:endParaRPr kumimoji="1" lang="en-US">
              <a:solidFill>
                <a:srgbClr val="F8EF45"/>
              </a:solidFill>
              <a:latin typeface="Times New Roman" charset="0"/>
            </a:endParaRPr>
          </a:p>
          <a:p>
            <a:r>
              <a:rPr kumimoji="1" lang="en-US">
                <a:solidFill>
                  <a:srgbClr val="F8EF45"/>
                </a:solidFill>
                <a:latin typeface="Times New Roman" charset="0"/>
              </a:rPr>
              <a:t>Often anaerobic</a:t>
            </a:r>
          </a:p>
        </p:txBody>
      </p:sp>
      <p:sp>
        <p:nvSpPr>
          <p:cNvPr id="88069" name="Text Box 7"/>
          <p:cNvSpPr txBox="1">
            <a:spLocks noChangeArrowheads="1"/>
          </p:cNvSpPr>
          <p:nvPr/>
        </p:nvSpPr>
        <p:spPr bwMode="auto">
          <a:xfrm>
            <a:off x="1143000" y="457200"/>
            <a:ext cx="290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kumimoji="1" lang="en-US">
                <a:solidFill>
                  <a:srgbClr val="F8EF45"/>
                </a:solidFill>
                <a:latin typeface="Times New Roman" charset="0"/>
              </a:rPr>
              <a:t>3.5 - 2.0 Billion Years</a:t>
            </a:r>
            <a:endParaRPr kumimoji="1" lang="en-US">
              <a:latin typeface="Times New Roman" charset="0"/>
            </a:endParaRPr>
          </a:p>
        </p:txBody>
      </p:sp>
      <p:sp>
        <p:nvSpPr>
          <p:cNvPr id="88070" name="Text Box 8"/>
          <p:cNvSpPr txBox="1">
            <a:spLocks noChangeArrowheads="1"/>
          </p:cNvSpPr>
          <p:nvPr/>
        </p:nvSpPr>
        <p:spPr bwMode="auto">
          <a:xfrm>
            <a:off x="685800" y="5943600"/>
            <a:ext cx="763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CFC443"/>
                </a:solidFill>
              </a:rPr>
              <a:t>3.5 - 2.4 Ga Autotrophy, ~2.4 Oxygenic Photosynthesis</a:t>
            </a:r>
          </a:p>
        </p:txBody>
      </p:sp>
    </p:spTree>
    <p:extLst>
      <p:ext uri="{BB962C8B-B14F-4D97-AF65-F5344CB8AC3E}">
        <p14:creationId xmlns:p14="http://schemas.microsoft.com/office/powerpoint/2010/main" val="20033680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TotalTime>
  <Words>1051</Words>
  <Application>Microsoft Macintosh PowerPoint</Application>
  <PresentationFormat>On-screen Show (4:3)</PresentationFormat>
  <Paragraphs>191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Meteorites that make up planets or reveal their interior have minerals that are unstable in the presence of oxygen</vt:lpstr>
      <vt:lpstr>PowerPoint Presentation</vt:lpstr>
      <vt:lpstr>PowerPoint Presentation</vt:lpstr>
      <vt:lpstr>PowerPoint Presentation</vt:lpstr>
      <vt:lpstr>PowerPoint Presentation</vt:lpstr>
      <vt:lpstr>Life is an Electric Current that Makes Organic Carbon and an Oxidized Complement; this charges the fuel cell</vt:lpstr>
      <vt:lpstr>Lifes’s transfomation of the surface is marked by a series of “energy revolutions”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Civilization: A New “Eon”</vt:lpstr>
      <vt:lpstr>Environmental Problems</vt:lpstr>
      <vt:lpstr>PowerPoint Presentation</vt:lpstr>
      <vt:lpstr>PowerPoint Presentation</vt:lpstr>
      <vt:lpstr>Annual Rain Forest Destruction</vt:lpstr>
      <vt:lpstr>Groundwater Depletion</vt:lpstr>
      <vt:lpstr>Arctic Ice Reduction</vt:lpstr>
      <vt:lpstr>Economic Growth Depends on Energy</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Meteorites that make up planets or reveal their interior have minerals that are unstable in the presence of oxygen</dc:title>
  <dc:creator>Charles Langmuir</dc:creator>
  <cp:lastModifiedBy>Charles Langmuir</cp:lastModifiedBy>
  <cp:revision>1</cp:revision>
  <dcterms:created xsi:type="dcterms:W3CDTF">2013-01-20T19:59:13Z</dcterms:created>
  <dcterms:modified xsi:type="dcterms:W3CDTF">2013-01-20T20:04:11Z</dcterms:modified>
</cp:coreProperties>
</file>