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2" r:id="rId2"/>
    <p:sldId id="293" r:id="rId3"/>
    <p:sldId id="289" r:id="rId4"/>
    <p:sldId id="290" r:id="rId5"/>
    <p:sldId id="291" r:id="rId6"/>
    <p:sldId id="285" r:id="rId7"/>
    <p:sldId id="286" r:id="rId8"/>
    <p:sldId id="287" r:id="rId9"/>
    <p:sldId id="288" r:id="rId10"/>
    <p:sldId id="282" r:id="rId11"/>
    <p:sldId id="283" r:id="rId12"/>
    <p:sldId id="28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B89D8-7335-C945-A2AC-612BE3742772}" type="datetimeFigureOut">
              <a:rPr lang="en-US" smtClean="0"/>
              <a:t>1/26/13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3D7E-069D-5D4C-91E3-BB9434CD3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8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AF173F-EDAB-D743-97DE-142366DF5D9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30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3CCD5D-4455-7948-A8A2-4BE40D42EA7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747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144602-5A19-FE4E-A11A-7818BDDC107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768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A21D40-7018-B84C-96C8-FD6B70AF407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885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2CBEDE-550A-FD46-9578-9B297C2A36D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8089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191494-C41F-0D44-AD8D-DEC8EA61CD4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246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Historical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small impact site in the Sahara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68EF33-601D-4E4B-853A-AE7BCE041B7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65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C02479-E7A1-B84D-BEEC-AB247E582FC9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86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65B0C1-02B7-B848-AA1A-36066F9A84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06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0C25AC-3945-2A42-B366-077EE17C5F2F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the two contrasting hemispheres of Mars, and how cratered much of the surface is compared to Earth.  What does this reveal about Martian history?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F6E645-CBC8-594C-BB9E-54578D8C4BDE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219D93-76BF-0649-9CD6-B731C99231F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E45529-39C9-1D47-AD83-1D0753DE5C3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294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3121F5-88F3-0F48-A91D-0AB3724A86F2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8499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9C0054-D281-4844-9925-2E6BC56BE46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8704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 the challenge is come up with hypotheses for the origin of the moon that can provide solutions to all the puzzles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FAA41-08FB-B449-99E6-51BFC5C21C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83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8BD252-A579-4944-92D3-A5714B1FAC8F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8909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27493A-DD66-2647-9767-46AC08850638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9113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556A4B-FA17-924D-ABC3-96A11EBFFE43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9318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1E057A-C69E-5B42-950C-16B0B7B26EE2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9523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F95A4B-1D7D-B44F-8DF4-E1530B2ED3BC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972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D5A05E-0467-6B46-A14B-3B94011569EE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993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BDF1DB-6D8B-144A-B128-55313828DE9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31C2FA-91CB-EE46-993F-C39C1ADBADE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013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E5F5D4-3F64-2F47-8319-81D7D641275C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034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3BDF5E-1BBD-8145-9406-D5F9E9084A86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054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3288EE-C7E7-FB49-B00B-7683545D847A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095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F2E9CA-039B-DB44-B3D5-6B88A77123E8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116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EB72FA-6FE3-034B-AFD9-0F5D0C6B9F0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C906F9-3BD4-F846-BD31-B83C44B7D9D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0E82D8-DD29-5A45-B0DF-099043763A2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42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53F1A2-201F-4F44-9028-D5078A800C6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7FA5D5-5187-3C46-95A6-4E7C4920E69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Beautiful NASA images showing the impact of Shoemaker=Levy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on Jupiter. The comet broke up into several fragments, producing a trail of impact scars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E5F2A7-C556-DE41-BF4F-61C6F6CA6CC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727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2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6B452-2F81-F245-A548-C60CDC154D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6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7CFEF-087F-0942-949E-DF37F3F26E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8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8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B504-73D0-B043-8CD8-F7886460CCCC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A99E-16EA-6D4A-8DE8-1ACBED3A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Close-up of lunar surface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5018088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9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major potential sources of impacting objects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asteroid belt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Kuiper Belt 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Oort Cloud</a:t>
            </a:r>
          </a:p>
        </p:txBody>
      </p:sp>
    </p:spTree>
    <p:extLst>
      <p:ext uri="{BB962C8B-B14F-4D97-AF65-F5344CB8AC3E}">
        <p14:creationId xmlns:p14="http://schemas.microsoft.com/office/powerpoint/2010/main" val="312338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975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5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Kuiper Belt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Kuiper belt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is many times the size of the 9 planets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Enormous numbers of comets and ice balls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Is Pluto actually a Kuiper belt object?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As of 2006,        </a:t>
            </a:r>
            <a:r>
              <a:rPr lang="en-US" sz="2400" dirty="0">
                <a:latin typeface="ヒラギノ角ゴ Pro W3" charset="0"/>
                <a:ea typeface="ＭＳ Ｐゴシック" charset="0"/>
                <a:cs typeface="ＭＳ Ｐゴシック" charset="0"/>
              </a:rPr>
              <a:t>Yes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5780" name="Picture 4" descr="kuiper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2978150"/>
            <a:ext cx="3598863" cy="2120900"/>
          </a:xfrm>
        </p:spPr>
      </p:pic>
    </p:spTree>
    <p:extLst>
      <p:ext uri="{BB962C8B-B14F-4D97-AF65-F5344CB8AC3E}">
        <p14:creationId xmlns:p14="http://schemas.microsoft.com/office/powerpoint/2010/main" val="260243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188"/>
            <a:ext cx="609600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6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436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7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lang_08_0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7086600" cy="610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06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5532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94382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Impacts of various types and sizes continue to occur on Earth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874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June 30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1908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I was sitting in the porch of the house at the trading station of Vanovara at breakfast time and looking towards the north . . . suddenly the sky was split in two, and high above the forest the whole northern part of the sky appeared to be covered with fire. At that moment I felt a great heat as if my shirt had caught fire . . . there was a bang in the sky, and a mighty crash was heard. I was thrown to the ground about 5-6 meters away from the porch and for a moment I lost consciousness.</a:t>
            </a:r>
            <a:r>
              <a:rPr lang="ja-JP" altLang="en-US" sz="1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5540" name="Picture 4" descr="tung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738" y="2335213"/>
            <a:ext cx="3951287" cy="2813050"/>
          </a:xfrm>
        </p:spPr>
      </p:pic>
    </p:spTree>
    <p:extLst>
      <p:ext uri="{BB962C8B-B14F-4D97-AF65-F5344CB8AC3E}">
        <p14:creationId xmlns:p14="http://schemas.microsoft.com/office/powerpoint/2010/main" val="139804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Tunguska</a:t>
            </a:r>
          </a:p>
        </p:txBody>
      </p:sp>
      <p:pic>
        <p:nvPicPr>
          <p:cNvPr id="67587" name="Picture 3" descr="forest_1927_13mi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2263775"/>
            <a:ext cx="3832225" cy="2943225"/>
          </a:xfrm>
        </p:spPr>
      </p:pic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Siberia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Destroyed a forest the size of London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Picture on the left was taken in 1930.  The damage was still massive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Caused by asteroid or comet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No Impact crater because the body vaporized during the explostion</a:t>
            </a:r>
          </a:p>
        </p:txBody>
      </p:sp>
    </p:spTree>
    <p:extLst>
      <p:ext uri="{BB962C8B-B14F-4D97-AF65-F5344CB8AC3E}">
        <p14:creationId xmlns:p14="http://schemas.microsoft.com/office/powerpoint/2010/main" val="218330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23787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744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of Impacts depends on size of the </a:t>
            </a:r>
            <a:r>
              <a:rPr lang="en-US" dirty="0" err="1" smtClean="0"/>
              <a:t>impator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Content Placeholder 3" descr="Clang_08_03b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84" r="-20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800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Impacts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are a central to formation of all planetary bodies, and important in Earth history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Craters provide the record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impacts and reveal much about an object’s history (Io has no craters, why?)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As we study other objects in the solar system, they also reveal much to us about solar system history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9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0" y="5867400"/>
            <a:ext cx="2133600" cy="381000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3400">
                <a:latin typeface="Arial" charset="0"/>
                <a:ea typeface="ＭＳ Ｐゴシック" charset="0"/>
                <a:cs typeface="ＭＳ Ｐゴシック" charset="0"/>
              </a:rPr>
              <a:t>MARS</a:t>
            </a:r>
          </a:p>
        </p:txBody>
      </p:sp>
      <p:pic>
        <p:nvPicPr>
          <p:cNvPr id="22531" name="Picture 1" descr="CLANG_08_1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3424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37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5867400"/>
            <a:ext cx="2743200" cy="533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The Moon</a:t>
            </a:r>
          </a:p>
        </p:txBody>
      </p:sp>
      <p:pic>
        <p:nvPicPr>
          <p:cNvPr id="19459" name="Picture 1" descr="Clang_08_0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232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609600"/>
            <a:ext cx="2743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nearest neighbor reveals important clues about earliest Earth history, for which there is no rock record.</a:t>
            </a:r>
          </a:p>
          <a:p>
            <a:endParaRPr lang="en-US" dirty="0"/>
          </a:p>
          <a:p>
            <a:r>
              <a:rPr lang="en-US" dirty="0" smtClean="0"/>
              <a:t>Looking at this image, is the Moon’s surface old or young?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8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Formation of the Moon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95450"/>
            <a:ext cx="7715250" cy="445770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The Earth-Moon system is peculiar in a number of ways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typically, the satellite / planet mass ratio is very small</a:t>
            </a:r>
          </a:p>
          <a:p>
            <a:pPr lvl="1" eaLnBrk="1" hangingPunct="1"/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Ganymede / Jupiter 	= 8 x 10</a:t>
            </a:r>
            <a:r>
              <a:rPr lang="en-US" sz="2000" baseline="30000">
                <a:latin typeface="Arial" charset="0"/>
                <a:ea typeface="ＭＳ Ｐゴシック" charset="0"/>
              </a:rPr>
              <a:t>-5</a:t>
            </a: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Titan / Saturn 		= 2 x 10</a:t>
            </a:r>
            <a:r>
              <a:rPr lang="en-US" sz="2000" baseline="30000">
                <a:latin typeface="Arial" charset="0"/>
                <a:ea typeface="ＭＳ Ｐゴシック" charset="0"/>
              </a:rPr>
              <a:t>-4</a:t>
            </a: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Titania / Uranus 	= 4 x 10</a:t>
            </a:r>
            <a:r>
              <a:rPr lang="en-US" sz="2000" baseline="30000">
                <a:latin typeface="Arial" charset="0"/>
                <a:ea typeface="ＭＳ Ｐゴシック" charset="0"/>
              </a:rPr>
              <a:t>-5</a:t>
            </a: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Triton / Neptune 	= 2 x 10</a:t>
            </a:r>
            <a:r>
              <a:rPr lang="en-US" sz="2000" baseline="30000">
                <a:latin typeface="Arial" charset="0"/>
                <a:ea typeface="ＭＳ Ｐゴシック" charset="0"/>
              </a:rPr>
              <a:t>-4</a:t>
            </a: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Moon / Earth 		= 0.01</a:t>
            </a:r>
          </a:p>
          <a:p>
            <a:pPr lvl="1" eaLnBrk="1" hangingPunct="1"/>
            <a:endParaRPr lang="en-US" sz="20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Hence, the Moon is remarkably 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heavy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for a satellite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3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7145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33450"/>
            <a:ext cx="7772400" cy="2133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Moon also has an unusual composition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it has an iron-poor, basaltic surface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it has a low density compared to other inner solar system bodies: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362075" y="3086100"/>
          <a:ext cx="623411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Document" r:id="rId4" imgW="6227064" imgH="4069080" progId="Word.Document.8">
                  <p:embed/>
                </p:oleObj>
              </mc:Choice>
              <mc:Fallback>
                <p:oleObj name="Document" r:id="rId4" imgW="6227064" imgH="4069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086100"/>
                        <a:ext cx="623411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44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09650"/>
            <a:ext cx="7772400" cy="50863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Solar Nebula theory suggests</a:t>
            </a:r>
          </a:p>
          <a:p>
            <a:pPr lvl="1" eaLnBrk="1" hangingPunct="1"/>
            <a:endParaRPr lang="en-US" sz="24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Satellites of Jovian planets </a:t>
            </a:r>
          </a:p>
          <a:p>
            <a:pPr lvl="2" eaLnBrk="1" hangingPunct="1"/>
            <a:r>
              <a:rPr lang="en-US">
                <a:latin typeface="Arial" charset="0"/>
                <a:ea typeface="ＭＳ Ｐゴシック" charset="0"/>
              </a:rPr>
              <a:t>form within disks orbiting the parent planet (mini-solar nebula)</a:t>
            </a: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24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But, it is not clear how a planet like the Earth can acquire a disk</a:t>
            </a:r>
          </a:p>
          <a:p>
            <a:pPr lvl="1" eaLnBrk="1" hangingPunct="1"/>
            <a:endParaRPr lang="en-US" sz="2400" b="1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400" b="1">
                <a:latin typeface="Arial" charset="0"/>
                <a:ea typeface="ＭＳ Ｐゴシック" charset="0"/>
              </a:rPr>
              <a:t>Hence</a:t>
            </a:r>
            <a:r>
              <a:rPr lang="en-US" sz="2400">
                <a:latin typeface="Arial" charset="0"/>
                <a:ea typeface="ＭＳ Ｐゴシック" charset="0"/>
              </a:rPr>
              <a:t>: need a </a:t>
            </a:r>
            <a:r>
              <a:rPr lang="ja-JP" altLang="en-US" sz="2400">
                <a:latin typeface="Arial" charset="0"/>
                <a:ea typeface="ＭＳ Ｐゴシック" charset="0"/>
              </a:rPr>
              <a:t>‘</a:t>
            </a:r>
            <a:r>
              <a:rPr lang="en-US" sz="2400">
                <a:latin typeface="Arial" charset="0"/>
                <a:ea typeface="ＭＳ Ｐゴシック" charset="0"/>
              </a:rPr>
              <a:t>different</a:t>
            </a:r>
            <a:r>
              <a:rPr lang="ja-JP" altLang="en-US" sz="2400">
                <a:latin typeface="Arial" charset="0"/>
                <a:ea typeface="ＭＳ Ｐゴシック" charset="0"/>
              </a:rPr>
              <a:t>’</a:t>
            </a:r>
            <a:r>
              <a:rPr lang="en-US" sz="2400">
                <a:latin typeface="Arial" charset="0"/>
                <a:ea typeface="ＭＳ Ｐゴシック" charset="0"/>
              </a:rPr>
              <a:t> model to explain the origin of the Moon</a:t>
            </a:r>
          </a:p>
        </p:txBody>
      </p:sp>
    </p:spTree>
    <p:extLst>
      <p:ext uri="{BB962C8B-B14F-4D97-AF65-F5344CB8AC3E}">
        <p14:creationId xmlns:p14="http://schemas.microsoft.com/office/powerpoint/2010/main" val="401017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Lunar Puzzles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029200"/>
          </a:xfrm>
        </p:spPr>
        <p:txBody>
          <a:bodyPr/>
          <a:lstStyle/>
          <a:p>
            <a:r>
              <a:rPr lang="en-US" sz="2800" dirty="0" smtClean="0"/>
              <a:t>It is very large relative to its planet</a:t>
            </a:r>
          </a:p>
          <a:p>
            <a:r>
              <a:rPr lang="en-US" sz="2800" dirty="0" smtClean="0"/>
              <a:t>Only large moon in inner solar system</a:t>
            </a:r>
          </a:p>
          <a:p>
            <a:r>
              <a:rPr lang="en-US" sz="2800" dirty="0" smtClean="0"/>
              <a:t>It has a low density suggesting no (or minimal) core</a:t>
            </a:r>
          </a:p>
          <a:p>
            <a:r>
              <a:rPr lang="en-US" sz="2800" dirty="0" smtClean="0"/>
              <a:t>It is depleted in </a:t>
            </a:r>
            <a:r>
              <a:rPr lang="en-US" sz="2800" dirty="0" err="1" smtClean="0"/>
              <a:t>siderophile</a:t>
            </a:r>
            <a:r>
              <a:rPr lang="en-US" sz="2800" dirty="0" smtClean="0"/>
              <a:t> elements (but with no core???)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The moon is volatile depleted relative to Earth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Apart from volatiles, the moon looks like Earth</a:t>
            </a:r>
            <a:r>
              <a:rPr lang="ja-JP" alt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 mantle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The moon is younger than Earth by perhaps 50 million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69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Hypotheses for Origin of the Moon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171700"/>
            <a:ext cx="7772400" cy="3543300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Fission hypothesis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Moon 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thrown off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a rapidly rotating, young Earth (Earth solves a spin-up problem)</a:t>
            </a:r>
          </a:p>
          <a:p>
            <a:pPr eaLnBrk="1" hangingPunct="1"/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Capture Hypothesis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The Earth captures and all ready formed Moon (a small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protoplanet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Giant impact hypothesis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off-center impact between the newly formed Earth and a Mars-sized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protoplanet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Recent modification has Earth spinning rapidly early in its history and an oblique impact generates the Moon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5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8001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Pros and Cons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924050"/>
            <a:ext cx="7677150" cy="4210050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Fission hypothesis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Moon composed of rocks from the Earth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</a:rPr>
              <a:t>s mantle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explains iron depletion of Moon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not clear why young Earth was spinning so rapidly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theory requires an ~6 hour day for young Earth</a:t>
            </a:r>
          </a:p>
          <a:p>
            <a:pPr eaLnBrk="1" hangingPunct="1"/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Capture hypothesis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not likely on dynamical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grounds (because the Moon’s orbit is almost perfectly circular)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dirty="0" err="1">
                <a:latin typeface="Arial" charset="0"/>
                <a:ea typeface="ＭＳ Ｐゴシック" charset="0"/>
              </a:rPr>
              <a:t>doesn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</a:rPr>
              <a:t>t explain Moon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</a:rPr>
              <a:t>s unique size and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composition</a:t>
            </a: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</a:rPr>
              <a:t>Does not explain similarity to Earth’s mantle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1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7145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0673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Giant impact hypothesis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off center impact between Earth and Mars-sized </a:t>
            </a:r>
            <a:r>
              <a:rPr lang="en-US" sz="2000" dirty="0" err="1">
                <a:latin typeface="Arial" charset="0"/>
                <a:ea typeface="ＭＳ Ｐゴシック" charset="0"/>
              </a:rPr>
              <a:t>protoplanet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 	</a:t>
            </a:r>
            <a:r>
              <a:rPr lang="en-US" sz="2000" dirty="0">
                <a:latin typeface="Arial" charset="0"/>
                <a:ea typeface="ＭＳ Ｐゴシック" charset="0"/>
                <a:sym typeface="Symbol" charset="0"/>
              </a:rPr>
              <a:t> </a:t>
            </a:r>
            <a:r>
              <a:rPr lang="en-US" sz="2000" dirty="0">
                <a:latin typeface="Arial" charset="0"/>
                <a:ea typeface="ＭＳ Ｐゴシック" charset="0"/>
              </a:rPr>
              <a:t>very energetic collision</a:t>
            </a:r>
          </a:p>
          <a:p>
            <a:pPr lvl="1" eaLnBrk="1" hangingPunct="1"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  <a:sym typeface="Symbol" charset="0"/>
              </a:rPr>
              <a:t>	 vaporization of Earth</a:t>
            </a:r>
            <a:r>
              <a:rPr lang="ja-JP" altLang="en-US" sz="2000" dirty="0">
                <a:latin typeface="Arial" charset="0"/>
                <a:ea typeface="ＭＳ Ｐゴシック" charset="0"/>
                <a:sym typeface="Symbol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  <a:sym typeface="Symbol" charset="0"/>
              </a:rPr>
              <a:t>s mantle and </a:t>
            </a:r>
            <a:r>
              <a:rPr lang="en-US" sz="2000" dirty="0" err="1">
                <a:latin typeface="Arial" charset="0"/>
                <a:ea typeface="ＭＳ Ｐゴシック" charset="0"/>
                <a:sym typeface="Symbol" charset="0"/>
              </a:rPr>
              <a:t>impactor</a:t>
            </a:r>
            <a:endParaRPr lang="en-US" sz="2000" dirty="0">
              <a:latin typeface="Arial" charset="0"/>
              <a:ea typeface="ＭＳ Ｐゴシック" charset="0"/>
              <a:sym typeface="Symbol" charset="0"/>
            </a:endParaRPr>
          </a:p>
          <a:p>
            <a:pPr lvl="1" eaLnBrk="1" hangingPunct="1"/>
            <a:endParaRPr lang="en-US" sz="2000" dirty="0">
              <a:latin typeface="Arial" charset="0"/>
              <a:ea typeface="ＭＳ Ｐゴシック" charset="0"/>
              <a:sym typeface="Symbol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  <a:sym typeface="Symbol" charset="0"/>
              </a:rPr>
              <a:t>vaporized material will be iron depleted relative to Earth</a:t>
            </a:r>
            <a:r>
              <a:rPr lang="ja-JP" altLang="en-US" sz="2000" dirty="0">
                <a:latin typeface="Arial" charset="0"/>
                <a:ea typeface="ＭＳ Ｐゴシック" charset="0"/>
                <a:sym typeface="Symbol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  <a:sym typeface="Symbol" charset="0"/>
              </a:rPr>
              <a:t>s composition (Earth</a:t>
            </a:r>
            <a:r>
              <a:rPr lang="ja-JP" altLang="en-US" sz="2000" dirty="0">
                <a:latin typeface="Arial" charset="0"/>
                <a:ea typeface="ＭＳ Ｐゴシック" charset="0"/>
                <a:sym typeface="Symbol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  <a:sym typeface="Symbol" charset="0"/>
              </a:rPr>
              <a:t>s iron all ready in core)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  <a:sym typeface="Symbol" charset="0"/>
              </a:rPr>
              <a:t>vaporized material settles into a disk about the Earth, and the Moon accretes very rapidly within </a:t>
            </a:r>
            <a:r>
              <a:rPr lang="en-US" sz="2000" dirty="0" smtClean="0">
                <a:latin typeface="Arial" charset="0"/>
                <a:ea typeface="ＭＳ Ｐゴシック" charset="0"/>
                <a:sym typeface="Symbol" charset="0"/>
              </a:rPr>
              <a:t>disk</a:t>
            </a:r>
          </a:p>
          <a:p>
            <a:pPr lvl="1" eaLnBrk="1" hangingPunct="1"/>
            <a:endParaRPr lang="en-US" sz="2000" dirty="0">
              <a:latin typeface="Arial" charset="0"/>
              <a:ea typeface="ＭＳ Ｐゴシック" charset="0"/>
              <a:sym typeface="Symbol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  <a:sym typeface="Symbol" charset="0"/>
              </a:rPr>
              <a:t>Modified model retains the giant impact but includes aspects of the fission model.</a:t>
            </a:r>
            <a:endParaRPr lang="en-US" sz="2000" dirty="0">
              <a:latin typeface="Arial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9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Surface of Mercury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27367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07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4212" name="Picture 4" descr="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94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29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260" name="Picture 4" descr="403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84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54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8308" name="Picture 4" descr="1204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830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0356" name="Picture 4" descr="2003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94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3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Is the Moon Special?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58150" cy="426720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The giant impactor hypothesis may not only explain the origin of the Moon: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it may be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responsible for the Earth</a:t>
            </a:r>
            <a:r>
              <a:rPr lang="ja-JP" altLang="en-US" sz="2000">
                <a:latin typeface="Arial" charset="0"/>
                <a:ea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</a:rPr>
              <a:t>s (24 hr) rather rapid spin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the Earth</a:t>
            </a:r>
            <a:r>
              <a:rPr lang="ja-JP" altLang="en-US" sz="2000">
                <a:latin typeface="Arial" charset="0"/>
                <a:ea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</a:rPr>
              <a:t>s obliquity to the ecliptic (tilt of the spin axis with respect to its orbit about the Sun)</a:t>
            </a:r>
          </a:p>
          <a:p>
            <a:pPr lvl="1" eaLnBrk="1" hangingPunct="1"/>
            <a:r>
              <a:rPr lang="en-US" sz="2000">
                <a:latin typeface="Arial" charset="0"/>
                <a:ea typeface="ＭＳ Ｐゴシック" charset="0"/>
              </a:rPr>
              <a:t>Numerical simulations suggest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obliquity of a Moon-less Earth would vary chaotically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hence Moon is an important climate regulator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this has implications for our very existence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5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7145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33450"/>
            <a:ext cx="7772400" cy="5334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Other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signatures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of impact effects</a:t>
            </a:r>
          </a:p>
          <a:p>
            <a:pPr lvl="1" eaLnBrk="1" hangingPunct="1"/>
            <a:r>
              <a:rPr lang="en-US" sz="2400" b="1" dirty="0" smtClean="0">
                <a:latin typeface="Arial" charset="0"/>
                <a:ea typeface="ＭＳ Ｐゴシック" charset="0"/>
              </a:rPr>
              <a:t>retrograde </a:t>
            </a:r>
            <a:r>
              <a:rPr lang="en-US" sz="2400" b="1" dirty="0">
                <a:latin typeface="Arial" charset="0"/>
                <a:ea typeface="ＭＳ Ｐゴシック" charset="0"/>
              </a:rPr>
              <a:t>spin of Venus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spin axis at 177.4 degrees to orbital plane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Venus spin-down</a:t>
            </a:r>
          </a:p>
          <a:p>
            <a:pPr lvl="1" eaLnBrk="1" hangingPunct="1"/>
            <a:r>
              <a:rPr lang="ja-JP" altLang="en-US" sz="2400" b="1" dirty="0">
                <a:latin typeface="Arial" charset="0"/>
                <a:ea typeface="ＭＳ Ｐゴシック" charset="0"/>
              </a:rPr>
              <a:t>‘</a:t>
            </a:r>
            <a:r>
              <a:rPr lang="en-US" sz="2400" b="1" dirty="0">
                <a:latin typeface="Arial" charset="0"/>
                <a:ea typeface="ＭＳ Ｐゴシック" charset="0"/>
              </a:rPr>
              <a:t>tilt</a:t>
            </a:r>
            <a:r>
              <a:rPr lang="ja-JP" altLang="en-US" sz="2400" b="1" dirty="0">
                <a:latin typeface="Arial" charset="0"/>
                <a:ea typeface="ＭＳ Ｐゴシック" charset="0"/>
              </a:rPr>
              <a:t>’</a:t>
            </a:r>
            <a:r>
              <a:rPr lang="en-US" sz="2400" b="1" dirty="0">
                <a:latin typeface="Arial" charset="0"/>
                <a:ea typeface="ＭＳ Ｐゴシック" charset="0"/>
              </a:rPr>
              <a:t> of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Uranian</a:t>
            </a:r>
            <a:r>
              <a:rPr lang="en-US" sz="2400" b="1" dirty="0">
                <a:latin typeface="Arial" charset="0"/>
                <a:ea typeface="ＭＳ Ｐゴシック" charset="0"/>
              </a:rPr>
              <a:t> system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spin axis at 97.9 degrees to orbital </a:t>
            </a:r>
            <a:r>
              <a:rPr lang="en-US" dirty="0" smtClean="0">
                <a:latin typeface="Arial" charset="0"/>
                <a:ea typeface="ＭＳ Ｐゴシック" charset="0"/>
              </a:rPr>
              <a:t>plane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Large size of Mercury’s core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3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val 2"/>
          <p:cNvSpPr>
            <a:spLocks noChangeArrowheads="1"/>
          </p:cNvSpPr>
          <p:nvPr/>
        </p:nvSpPr>
        <p:spPr bwMode="auto">
          <a:xfrm>
            <a:off x="1543050" y="3009900"/>
            <a:ext cx="2647950" cy="264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31825" y="631825"/>
            <a:ext cx="69119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>
                <a:latin typeface="Times New Roman" charset="0"/>
              </a:rPr>
              <a:t>‘</a:t>
            </a:r>
            <a:r>
              <a:rPr lang="en-US" sz="2800" b="1" dirty="0">
                <a:latin typeface="Times New Roman" charset="0"/>
              </a:rPr>
              <a:t>thin</a:t>
            </a:r>
            <a:r>
              <a:rPr lang="ja-JP" altLang="en-US" sz="2800" b="1" dirty="0">
                <a:latin typeface="Times New Roman" charset="0"/>
              </a:rPr>
              <a:t>’</a:t>
            </a:r>
            <a:r>
              <a:rPr lang="en-US" sz="2800" b="1" dirty="0">
                <a:latin typeface="Times New Roman" charset="0"/>
              </a:rPr>
              <a:t> </a:t>
            </a:r>
            <a:r>
              <a:rPr lang="en-US" sz="2800" b="1" dirty="0" err="1">
                <a:latin typeface="Times New Roman" charset="0"/>
              </a:rPr>
              <a:t>Mercurian</a:t>
            </a:r>
            <a:r>
              <a:rPr lang="en-US" sz="2800" b="1" dirty="0">
                <a:latin typeface="Times New Roman" charset="0"/>
              </a:rPr>
              <a:t> mantle</a:t>
            </a:r>
            <a:r>
              <a:rPr lang="en-US" sz="2800" dirty="0"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</a:rPr>
              <a:t>	Ni-Fe core accounts for 75% of radius</a:t>
            </a:r>
          </a:p>
          <a:p>
            <a:r>
              <a:rPr lang="en-US" dirty="0">
                <a:latin typeface="Times New Roman" charset="0"/>
              </a:rPr>
              <a:t>	impact </a:t>
            </a:r>
            <a:r>
              <a:rPr lang="en-US" dirty="0" smtClean="0">
                <a:latin typeface="Times New Roman" charset="0"/>
              </a:rPr>
              <a:t>event may have </a:t>
            </a:r>
            <a:r>
              <a:rPr lang="en-US" dirty="0">
                <a:latin typeface="Times New Roman" charset="0"/>
              </a:rPr>
              <a:t>removed outer crust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746625" y="2232025"/>
            <a:ext cx="3590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Mercury:</a:t>
            </a:r>
          </a:p>
          <a:p>
            <a:r>
              <a:rPr lang="en-US">
                <a:latin typeface="Times New Roman" charset="0"/>
              </a:rPr>
              <a:t>	Mass = 3.3x10</a:t>
            </a:r>
            <a:r>
              <a:rPr lang="en-US" baseline="30000">
                <a:latin typeface="Times New Roman" charset="0"/>
              </a:rPr>
              <a:t>23</a:t>
            </a:r>
            <a:r>
              <a:rPr lang="en-US">
                <a:latin typeface="Times New Roman" charset="0"/>
              </a:rPr>
              <a:t> kg</a:t>
            </a:r>
          </a:p>
          <a:p>
            <a:r>
              <a:rPr lang="en-US">
                <a:latin typeface="Times New Roman" charset="0"/>
              </a:rPr>
              <a:t>	R</a:t>
            </a:r>
            <a:r>
              <a:rPr lang="en-US" baseline="-25000">
                <a:latin typeface="Times New Roman" charset="0"/>
              </a:rPr>
              <a:t>P</a:t>
            </a:r>
            <a:r>
              <a:rPr lang="en-US">
                <a:latin typeface="Times New Roman" charset="0"/>
              </a:rPr>
              <a:t> = 2439 km</a:t>
            </a:r>
          </a:p>
          <a:p>
            <a:r>
              <a:rPr lang="en-US">
                <a:latin typeface="Times New Roman" charset="0"/>
              </a:rPr>
              <a:t>	R</a:t>
            </a:r>
            <a:r>
              <a:rPr lang="en-US" baseline="-25000">
                <a:latin typeface="Times New Roman" charset="0"/>
              </a:rPr>
              <a:t>C</a:t>
            </a:r>
            <a:r>
              <a:rPr lang="en-US">
                <a:latin typeface="Times New Roman" charset="0"/>
              </a:rPr>
              <a:t> = 1830 km</a:t>
            </a:r>
          </a:p>
        </p:txBody>
      </p:sp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1104900" y="2533650"/>
            <a:ext cx="3505200" cy="3505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762000" y="2133600"/>
            <a:ext cx="4171950" cy="426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2079625" y="4403725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Ni-Fe core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4994275" y="4994275"/>
            <a:ext cx="264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Original radius (R</a:t>
            </a:r>
            <a:r>
              <a:rPr lang="en-US" baseline="-25000">
                <a:latin typeface="Times New Roman" charset="0"/>
              </a:rPr>
              <a:t>O</a:t>
            </a:r>
            <a:r>
              <a:rPr lang="en-US">
                <a:latin typeface="Times New Roman" charset="0"/>
              </a:rPr>
              <a:t>)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651375" y="5508625"/>
            <a:ext cx="249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Present radius (R</a:t>
            </a:r>
            <a:r>
              <a:rPr lang="en-US" baseline="-25000">
                <a:latin typeface="Times New Roman" charset="0"/>
              </a:rPr>
              <a:t>P</a:t>
            </a:r>
            <a:r>
              <a:rPr lang="en-US">
                <a:latin typeface="Times New Roman" charset="0"/>
              </a:rPr>
              <a:t>)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4327525" y="5870575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Core radius (R</a:t>
            </a:r>
            <a:r>
              <a:rPr lang="en-US" baseline="-25000">
                <a:latin typeface="Times New Roman" charset="0"/>
              </a:rPr>
              <a:t>C</a:t>
            </a:r>
            <a:r>
              <a:rPr lang="en-US">
                <a:latin typeface="Times New Roman" charset="0"/>
              </a:rPr>
              <a:t>)</a:t>
            </a: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 flipV="1">
            <a:off x="4781550" y="5067300"/>
            <a:ext cx="247650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 flipH="1" flipV="1">
            <a:off x="4305300" y="5353050"/>
            <a:ext cx="361950" cy="361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H="1" flipV="1">
            <a:off x="3657600" y="5429250"/>
            <a:ext cx="66675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Earliest history of Earth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82000" cy="3276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Oldest rock is about 3.9 billion years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happened in the first 600 million years?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most important stuff!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Segregation into primary layers,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life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Next Lecture: THE MOON GIVES US A RECORD OF EARLY SOLAR SYSTEM HISTORY NOT AVAILABLE FORM ROCKS ON EARTH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2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8958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0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Impacts continue to occur with objects derived from three regions of the solar system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52700"/>
            <a:ext cx="7772400" cy="46101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asteroid belt is the 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resting ground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for the collision-evolved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planetesimals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that were not incorporated into a planet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total mass in asteroid belt ~ 5 x 10</a:t>
            </a:r>
            <a:r>
              <a:rPr lang="en-US" sz="2000" baseline="30000" dirty="0">
                <a:latin typeface="Arial" charset="0"/>
                <a:ea typeface="ＭＳ Ｐゴシック" charset="0"/>
              </a:rPr>
              <a:t>21</a:t>
            </a:r>
            <a:r>
              <a:rPr lang="en-US" sz="2000" dirty="0">
                <a:latin typeface="Arial" charset="0"/>
                <a:ea typeface="ＭＳ Ｐゴシック" charset="0"/>
              </a:rPr>
              <a:t> kg (which is about 1/3rd the mass of Pluto or 1/15th the mass of the Moon)</a:t>
            </a:r>
          </a:p>
          <a:p>
            <a:pPr lvl="1" eaLnBrk="1" hangingPunct="1"/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Ceres the largest asteroid has</a:t>
            </a:r>
          </a:p>
          <a:p>
            <a:pPr marL="1162050" lvl="2" eaLnBrk="1" hangingPunct="1"/>
            <a:r>
              <a:rPr lang="en-US" sz="2000" dirty="0">
                <a:latin typeface="Arial" charset="0"/>
                <a:ea typeface="ＭＳ Ｐゴシック" charset="0"/>
              </a:rPr>
              <a:t>a diameter of 940 km and a mass of ~10</a:t>
            </a:r>
            <a:r>
              <a:rPr lang="en-US" sz="2000" baseline="30000" dirty="0">
                <a:latin typeface="Arial" charset="0"/>
                <a:ea typeface="ＭＳ Ｐゴシック" charset="0"/>
              </a:rPr>
              <a:t>21</a:t>
            </a:r>
            <a:r>
              <a:rPr lang="en-US" sz="2000" dirty="0">
                <a:latin typeface="Arial" charset="0"/>
                <a:ea typeface="ＭＳ Ｐゴシック" charset="0"/>
              </a:rPr>
              <a:t> kg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a planet probably did not form in this region because of the rapid formation, and massive size (mass) of Jupiter</a:t>
            </a:r>
          </a:p>
        </p:txBody>
      </p:sp>
    </p:spTree>
    <p:extLst>
      <p:ext uri="{BB962C8B-B14F-4D97-AF65-F5344CB8AC3E}">
        <p14:creationId xmlns:p14="http://schemas.microsoft.com/office/powerpoint/2010/main" val="203659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2912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74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400800" cy="5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414712" y="1463675"/>
            <a:ext cx="4052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Times" charset="0"/>
              </a:rPr>
              <a:t>Path of Shoemaker-Levy on its </a:t>
            </a:r>
          </a:p>
          <a:p>
            <a:r>
              <a:rPr lang="en-US" dirty="0">
                <a:solidFill>
                  <a:schemeClr val="accent1"/>
                </a:solidFill>
                <a:latin typeface="Times" charset="0"/>
              </a:rPr>
              <a:t>Way to Jupiter</a:t>
            </a:r>
            <a:endParaRPr lang="en-US" dirty="0"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04800"/>
            <a:ext cx="81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asteroids are not the only source.  How about comets?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5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3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7246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16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Major Planetary Impacts have happened in your lifetime!</a:t>
            </a:r>
          </a:p>
        </p:txBody>
      </p:sp>
    </p:spTree>
    <p:extLst>
      <p:ext uri="{BB962C8B-B14F-4D97-AF65-F5344CB8AC3E}">
        <p14:creationId xmlns:p14="http://schemas.microsoft.com/office/powerpoint/2010/main" val="79249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1131</Words>
  <Application>Microsoft Macintosh PowerPoint</Application>
  <PresentationFormat>On-screen Show (4:3)</PresentationFormat>
  <Paragraphs>172</Paragraphs>
  <Slides>37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Microsoft Word 97 - 2004 Document</vt:lpstr>
      <vt:lpstr>Close-up of lunar surface</vt:lpstr>
      <vt:lpstr>PowerPoint Presentation</vt:lpstr>
      <vt:lpstr>Surface of Mercury</vt:lpstr>
      <vt:lpstr>PowerPoint Presentation</vt:lpstr>
      <vt:lpstr>Impacts continue to occur with objects derived from three regions of the solar system</vt:lpstr>
      <vt:lpstr>PowerPoint Presentation</vt:lpstr>
      <vt:lpstr>PowerPoint Presentation</vt:lpstr>
      <vt:lpstr>PowerPoint Presentation</vt:lpstr>
      <vt:lpstr>PowerPoint Presentation</vt:lpstr>
      <vt:lpstr>Three major potential sources of impacting objects</vt:lpstr>
      <vt:lpstr>PowerPoint Presentation</vt:lpstr>
      <vt:lpstr>Kuiper Belt</vt:lpstr>
      <vt:lpstr>PowerPoint Presentation</vt:lpstr>
      <vt:lpstr>PowerPoint Presentation</vt:lpstr>
      <vt:lpstr>PowerPoint Presentation</vt:lpstr>
      <vt:lpstr>PowerPoint Presentation</vt:lpstr>
      <vt:lpstr>June 30th, 1908</vt:lpstr>
      <vt:lpstr>Tunguska</vt:lpstr>
      <vt:lpstr>PowerPoint Presentation</vt:lpstr>
      <vt:lpstr>PowerPoint Presentation</vt:lpstr>
      <vt:lpstr>PowerPoint Presentation</vt:lpstr>
      <vt:lpstr>PowerPoint Presentation</vt:lpstr>
      <vt:lpstr>The Formation of the Moon</vt:lpstr>
      <vt:lpstr>PowerPoint Presentation</vt:lpstr>
      <vt:lpstr>PowerPoint Presentation</vt:lpstr>
      <vt:lpstr>Lunar Puzzles</vt:lpstr>
      <vt:lpstr>Hypotheses for Origin of the Moon</vt:lpstr>
      <vt:lpstr>Pros and Cons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the Moon Special?</vt:lpstr>
      <vt:lpstr>PowerPoint Presentation</vt:lpstr>
      <vt:lpstr>PowerPoint Presentation</vt:lpstr>
      <vt:lpstr>Earliest history of Earth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Langmuir</dc:creator>
  <cp:lastModifiedBy>Charles Langmuir</cp:lastModifiedBy>
  <cp:revision>5</cp:revision>
  <dcterms:created xsi:type="dcterms:W3CDTF">2013-01-26T14:43:58Z</dcterms:created>
  <dcterms:modified xsi:type="dcterms:W3CDTF">2013-01-26T14:48:51Z</dcterms:modified>
</cp:coreProperties>
</file>