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8" d="100"/>
          <a:sy n="18" d="100"/>
        </p:scale>
        <p:origin x="-13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431D2-AA9E-1F4B-979F-E21FC44A8E59}" type="datetimeFigureOut">
              <a:rPr lang="en-US" smtClean="0"/>
              <a:t>11/16/13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8655D-16FF-1747-92AC-0DC50A56FCBF}" type="slidenum">
              <a:rPr lang="en-US" smtClean="0"/>
              <a:t>‹#›</a:t>
            </a:fld>
            <a:endParaRPr lang="en-US"/>
          </a:p>
        </p:txBody>
      </p:sp>
    </p:spTree>
    <p:extLst>
      <p:ext uri="{BB962C8B-B14F-4D97-AF65-F5344CB8AC3E}">
        <p14:creationId xmlns:p14="http://schemas.microsoft.com/office/powerpoint/2010/main" val="25464393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CE2261-D047-914C-A06A-31DF185A9752}" type="slidenum">
              <a:rPr lang="en-US" sz="1200"/>
              <a:pPr/>
              <a:t>1</a:t>
            </a:fld>
            <a:endParaRPr lang="en-US" sz="1200"/>
          </a:p>
        </p:txBody>
      </p:sp>
      <p:sp>
        <p:nvSpPr>
          <p:cNvPr id="50178" name="Rectangle 2"/>
          <p:cNvSpPr>
            <a:spLocks noChangeArrowheads="1"/>
          </p:cNvSpPr>
          <p:nvPr>
            <p:ph type="sldImg"/>
          </p:nvPr>
        </p:nvSpPr>
        <p:spPr>
          <a:solidFill>
            <a:srgbClr val="FFFFFF"/>
          </a:solidFill>
          <a:ln/>
        </p:spPr>
      </p:sp>
      <p:sp>
        <p:nvSpPr>
          <p:cNvPr id="5017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There was </a:t>
            </a:r>
            <a:r>
              <a:rPr lang="en-US" dirty="0" err="1" smtClean="0">
                <a:ea typeface="ＭＳ Ｐゴシック" charset="0"/>
                <a:cs typeface="ＭＳ Ｐゴシック" charset="0"/>
              </a:rPr>
              <a:t>alarge</a:t>
            </a:r>
            <a:r>
              <a:rPr lang="en-US" dirty="0" smtClean="0">
                <a:ea typeface="ＭＳ Ｐゴシック" charset="0"/>
                <a:cs typeface="ＭＳ Ｐゴシック" charset="0"/>
              </a:rPr>
              <a:t> </a:t>
            </a:r>
            <a:r>
              <a:rPr lang="en-US" dirty="0" err="1" smtClean="0">
                <a:ea typeface="ＭＳ Ｐゴシック" charset="0"/>
                <a:cs typeface="ＭＳ Ｐゴシック" charset="0"/>
              </a:rPr>
              <a:t>meteorie</a:t>
            </a:r>
            <a:r>
              <a:rPr lang="en-US" dirty="0" smtClean="0">
                <a:ea typeface="ＭＳ Ｐゴシック" charset="0"/>
                <a:cs typeface="ＭＳ Ｐゴシック" charset="0"/>
              </a:rPr>
              <a:t> impact at the time of the K-T extinction.</a:t>
            </a:r>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No large </a:t>
            </a:r>
            <a:r>
              <a:rPr lang="en-US" dirty="0">
                <a:ea typeface="ＭＳ Ｐゴシック" charset="0"/>
                <a:cs typeface="ＭＳ Ｐゴシック" charset="0"/>
              </a:rPr>
              <a:t>mass extinction associated with OJP.  So submarine flood basalts may not be relevant to mass extinctions though they </a:t>
            </a:r>
            <a:r>
              <a:rPr lang="en-US" dirty="0" smtClean="0">
                <a:ea typeface="ＭＳ Ｐゴシック" charset="0"/>
                <a:cs typeface="ＭＳ Ｐゴシック" charset="0"/>
              </a:rPr>
              <a:t>should </a:t>
            </a:r>
            <a:r>
              <a:rPr lang="en-US" dirty="0">
                <a:ea typeface="ＭＳ Ｐゴシック" charset="0"/>
                <a:cs typeface="ＭＳ Ｐゴシック" charset="0"/>
              </a:rPr>
              <a:t>have some </a:t>
            </a:r>
            <a:r>
              <a:rPr lang="en-US" dirty="0" smtClean="0">
                <a:ea typeface="ＭＳ Ｐゴシック" charset="0"/>
                <a:cs typeface="ＭＳ Ｐゴシック" charset="0"/>
              </a:rPr>
              <a:t>effect </a:t>
            </a:r>
            <a:r>
              <a:rPr lang="en-US" dirty="0">
                <a:ea typeface="ＭＳ Ｐゴシック" charset="0"/>
                <a:cs typeface="ＭＳ Ｐゴシック" charset="0"/>
              </a:rPr>
              <a:t>on ocean chemistry.  Point out that mass extinctions are 50-75% of genera going extinct.  </a:t>
            </a:r>
            <a:r>
              <a:rPr lang="en-US" dirty="0" smtClean="0">
                <a:ea typeface="ＭＳ Ｐゴシック" charset="0"/>
                <a:cs typeface="ＭＳ Ｐゴシック" charset="0"/>
              </a:rPr>
              <a:t>This </a:t>
            </a:r>
            <a:r>
              <a:rPr lang="en-US" dirty="0">
                <a:ea typeface="ＭＳ Ｐゴシック" charset="0"/>
                <a:cs typeface="ＭＳ Ｐゴシック" charset="0"/>
              </a:rPr>
              <a:t>is a big deal.  These are really catastrophic events.</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A42413-25B9-194A-B54C-0873AB64F16C}"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Principles of planetary evolution?</a:t>
            </a: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149DCC-A258-7C44-B53A-25AAB66EF795}" type="slidenum">
              <a:rPr lang="en-US" sz="1200"/>
              <a:pPr/>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4EE671-56D1-E743-8D29-76882CCD8249}" type="slidenum">
              <a:rPr lang="en-US" sz="1200"/>
              <a:pPr/>
              <a:t>15</a:t>
            </a:fld>
            <a:endParaRPr lang="en-US" sz="1200"/>
          </a:p>
        </p:txBody>
      </p:sp>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9BF341F-5B78-2D4E-891D-3080D951ABB5}" type="slidenum">
              <a:rPr lang="en-US" sz="1200"/>
              <a:pPr algn="r"/>
              <a:t>15</a:t>
            </a:fld>
            <a:endParaRPr lang="en-US" sz="1200"/>
          </a:p>
        </p:txBody>
      </p:sp>
      <p:sp>
        <p:nvSpPr>
          <p:cNvPr id="727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8F6148D-E36B-0541-8581-68F4B80A4E6E}" type="slidenum">
              <a:rPr lang="en-US" sz="1200"/>
              <a:pPr algn="r"/>
              <a:t>15</a:t>
            </a:fld>
            <a:endParaRPr lang="en-US" sz="1200"/>
          </a:p>
        </p:txBody>
      </p:sp>
      <p:sp>
        <p:nvSpPr>
          <p:cNvPr id="72708" name="Rectangle 2"/>
          <p:cNvSpPr>
            <a:spLocks noChangeArrowheads="1"/>
          </p:cNvSpPr>
          <p:nvPr>
            <p:ph type="sldImg"/>
          </p:nvPr>
        </p:nvSpPr>
        <p:spPr>
          <a:solidFill>
            <a:srgbClr val="FFFFFF"/>
          </a:solidFill>
          <a:ln/>
        </p:spPr>
      </p:sp>
      <p:sp>
        <p:nvSpPr>
          <p:cNvPr id="72709" name="Rectangle 3"/>
          <p:cNvSpPr>
            <a:spLocks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A </a:t>
            </a:r>
            <a:r>
              <a:rPr lang="en-US" dirty="0">
                <a:ea typeface="ＭＳ Ｐゴシック" charset="0"/>
                <a:cs typeface="ＭＳ Ｐゴシック" charset="0"/>
              </a:rPr>
              <a:t>collection of </a:t>
            </a:r>
            <a:r>
              <a:rPr lang="en-US" dirty="0" err="1">
                <a:ea typeface="ＭＳ Ｐゴシック" charset="0"/>
                <a:cs typeface="ＭＳ Ｐゴシック" charset="0"/>
              </a:rPr>
              <a:t>prokaryoitc</a:t>
            </a:r>
            <a:r>
              <a:rPr lang="en-US" dirty="0">
                <a:ea typeface="ＭＳ Ｐゴシック" charset="0"/>
                <a:cs typeface="ＭＳ Ｐゴシック" charset="0"/>
              </a:rPr>
              <a:t> </a:t>
            </a:r>
            <a:r>
              <a:rPr lang="en-US" dirty="0" smtClean="0">
                <a:ea typeface="ＭＳ Ｐゴシック" charset="0"/>
                <a:cs typeface="ＭＳ Ｐゴシック" charset="0"/>
              </a:rPr>
              <a:t>cells led to a eukaryotic cell. </a:t>
            </a:r>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 trillion eukayoritc cells operating with a guiding purpose.</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5F89E2-774B-2343-8D1D-8745DB327556}" type="slidenum">
              <a:rPr lang="en-US" sz="1200"/>
              <a:pPr/>
              <a:t>16</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shows the maximum size of organisms through time.  Prokaryotes are the smallest– note that these tiny creatuers continue to exist today.  Then starting about 2.0Ga, after the great oxidation event, we get eukarotes.  They expand the volume by about four order of magnitude.  Once multicellular organisms come on board, then size increases by another four orders of magnitude, with sequoias and great whales being the largest current creatures.</a:t>
            </a: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D3DF16-849E-9C4B-BEF7-45815F9C9BB0}" type="slidenum">
              <a:rPr lang="en-US" sz="1200"/>
              <a:pPr/>
              <a:t>17</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1A06D7-8FA5-CC4B-AEC3-D76927D21CDA}" type="slidenum">
              <a:rPr lang="en-US" sz="1200"/>
              <a:pPr/>
              <a:t>18</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There may be a directionality in terms of increasing intelligence, as it imparts a competitive advantage. Carnivores have to stay one step ahead of the ungulates in terms of brainpower.</a:t>
            </a:r>
          </a:p>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72C8CA-B98D-DC40-90DA-B0F5CC3C8E80}" type="slidenum">
              <a:rPr lang="en-US" sz="1200"/>
              <a:pPr/>
              <a:t>20</a:t>
            </a:fld>
            <a:endParaRPr lang="en-US" sz="1200"/>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Brief recap of the four energy revolutions here.</a:t>
            </a: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EA5BD2-1F30-5B4B-AD75-28CA6B7F2B35}" type="slidenum">
              <a:rPr lang="en-US" sz="1200"/>
              <a:pPr/>
              <a:t>21</a:t>
            </a:fld>
            <a:endParaRPr lang="en-US" sz="1200"/>
          </a:p>
        </p:txBody>
      </p:sp>
      <p:sp>
        <p:nvSpPr>
          <p:cNvPr id="83970" name="Rectangle 2"/>
          <p:cNvSpPr>
            <a:spLocks noChangeArrowheads="1"/>
          </p:cNvSpPr>
          <p:nvPr>
            <p:ph type="sldImg"/>
          </p:nvPr>
        </p:nvSpPr>
        <p:spPr>
          <a:solidFill>
            <a:srgbClr val="FFFFFF"/>
          </a:solidFill>
          <a:ln/>
        </p:spPr>
      </p:sp>
      <p:sp>
        <p:nvSpPr>
          <p:cNvPr id="8397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EC0509-F17B-B74A-8F77-4D629FA68198}" type="slidenum">
              <a:rPr lang="en-US" sz="1200"/>
              <a:pPr/>
              <a:t>22</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charset="0"/>
                <a:cs typeface="ＭＳ Ｐゴシック" charset="0"/>
              </a:rPr>
              <a:t>Increasing </a:t>
            </a:r>
            <a:r>
              <a:rPr lang="en-US" dirty="0">
                <a:ea typeface="ＭＳ Ｐゴシック" charset="0"/>
                <a:cs typeface="ＭＳ Ｐゴシック" charset="0"/>
              </a:rPr>
              <a:t>relationship and energy usage favored.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Deccan traps also were erupting at that time.</a:t>
            </a:r>
            <a:endParaRPr lang="en-US" dirty="0"/>
          </a:p>
        </p:txBody>
      </p:sp>
      <p:sp>
        <p:nvSpPr>
          <p:cNvPr id="4" name="Slide Number Placeholder 3"/>
          <p:cNvSpPr>
            <a:spLocks noGrp="1"/>
          </p:cNvSpPr>
          <p:nvPr>
            <p:ph type="sldNum" sz="quarter" idx="10"/>
          </p:nvPr>
        </p:nvSpPr>
        <p:spPr/>
        <p:txBody>
          <a:bodyPr/>
          <a:lstStyle/>
          <a:p>
            <a:pPr>
              <a:defRPr/>
            </a:pPr>
            <a:fld id="{88527AFE-2BC9-1C4D-9BE0-43F980A80940}" type="slidenum">
              <a:rPr lang="en-US" smtClean="0"/>
              <a:pPr>
                <a:defRPr/>
              </a:pPr>
              <a:t>2</a:t>
            </a:fld>
            <a:endParaRPr lang="en-US"/>
          </a:p>
        </p:txBody>
      </p:sp>
    </p:spTree>
    <p:extLst>
      <p:ext uri="{BB962C8B-B14F-4D97-AF65-F5344CB8AC3E}">
        <p14:creationId xmlns:p14="http://schemas.microsoft.com/office/powerpoint/2010/main" val="257049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7E1688-0BC8-A44D-BBFC-30B78DF02100}" type="slidenum">
              <a:rPr lang="en-US" sz="1200"/>
              <a:pPr/>
              <a:t>4</a:t>
            </a:fld>
            <a:endParaRPr lang="en-US" sz="1200"/>
          </a:p>
        </p:txBody>
      </p:sp>
      <p:sp>
        <p:nvSpPr>
          <p:cNvPr id="54274" name="Rectangle 2"/>
          <p:cNvSpPr>
            <a:spLocks noChangeArrowheads="1"/>
          </p:cNvSpPr>
          <p:nvPr>
            <p:ph type="sldImg"/>
          </p:nvPr>
        </p:nvSpPr>
        <p:spPr>
          <a:solidFill>
            <a:srgbClr val="FFFFFF"/>
          </a:solidFill>
          <a:ln/>
        </p:spPr>
      </p:sp>
      <p:sp>
        <p:nvSpPr>
          <p:cNvPr id="5427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E22DA6-AF12-944B-94E0-8EF2408F0D10}" type="slidenum">
              <a:rPr lang="en-US" sz="1200"/>
              <a:pPr/>
              <a:t>5</a:t>
            </a:fld>
            <a:endParaRPr lang="en-US" sz="1200"/>
          </a:p>
        </p:txBody>
      </p:sp>
      <p:sp>
        <p:nvSpPr>
          <p:cNvPr id="56322" name="Rectangle 2"/>
          <p:cNvSpPr>
            <a:spLocks noChangeArrowheads="1"/>
          </p:cNvSpPr>
          <p:nvPr>
            <p:ph type="sldImg"/>
          </p:nvPr>
        </p:nvSpPr>
        <p:spPr>
          <a:solidFill>
            <a:srgbClr val="FFFFFF"/>
          </a:solidFill>
          <a:ln/>
        </p:spPr>
      </p:sp>
      <p:sp>
        <p:nvSpPr>
          <p:cNvPr id="5632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C225AE-FF90-0E4B-AE6B-88C52B8F121F}" type="slidenum">
              <a:rPr lang="en-US" sz="1200"/>
              <a:pPr/>
              <a:t>6</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DE3158-BBFC-6448-8F32-8EE3DB126C7B}" type="slidenum">
              <a:rPr lang="en-US" sz="1200"/>
              <a:pPr/>
              <a:t>7</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Note the two flood basalt episodes in rather close proximity. </a:t>
            </a:r>
            <a:r>
              <a:rPr lang="en-US" dirty="0" smtClean="0">
                <a:ea typeface="ＭＳ Ｐゴシック" charset="0"/>
                <a:cs typeface="ＭＳ Ｐゴシック" charset="0"/>
              </a:rPr>
              <a:t> And that the extinction was not as rapid a change as across the K-T boundary.</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A53DB5-E21F-F548-AD73-D32656D7B005}" type="slidenum">
              <a:rPr lang="en-US" sz="1200"/>
              <a:pPr/>
              <a:t>8</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F077C3-100E-5647-A202-60F7EE4BE42C}" type="slidenum">
              <a:rPr lang="en-US" sz="1200"/>
              <a:pPr/>
              <a:t>9</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Virtually all mass extinctions correspond w flood basalts  K-T is meteorite impacxt also.  And the P-T one is two flood basalts close in time.  So it looks lie the biggest mass edtientxiosn are a double whammy, and also that the general hyptohesis of metierotie impacts ausing mass extinctions, has not proven out, attractive as it is.  For K-T, BOTH.  For others, no eveinece. And, we also know of other large meteorite impacxts that are NOT associated with mass extinctions.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5167E2-01C7-5547-BD6A-8ECFC4F7B765}" type="slidenum">
              <a:rPr lang="en-US" sz="1200"/>
              <a:pPr/>
              <a:t>10</a:t>
            </a:fld>
            <a:endParaRPr lang="en-US" sz="1200"/>
          </a:p>
        </p:txBody>
      </p:sp>
      <p:sp>
        <p:nvSpPr>
          <p:cNvPr id="66562" name="Rectangle 2"/>
          <p:cNvSpPr>
            <a:spLocks noChangeArrowheads="1"/>
          </p:cNvSpPr>
          <p:nvPr>
            <p:ph type="sldImg"/>
          </p:nvPr>
        </p:nvSpPr>
        <p:spPr>
          <a:solidFill>
            <a:srgbClr val="FFFFFF"/>
          </a:solidFill>
          <a:ln/>
        </p:spPr>
      </p:sp>
      <p:sp>
        <p:nvSpPr>
          <p:cNvPr id="6656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F48E4-0379-6048-A2F3-47ED0CE48F8B}" type="datetimeFigureOut">
              <a:rPr lang="en-US" smtClean="0"/>
              <a:t>11/16/13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26763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F48E4-0379-6048-A2F3-47ED0CE48F8B}" type="datetimeFigureOut">
              <a:rPr lang="en-US" smtClean="0"/>
              <a:t>11/16/13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19075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F48E4-0379-6048-A2F3-47ED0CE48F8B}" type="datetimeFigureOut">
              <a:rPr lang="en-US" smtClean="0"/>
              <a:t>11/16/13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164556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F48E4-0379-6048-A2F3-47ED0CE48F8B}" type="datetimeFigureOut">
              <a:rPr lang="en-US" smtClean="0"/>
              <a:t>11/16/13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75034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F48E4-0379-6048-A2F3-47ED0CE48F8B}" type="datetimeFigureOut">
              <a:rPr lang="en-US" smtClean="0"/>
              <a:t>11/16/13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43260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F48E4-0379-6048-A2F3-47ED0CE48F8B}" type="datetimeFigureOut">
              <a:rPr lang="en-US" smtClean="0"/>
              <a:t>11/16/13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17379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F48E4-0379-6048-A2F3-47ED0CE48F8B}" type="datetimeFigureOut">
              <a:rPr lang="en-US" smtClean="0"/>
              <a:t>11/16/13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36399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F48E4-0379-6048-A2F3-47ED0CE48F8B}" type="datetimeFigureOut">
              <a:rPr lang="en-US" smtClean="0"/>
              <a:t>11/16/13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290270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F48E4-0379-6048-A2F3-47ED0CE48F8B}" type="datetimeFigureOut">
              <a:rPr lang="en-US" smtClean="0"/>
              <a:t>11/16/13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45324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F48E4-0379-6048-A2F3-47ED0CE48F8B}" type="datetimeFigureOut">
              <a:rPr lang="en-US" smtClean="0"/>
              <a:t>11/16/13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172474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F48E4-0379-6048-A2F3-47ED0CE48F8B}" type="datetimeFigureOut">
              <a:rPr lang="en-US" smtClean="0"/>
              <a:t>11/16/13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43DA7-D77A-EA41-B8F8-1C24D2E720EB}" type="slidenum">
              <a:rPr lang="en-US" smtClean="0"/>
              <a:t>‹#›</a:t>
            </a:fld>
            <a:endParaRPr lang="en-US"/>
          </a:p>
        </p:txBody>
      </p:sp>
    </p:spTree>
    <p:extLst>
      <p:ext uri="{BB962C8B-B14F-4D97-AF65-F5344CB8AC3E}">
        <p14:creationId xmlns:p14="http://schemas.microsoft.com/office/powerpoint/2010/main" val="3540771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F48E4-0379-6048-A2F3-47ED0CE48F8B}" type="datetimeFigureOut">
              <a:rPr lang="en-US" smtClean="0"/>
              <a:t>11/16/13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43DA7-D77A-EA41-B8F8-1C24D2E720EB}" type="slidenum">
              <a:rPr lang="en-US" smtClean="0"/>
              <a:t>‹#›</a:t>
            </a:fld>
            <a:endParaRPr lang="en-US"/>
          </a:p>
        </p:txBody>
      </p:sp>
    </p:spTree>
    <p:extLst>
      <p:ext uri="{BB962C8B-B14F-4D97-AF65-F5344CB8AC3E}">
        <p14:creationId xmlns:p14="http://schemas.microsoft.com/office/powerpoint/2010/main" val="677949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49154"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49155" name="Picture 4" descr="Fig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57200"/>
            <a:ext cx="72390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460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517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228600"/>
            <a:ext cx="7772400" cy="1143000"/>
          </a:xfrm>
        </p:spPr>
        <p:txBody>
          <a:bodyPr/>
          <a:lstStyle/>
          <a:p>
            <a:pPr eaLnBrk="1" hangingPunct="1"/>
            <a:r>
              <a:rPr lang="en-US">
                <a:latin typeface="Arial" charset="0"/>
                <a:ea typeface="ＭＳ Ｐゴシック" charset="0"/>
                <a:cs typeface="ＭＳ Ｐゴシック" charset="0"/>
              </a:rPr>
              <a:t>ONTONG JAVA PLATEAU</a:t>
            </a:r>
          </a:p>
        </p:txBody>
      </p:sp>
      <p:sp>
        <p:nvSpPr>
          <p:cNvPr id="67586"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2" name="Picture 1" descr="CH. 18 OJ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89888"/>
            <a:ext cx="5559552" cy="5468112"/>
          </a:xfrm>
          <a:prstGeom prst="rect">
            <a:avLst/>
          </a:prstGeom>
        </p:spPr>
      </p:pic>
    </p:spTree>
    <p:extLst>
      <p:ext uri="{BB962C8B-B14F-4D97-AF65-F5344CB8AC3E}">
        <p14:creationId xmlns:p14="http://schemas.microsoft.com/office/powerpoint/2010/main" val="1782517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85800" y="152400"/>
            <a:ext cx="7772400" cy="1143000"/>
          </a:xfrm>
        </p:spPr>
        <p:txBody>
          <a:bodyPr/>
          <a:lstStyle/>
          <a:p>
            <a:r>
              <a:rPr lang="en-US">
                <a:latin typeface="Arial" charset="0"/>
                <a:ea typeface="ＭＳ Ｐゴシック" charset="0"/>
                <a:cs typeface="ＭＳ Ｐゴシック" charset="0"/>
              </a:rPr>
              <a:t>Mass Extinctions</a:t>
            </a:r>
          </a:p>
        </p:txBody>
      </p:sp>
      <p:sp>
        <p:nvSpPr>
          <p:cNvPr id="87042" name="Content Placeholder 2"/>
          <p:cNvSpPr>
            <a:spLocks noGrp="1"/>
          </p:cNvSpPr>
          <p:nvPr>
            <p:ph idx="1"/>
          </p:nvPr>
        </p:nvSpPr>
        <p:spPr>
          <a:xfrm>
            <a:off x="685800" y="1143000"/>
            <a:ext cx="7772400" cy="5257800"/>
          </a:xfrm>
        </p:spPr>
        <p:txBody>
          <a:bodyPr>
            <a:normAutofit lnSpcReduction="10000"/>
          </a:bodyPr>
          <a:lstStyle/>
          <a:p>
            <a:r>
              <a:rPr lang="en-US" sz="2400" dirty="0">
                <a:latin typeface="Arial" charset="0"/>
                <a:ea typeface="ＭＳ Ｐゴシック" charset="0"/>
                <a:cs typeface="ＭＳ Ｐゴシック" charset="0"/>
              </a:rPr>
              <a:t>The best known mass extinction is at the Cretaceous-Tertiary boundary.  At this time there were:</a:t>
            </a:r>
          </a:p>
          <a:p>
            <a:pPr lvl="1"/>
            <a:r>
              <a:rPr lang="en-US" sz="2400" dirty="0">
                <a:latin typeface="Arial" charset="0"/>
                <a:ea typeface="ＭＳ Ｐゴシック" charset="0"/>
              </a:rPr>
              <a:t>A major meteorite impact</a:t>
            </a:r>
          </a:p>
          <a:p>
            <a:pPr lvl="1"/>
            <a:r>
              <a:rPr lang="en-US" sz="2400" dirty="0">
                <a:latin typeface="Arial" charset="0"/>
                <a:ea typeface="ＭＳ Ｐゴシック" charset="0"/>
              </a:rPr>
              <a:t>The Deccan Flood Basalts</a:t>
            </a:r>
          </a:p>
          <a:p>
            <a:r>
              <a:rPr lang="en-US" sz="2400" dirty="0">
                <a:latin typeface="Arial" charset="0"/>
                <a:ea typeface="ＭＳ Ｐゴシック" charset="0"/>
                <a:cs typeface="ＭＳ Ｐゴシック" charset="0"/>
              </a:rPr>
              <a:t>The Largest mass extinction is the </a:t>
            </a:r>
            <a:r>
              <a:rPr lang="en-US" sz="2400" dirty="0" err="1">
                <a:latin typeface="Arial" charset="0"/>
                <a:ea typeface="ＭＳ Ｐゴシック" charset="0"/>
                <a:cs typeface="ＭＳ Ｐゴシック" charset="0"/>
              </a:rPr>
              <a:t>Permo</a:t>
            </a:r>
            <a:r>
              <a:rPr lang="en-US" sz="2400" dirty="0">
                <a:latin typeface="Arial" charset="0"/>
                <a:ea typeface="ＭＳ Ｐゴシック" charset="0"/>
                <a:cs typeface="ＭＳ Ｐゴシック" charset="0"/>
              </a:rPr>
              <a:t>-Triassic.  At that time there were</a:t>
            </a:r>
          </a:p>
          <a:p>
            <a:pPr lvl="1"/>
            <a:r>
              <a:rPr lang="en-US" sz="2400" dirty="0">
                <a:latin typeface="Arial" charset="0"/>
                <a:ea typeface="ＭＳ Ｐゴシック" charset="0"/>
              </a:rPr>
              <a:t>Two major flood basalts, ten million years apart, and one them went through massive coal deposits</a:t>
            </a:r>
          </a:p>
          <a:p>
            <a:r>
              <a:rPr lang="en-US" sz="2400" dirty="0">
                <a:latin typeface="Arial" charset="0"/>
                <a:ea typeface="ＭＳ Ｐゴシック" charset="0"/>
                <a:cs typeface="ＭＳ Ｐゴシック" charset="0"/>
              </a:rPr>
              <a:t>Other mass extinctions all correlate with flood basalts</a:t>
            </a:r>
          </a:p>
          <a:p>
            <a:r>
              <a:rPr lang="en-US" sz="2400" dirty="0">
                <a:latin typeface="Arial" charset="0"/>
                <a:ea typeface="ＭＳ Ｐゴシック" charset="0"/>
                <a:cs typeface="ＭＳ Ｐゴシック" charset="0"/>
              </a:rPr>
              <a:t>The submarine flood basalt at the </a:t>
            </a:r>
            <a:r>
              <a:rPr lang="en-US" sz="2400" dirty="0" err="1">
                <a:latin typeface="Arial" charset="0"/>
                <a:ea typeface="ＭＳ Ｐゴシック" charset="0"/>
                <a:cs typeface="ＭＳ Ｐゴシック" charset="0"/>
              </a:rPr>
              <a:t>Ontong</a:t>
            </a:r>
            <a:r>
              <a:rPr lang="en-US" sz="2400" dirty="0">
                <a:latin typeface="Arial" charset="0"/>
                <a:ea typeface="ＭＳ Ｐゴシック" charset="0"/>
                <a:cs typeface="ＭＳ Ｐゴシック" charset="0"/>
              </a:rPr>
              <a:t> Java plateau </a:t>
            </a:r>
            <a:r>
              <a:rPr lang="en-US" sz="2400" dirty="0" smtClean="0">
                <a:latin typeface="Arial" charset="0"/>
                <a:ea typeface="ＭＳ Ｐゴシック" charset="0"/>
                <a:cs typeface="ＭＳ Ｐゴシック" charset="0"/>
              </a:rPr>
              <a:t>is not </a:t>
            </a:r>
            <a:r>
              <a:rPr lang="en-US" sz="2400" dirty="0">
                <a:latin typeface="Arial" charset="0"/>
                <a:ea typeface="ＭＳ Ｐゴシック" charset="0"/>
                <a:cs typeface="ＭＳ Ｐゴシック" charset="0"/>
              </a:rPr>
              <a:t>correlated with mass extinctions</a:t>
            </a:r>
          </a:p>
          <a:p>
            <a:r>
              <a:rPr lang="en-US" sz="2400" dirty="0">
                <a:latin typeface="Arial" charset="0"/>
                <a:ea typeface="ＭＳ Ｐゴシック" charset="0"/>
                <a:cs typeface="ＭＳ Ｐゴシック" charset="0"/>
              </a:rPr>
              <a:t>SO IT APPEARS THAT MOST MASS EXTINCTIONS  ARE CAUSED BY CLIMATE CHANGE</a:t>
            </a:r>
          </a:p>
        </p:txBody>
      </p:sp>
    </p:spTree>
    <p:extLst>
      <p:ext uri="{BB962C8B-B14F-4D97-AF65-F5344CB8AC3E}">
        <p14:creationId xmlns:p14="http://schemas.microsoft.com/office/powerpoint/2010/main" val="199313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685800" y="990600"/>
            <a:ext cx="7772400" cy="4114800"/>
          </a:xfrm>
        </p:spPr>
        <p:txBody>
          <a:bodyPr>
            <a:normAutofit fontScale="92500" lnSpcReduction="10000"/>
          </a:bodyPr>
          <a:lstStyle/>
          <a:p>
            <a:r>
              <a:rPr lang="en-US" dirty="0">
                <a:latin typeface="Arial" charset="0"/>
                <a:ea typeface="ＭＳ Ｐゴシック" charset="0"/>
                <a:cs typeface="ＭＳ Ｐゴシック" charset="0"/>
              </a:rPr>
              <a:t>CATASTROPHES ARE AN ESSENTIAL ASPECT OF PLANETARY EVOLUTION.</a:t>
            </a:r>
          </a:p>
          <a:p>
            <a:r>
              <a:rPr lang="en-US" dirty="0">
                <a:latin typeface="Arial" charset="0"/>
                <a:ea typeface="ＭＳ Ｐゴシック" charset="0"/>
                <a:cs typeface="ＭＳ Ｐゴシック" charset="0"/>
              </a:rPr>
              <a:t>THEY GENERALLY </a:t>
            </a:r>
            <a:r>
              <a:rPr lang="en-US" dirty="0" smtClean="0">
                <a:latin typeface="Arial" charset="0"/>
                <a:ea typeface="ＭＳ Ｐゴシック" charset="0"/>
                <a:cs typeface="ＭＳ Ｐゴシック" charset="0"/>
              </a:rPr>
              <a:t>INVOLVE INTERACTIONS </a:t>
            </a:r>
            <a:r>
              <a:rPr lang="en-US" dirty="0">
                <a:latin typeface="Arial" charset="0"/>
                <a:ea typeface="ＭＳ Ｐゴシック" charset="0"/>
                <a:cs typeface="ＭＳ Ｐゴシック" charset="0"/>
              </a:rPr>
              <a:t>WITH WITH THE PLANETARY INTERIOR AND THE SOLAR SYSTEM</a:t>
            </a:r>
          </a:p>
          <a:p>
            <a:r>
              <a:rPr lang="en-US" dirty="0">
                <a:latin typeface="Arial" charset="0"/>
                <a:ea typeface="ＭＳ Ｐゴシック" charset="0"/>
                <a:cs typeface="ＭＳ Ｐゴシック" charset="0"/>
              </a:rPr>
              <a:t>THEY ENHANCE THE CAPACITY FOR EVOLUTIONARY CHANGE, AND IN THIS WAY CONTRIBUTE TO HABITABILITY</a:t>
            </a:r>
          </a:p>
        </p:txBody>
      </p:sp>
    </p:spTree>
    <p:extLst>
      <p:ext uri="{BB962C8B-B14F-4D97-AF65-F5344CB8AC3E}">
        <p14:creationId xmlns:p14="http://schemas.microsoft.com/office/powerpoint/2010/main" val="180455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a:xfrm>
            <a:off x="609600" y="838200"/>
            <a:ext cx="7772400" cy="1143000"/>
          </a:xfrm>
        </p:spPr>
        <p:txBody>
          <a:bodyPr/>
          <a:lstStyle/>
          <a:p>
            <a:pPr eaLnBrk="1" hangingPunct="1"/>
            <a:r>
              <a:rPr lang="en-US">
                <a:latin typeface="Arial" charset="0"/>
                <a:ea typeface="ＭＳ Ｐゴシック" charset="0"/>
                <a:cs typeface="ＭＳ Ｐゴシック" charset="0"/>
              </a:rPr>
              <a:t>A Life Perspective</a:t>
            </a:r>
          </a:p>
        </p:txBody>
      </p:sp>
      <p:sp>
        <p:nvSpPr>
          <p:cNvPr id="69634" name="Rectangle 3"/>
          <p:cNvSpPr>
            <a:spLocks noGrp="1" noChangeArrowheads="1"/>
          </p:cNvSpPr>
          <p:nvPr>
            <p:ph type="subTitle" idx="1"/>
          </p:nvPr>
        </p:nvSpPr>
        <p:spPr>
          <a:xfrm>
            <a:off x="1371600" y="3048000"/>
            <a:ext cx="6400800" cy="1752600"/>
          </a:xfrm>
        </p:spPr>
        <p:txBody>
          <a:bodyPr/>
          <a:lstStyle/>
          <a:p>
            <a:pPr eaLnBrk="1" hangingPunct="1"/>
            <a:r>
              <a:rPr lang="en-US">
                <a:latin typeface="Arial" charset="0"/>
                <a:ea typeface="ＭＳ Ｐゴシック" charset="0"/>
                <a:cs typeface="ＭＳ Ｐゴシック" charset="0"/>
              </a:rPr>
              <a:t>Increasing relationship, increasing access to energy, increasing intelligence</a:t>
            </a:r>
          </a:p>
        </p:txBody>
      </p:sp>
    </p:spTree>
    <p:extLst>
      <p:ext uri="{BB962C8B-B14F-4D97-AF65-F5344CB8AC3E}">
        <p14:creationId xmlns:p14="http://schemas.microsoft.com/office/powerpoint/2010/main" val="15180763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1357313"/>
            <a:ext cx="59594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ext Box 4"/>
          <p:cNvSpPr txBox="1">
            <a:spLocks noChangeArrowheads="1"/>
          </p:cNvSpPr>
          <p:nvPr/>
        </p:nvSpPr>
        <p:spPr bwMode="auto">
          <a:xfrm>
            <a:off x="3209925" y="3733800"/>
            <a:ext cx="25050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PROKARYOTES</a:t>
            </a:r>
          </a:p>
        </p:txBody>
      </p:sp>
      <p:sp>
        <p:nvSpPr>
          <p:cNvPr id="71683" name="Text Box 5"/>
          <p:cNvSpPr>
            <a:spLocks noChangeArrowheads="1"/>
          </p:cNvSpPr>
          <p:nvPr>
            <p:ph type="body" idx="4294967295"/>
          </p:nvPr>
        </p:nvSpPr>
        <p:spPr>
          <a:xfrm>
            <a:off x="3276600" y="1447800"/>
            <a:ext cx="2362200" cy="457200"/>
          </a:xfrm>
          <a:solidFill>
            <a:schemeClr val="bg1"/>
          </a:solidFill>
        </p:spPr>
        <p:txBody>
          <a:bodyPr/>
          <a:lstStyle/>
          <a:p>
            <a:pPr eaLnBrk="1" hangingPunct="1">
              <a:spcBef>
                <a:spcPct val="0"/>
              </a:spcBef>
              <a:buFontTx/>
              <a:buNone/>
            </a:pPr>
            <a:r>
              <a:rPr lang="en-US" sz="2000">
                <a:latin typeface="Arial" charset="0"/>
                <a:ea typeface="ＭＳ Ｐゴシック" charset="0"/>
                <a:cs typeface="ＭＳ Ｐゴシック" charset="0"/>
              </a:rPr>
              <a:t>EUKARYOTES</a:t>
            </a:r>
            <a:endParaRPr lang="en-US" sz="1800">
              <a:latin typeface="Arial" charset="0"/>
              <a:ea typeface="ＭＳ Ｐゴシック" charset="0"/>
              <a:cs typeface="ＭＳ Ｐゴシック" charset="0"/>
            </a:endParaRPr>
          </a:p>
        </p:txBody>
      </p:sp>
      <p:sp>
        <p:nvSpPr>
          <p:cNvPr id="71685" name="Text Box 7"/>
          <p:cNvSpPr txBox="1">
            <a:spLocks noChangeArrowheads="1"/>
          </p:cNvSpPr>
          <p:nvPr/>
        </p:nvSpPr>
        <p:spPr bwMode="auto">
          <a:xfrm>
            <a:off x="152400" y="838200"/>
            <a:ext cx="2990850" cy="3400425"/>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 typeface="Times" charset="0"/>
              <a:buNone/>
              <a:defRPr/>
            </a:pPr>
            <a:endParaRPr kumimoji="1" lang="en-US" dirty="0" smtClean="0">
              <a:solidFill>
                <a:srgbClr val="F8EF45"/>
              </a:solidFill>
              <a:latin typeface="Times New Roman" charset="0"/>
            </a:endParaRPr>
          </a:p>
          <a:p>
            <a:pPr>
              <a:buFont typeface="Times" charset="0"/>
              <a:buNone/>
              <a:defRPr/>
            </a:pPr>
            <a:r>
              <a:rPr kumimoji="1" lang="en-US" dirty="0" smtClean="0">
                <a:solidFill>
                  <a:schemeClr val="accent1">
                    <a:lumMod val="50000"/>
                  </a:schemeClr>
                </a:solidFill>
                <a:latin typeface="Times New Roman" charset="0"/>
              </a:rPr>
              <a:t>Eukaryotes</a:t>
            </a:r>
          </a:p>
          <a:p>
            <a:pPr>
              <a:buFont typeface="Times" charset="0"/>
              <a:buNone/>
              <a:defRPr/>
            </a:pPr>
            <a:endParaRPr kumimoji="1" lang="en-US" dirty="0" smtClean="0">
              <a:solidFill>
                <a:schemeClr val="accent1">
                  <a:lumMod val="50000"/>
                </a:schemeClr>
              </a:solidFill>
              <a:latin typeface="Times New Roman" charset="0"/>
            </a:endParaRPr>
          </a:p>
          <a:p>
            <a:pPr>
              <a:buFont typeface="Times" charset="0"/>
              <a:buNone/>
              <a:defRPr/>
            </a:pPr>
            <a:r>
              <a:rPr kumimoji="1" lang="en-US" dirty="0" smtClean="0">
                <a:solidFill>
                  <a:schemeClr val="accent1">
                    <a:lumMod val="50000"/>
                  </a:schemeClr>
                </a:solidFill>
                <a:latin typeface="Times New Roman" charset="0"/>
              </a:rPr>
              <a:t>1000 times more DNA</a:t>
            </a:r>
          </a:p>
          <a:p>
            <a:pPr>
              <a:buFont typeface="Times" charset="0"/>
              <a:buChar char="•"/>
              <a:defRPr/>
            </a:pPr>
            <a:endParaRPr kumimoji="1" lang="en-US" dirty="0" smtClean="0">
              <a:solidFill>
                <a:schemeClr val="accent1">
                  <a:lumMod val="50000"/>
                </a:schemeClr>
              </a:solidFill>
              <a:latin typeface="Times New Roman" charset="0"/>
            </a:endParaRPr>
          </a:p>
          <a:p>
            <a:pPr>
              <a:buFont typeface="Times" charset="0"/>
              <a:buNone/>
              <a:defRPr/>
            </a:pPr>
            <a:r>
              <a:rPr kumimoji="1" lang="en-US" dirty="0" smtClean="0">
                <a:solidFill>
                  <a:schemeClr val="accent1">
                    <a:lumMod val="50000"/>
                  </a:schemeClr>
                </a:solidFill>
                <a:latin typeface="Times New Roman" charset="0"/>
              </a:rPr>
              <a:t>Division in 24 hours</a:t>
            </a:r>
          </a:p>
          <a:p>
            <a:pPr>
              <a:buFont typeface="Times" charset="0"/>
              <a:buNone/>
              <a:defRPr/>
            </a:pPr>
            <a:endParaRPr kumimoji="1" lang="en-US" dirty="0" smtClean="0">
              <a:solidFill>
                <a:schemeClr val="accent1">
                  <a:lumMod val="50000"/>
                </a:schemeClr>
              </a:solidFill>
              <a:latin typeface="Times New Roman" charset="0"/>
            </a:endParaRPr>
          </a:p>
          <a:p>
            <a:pPr>
              <a:buFont typeface="Times" charset="0"/>
              <a:buNone/>
              <a:defRPr/>
            </a:pPr>
            <a:r>
              <a:rPr kumimoji="1" lang="en-US" dirty="0" smtClean="0">
                <a:solidFill>
                  <a:schemeClr val="accent1">
                    <a:lumMod val="50000"/>
                  </a:schemeClr>
                </a:solidFill>
                <a:latin typeface="Times New Roman" charset="0"/>
              </a:rPr>
              <a:t>Normally aerobic </a:t>
            </a:r>
          </a:p>
          <a:p>
            <a:pPr>
              <a:buFont typeface="Times" charset="0"/>
              <a:buNone/>
              <a:defRPr/>
            </a:pPr>
            <a:endParaRPr kumimoji="1" lang="en-US" dirty="0" smtClean="0">
              <a:solidFill>
                <a:srgbClr val="F8EF45"/>
              </a:solidFill>
              <a:latin typeface="Times New Roman" charset="0"/>
            </a:endParaRPr>
          </a:p>
        </p:txBody>
      </p:sp>
    </p:spTree>
    <p:extLst>
      <p:ext uri="{BB962C8B-B14F-4D97-AF65-F5344CB8AC3E}">
        <p14:creationId xmlns:p14="http://schemas.microsoft.com/office/powerpoint/2010/main" val="33738314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a:xfrm>
            <a:off x="152400" y="228600"/>
            <a:ext cx="4038600" cy="2286000"/>
          </a:xfrm>
        </p:spPr>
        <p:txBody>
          <a:bodyPr/>
          <a:lstStyle/>
          <a:p>
            <a:pPr eaLnBrk="1" hangingPunct="1"/>
            <a:r>
              <a:rPr lang="en-US">
                <a:solidFill>
                  <a:schemeClr val="bg1"/>
                </a:solidFill>
                <a:latin typeface="Arial" charset="0"/>
                <a:ea typeface="ＭＳ Ｐゴシック" charset="0"/>
                <a:cs typeface="ＭＳ Ｐゴシック" charset="0"/>
              </a:rPr>
              <a:t>One trillion of these working together with active oxygen transport: 21% O</a:t>
            </a:r>
            <a:r>
              <a:rPr lang="en-US" baseline="-25000">
                <a:solidFill>
                  <a:schemeClr val="bg1"/>
                </a:solidFill>
                <a:latin typeface="Arial" charset="0"/>
                <a:ea typeface="ＭＳ Ｐゴシック" charset="0"/>
                <a:cs typeface="ＭＳ Ｐゴシック" charset="0"/>
              </a:rPr>
              <a:t>2</a:t>
            </a:r>
            <a:endParaRPr lang="en-US">
              <a:latin typeface="Arial" charset="0"/>
              <a:ea typeface="ＭＳ Ｐゴシック" charset="0"/>
              <a:cs typeface="ＭＳ Ｐゴシック" charset="0"/>
            </a:endParaRPr>
          </a:p>
        </p:txBody>
      </p:sp>
      <p:pic>
        <p:nvPicPr>
          <p:cNvPr id="73730" name="Picture 5" descr="Figure 12"/>
          <p:cNvPicPr>
            <a:picLocks noChangeAspect="1" noChangeArrowheads="1"/>
          </p:cNvPicPr>
          <p:nvPr/>
        </p:nvPicPr>
        <p:blipFill>
          <a:blip r:embed="rId3">
            <a:extLst>
              <a:ext uri="{28A0092B-C50C-407E-A947-70E740481C1C}">
                <a14:useLocalDpi xmlns:a14="http://schemas.microsoft.com/office/drawing/2010/main" val="0"/>
              </a:ext>
            </a:extLst>
          </a:blip>
          <a:srcRect l="40733" b="35129"/>
          <a:stretch>
            <a:fillRect/>
          </a:stretch>
        </p:blipFill>
        <p:spPr bwMode="auto">
          <a:xfrm>
            <a:off x="0" y="3495675"/>
            <a:ext cx="35321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0"/>
            <a:ext cx="556260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867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75778"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pic>
        <p:nvPicPr>
          <p:cNvPr id="757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85852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57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body" idx="1"/>
          </p:nvPr>
        </p:nvSpPr>
        <p:spPr>
          <a:xfrm>
            <a:off x="3200400" y="5715000"/>
            <a:ext cx="2743200" cy="381000"/>
          </a:xfrm>
        </p:spPr>
        <p:txBody>
          <a:bodyPr/>
          <a:lstStyle/>
          <a:p>
            <a:pPr algn="ctr" eaLnBrk="1" hangingPunct="1">
              <a:buFontTx/>
              <a:buNone/>
            </a:pPr>
            <a:r>
              <a:rPr lang="en-US" sz="1400">
                <a:latin typeface="Arial" charset="0"/>
                <a:ea typeface="ＭＳ Ｐゴシック" charset="0"/>
                <a:cs typeface="ＭＳ Ｐゴシック" charset="0"/>
              </a:rPr>
              <a:t>Figure 17-12</a:t>
            </a:r>
          </a:p>
        </p:txBody>
      </p:sp>
      <p:pic>
        <p:nvPicPr>
          <p:cNvPr id="77826" name="Picture 1" descr="Clang_17_12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48006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0849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09600" y="838200"/>
            <a:ext cx="7772400" cy="1143000"/>
          </a:xfrm>
        </p:spPr>
        <p:txBody>
          <a:bodyPr/>
          <a:lstStyle/>
          <a:p>
            <a:pPr eaLnBrk="1" hangingPunct="1"/>
            <a:r>
              <a:rPr lang="en-US">
                <a:latin typeface="Arial" charset="0"/>
                <a:ea typeface="ＭＳ Ｐゴシック" charset="0"/>
                <a:cs typeface="ＭＳ Ｐゴシック" charset="0"/>
              </a:rPr>
              <a:t>An Energy Perspective</a:t>
            </a:r>
          </a:p>
        </p:txBody>
      </p:sp>
      <p:sp>
        <p:nvSpPr>
          <p:cNvPr id="79874"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664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Deccan Traps, India</a:t>
            </a:r>
          </a:p>
        </p:txBody>
      </p:sp>
      <p:sp>
        <p:nvSpPr>
          <p:cNvPr id="5120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51203" name="Picture 5" descr="r_deccan_flood_bas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6096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3304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38113"/>
            <a:ext cx="4581525" cy="658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52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a:extLst>
              <a:ext uri="{28A0092B-C50C-407E-A947-70E740481C1C}">
                <a14:useLocalDpi xmlns:a14="http://schemas.microsoft.com/office/drawing/2010/main" val="0"/>
              </a:ext>
            </a:extLst>
          </a:blip>
          <a:srcRect b="29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ext Box 3"/>
          <p:cNvSpPr txBox="1">
            <a:spLocks noChangeArrowheads="1"/>
          </p:cNvSpPr>
          <p:nvPr/>
        </p:nvSpPr>
        <p:spPr bwMode="auto">
          <a:xfrm>
            <a:off x="838200" y="228600"/>
            <a:ext cx="74676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2200" b="1" i="1">
                <a:solidFill>
                  <a:srgbClr val="FFCC00"/>
                </a:solidFill>
                <a:latin typeface="Times New Roman" charset="0"/>
                <a:cs typeface="Times" charset="0"/>
              </a:rPr>
              <a:t>There appears to be a </a:t>
            </a:r>
            <a:r>
              <a:rPr kumimoji="1" lang="ja-JP" altLang="en-US" sz="2200" b="1" i="1">
                <a:solidFill>
                  <a:srgbClr val="FFCC00"/>
                </a:solidFill>
                <a:latin typeface="Times New Roman" charset="0"/>
                <a:cs typeface="Times" charset="0"/>
              </a:rPr>
              <a:t>“</a:t>
            </a:r>
            <a:r>
              <a:rPr kumimoji="1" lang="en-US" altLang="ja-JP" sz="2200" b="1" i="1">
                <a:solidFill>
                  <a:srgbClr val="FFCC00"/>
                </a:solidFill>
                <a:latin typeface="Times New Roman" charset="0"/>
                <a:cs typeface="Times" charset="0"/>
              </a:rPr>
              <a:t>directionality</a:t>
            </a:r>
            <a:r>
              <a:rPr kumimoji="1" lang="ja-JP" altLang="en-US" sz="2200" b="1" i="1">
                <a:solidFill>
                  <a:srgbClr val="FFCC00"/>
                </a:solidFill>
                <a:latin typeface="Times New Roman" charset="0"/>
                <a:cs typeface="Times" charset="0"/>
              </a:rPr>
              <a:t>”</a:t>
            </a:r>
            <a:r>
              <a:rPr kumimoji="1" lang="en-US" altLang="ja-JP" sz="2200" b="1" i="1">
                <a:solidFill>
                  <a:srgbClr val="FFCC00"/>
                </a:solidFill>
                <a:latin typeface="Times New Roman" charset="0"/>
                <a:cs typeface="Times" charset="0"/>
              </a:rPr>
              <a:t> to evolution of life in terms of:</a:t>
            </a:r>
          </a:p>
          <a:p>
            <a:endParaRPr kumimoji="1" lang="en-US" sz="2200" b="1" i="1">
              <a:solidFill>
                <a:srgbClr val="FFCC00"/>
              </a:solidFill>
              <a:latin typeface="Times New Roman" charset="0"/>
              <a:cs typeface="Times" charset="0"/>
            </a:endParaRPr>
          </a:p>
          <a:p>
            <a:r>
              <a:rPr kumimoji="1" lang="en-US" sz="2200" b="1" i="1">
                <a:solidFill>
                  <a:srgbClr val="FFCC00"/>
                </a:solidFill>
                <a:latin typeface="Times New Roman" charset="0"/>
                <a:cs typeface="Times" charset="0"/>
              </a:rPr>
              <a:t>Increasing access to energy</a:t>
            </a:r>
          </a:p>
          <a:p>
            <a:endParaRPr kumimoji="1" lang="en-US" sz="2200" b="1" i="1">
              <a:solidFill>
                <a:srgbClr val="FFCC00"/>
              </a:solidFill>
              <a:latin typeface="Times New Roman" charset="0"/>
              <a:cs typeface="Times" charset="0"/>
            </a:endParaRPr>
          </a:p>
          <a:p>
            <a:r>
              <a:rPr kumimoji="1" lang="en-US" sz="2200" b="1" i="1">
                <a:solidFill>
                  <a:srgbClr val="FFCC00"/>
                </a:solidFill>
                <a:latin typeface="Times New Roman" charset="0"/>
                <a:cs typeface="Times" charset="0"/>
              </a:rPr>
              <a:t>Increasing relationships and complexity, expressed in the numbers of differentiated organelles within cells, and then cell types and the relationships among them.  </a:t>
            </a:r>
          </a:p>
          <a:p>
            <a:endParaRPr kumimoji="1" lang="en-US" sz="2200" b="1" i="1">
              <a:solidFill>
                <a:srgbClr val="FFCC00"/>
              </a:solidFill>
              <a:latin typeface="Times New Roman" charset="0"/>
              <a:cs typeface="Times" charset="0"/>
            </a:endParaRPr>
          </a:p>
          <a:p>
            <a:r>
              <a:rPr kumimoji="1" lang="en-US" sz="2200" b="1" i="1">
                <a:solidFill>
                  <a:srgbClr val="FFCC00"/>
                </a:solidFill>
                <a:latin typeface="Times New Roman" charset="0"/>
                <a:cs typeface="Times" charset="0"/>
              </a:rPr>
              <a:t>Increasing intelligence</a:t>
            </a:r>
          </a:p>
          <a:p>
            <a:endParaRPr kumimoji="1" lang="en-US" sz="2200" b="1" i="1">
              <a:solidFill>
                <a:srgbClr val="FFCC00"/>
              </a:solidFill>
              <a:latin typeface="Times New Roman" charset="0"/>
              <a:cs typeface="Times" charset="0"/>
            </a:endParaRPr>
          </a:p>
          <a:p>
            <a:r>
              <a:rPr kumimoji="1" lang="en-US" sz="2200" b="1" i="1">
                <a:solidFill>
                  <a:srgbClr val="FFCC00"/>
                </a:solidFill>
                <a:latin typeface="Times New Roman" charset="0"/>
                <a:cs typeface="Times" charset="0"/>
              </a:rPr>
              <a:t>Note that the success of human beings can also be viewed in this context– we have increased access to energy (first through tools, then through fuels). And through language and specialization, as a species we have far greater power than any individual alone.  Through technology we also have far greater knowledge than any individual could muster.</a:t>
            </a:r>
          </a:p>
          <a:p>
            <a:endParaRPr kumimoji="1" lang="en-US" sz="3200" b="1" i="1">
              <a:solidFill>
                <a:srgbClr val="FFCC00"/>
              </a:solidFill>
              <a:latin typeface="Times New Roman" charset="0"/>
              <a:cs typeface="Times" charset="0"/>
            </a:endParaRPr>
          </a:p>
          <a:p>
            <a:endParaRPr kumimoji="1" lang="en-US" sz="3200" i="1">
              <a:solidFill>
                <a:srgbClr val="FFCC00"/>
              </a:solidFill>
              <a:latin typeface="Times New Roman" charset="0"/>
              <a:cs typeface="Times" charset="0"/>
            </a:endParaRPr>
          </a:p>
        </p:txBody>
      </p:sp>
    </p:spTree>
    <p:extLst>
      <p:ext uri="{BB962C8B-B14F-4D97-AF65-F5344CB8AC3E}">
        <p14:creationId xmlns:p14="http://schemas.microsoft.com/office/powerpoint/2010/main" val="3864997989"/>
      </p:ext>
    </p:extLst>
  </p:cSld>
  <p:clrMapOvr>
    <a:masterClrMapping/>
  </p:clrMapOvr>
  <p:transition xmlns:p14="http://schemas.microsoft.com/office/powerpoint/2010/mai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body" idx="1"/>
          </p:nvPr>
        </p:nvSpPr>
        <p:spPr>
          <a:xfrm>
            <a:off x="3200400" y="5715000"/>
            <a:ext cx="2743200" cy="381000"/>
          </a:xfrm>
        </p:spPr>
        <p:txBody>
          <a:bodyPr/>
          <a:lstStyle/>
          <a:p>
            <a:pPr algn="ctr" eaLnBrk="1" hangingPunct="1">
              <a:buFontTx/>
              <a:buNone/>
            </a:pPr>
            <a:r>
              <a:rPr lang="en-US" sz="1400">
                <a:latin typeface="Arial" charset="0"/>
                <a:ea typeface="ＭＳ Ｐゴシック" charset="0"/>
                <a:cs typeface="ＭＳ Ｐゴシック" charset="0"/>
              </a:rPr>
              <a:t>Figure 17-11</a:t>
            </a:r>
          </a:p>
        </p:txBody>
      </p:sp>
      <p:pic>
        <p:nvPicPr>
          <p:cNvPr id="84994" name="Picture 1" descr="Clang_17_11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7438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4288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228600" y="304800"/>
            <a:ext cx="7772400" cy="1143000"/>
          </a:xfrm>
        </p:spPr>
        <p:txBody>
          <a:bodyPr>
            <a:normAutofit fontScale="90000"/>
          </a:bodyPr>
          <a:lstStyle/>
          <a:p>
            <a:pPr eaLnBrk="1" hangingPunct="1"/>
            <a:r>
              <a:rPr lang="en-US">
                <a:latin typeface="Arial" charset="0"/>
                <a:ea typeface="ＭＳ Ｐゴシック" charset="0"/>
                <a:cs typeface="ＭＳ Ｐゴシック" charset="0"/>
              </a:rPr>
              <a:t>Flood Basalts and Mass Extinctions</a:t>
            </a:r>
          </a:p>
        </p:txBody>
      </p:sp>
      <p:sp>
        <p:nvSpPr>
          <p:cNvPr id="52226"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52227" name="Picture 5" descr="graph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7696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0661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2443163" y="6083300"/>
            <a:ext cx="496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FF0066"/>
                </a:solidFill>
                <a:latin typeface="Times New Roman" charset="0"/>
                <a:cs typeface="Arial" charset="0"/>
              </a:rPr>
              <a:t>Figure 15-2. </a:t>
            </a:r>
            <a:r>
              <a:rPr lang="en-US" sz="1200" b="1">
                <a:latin typeface="Times New Roman" charset="0"/>
                <a:cs typeface="Times New Roman" charset="0"/>
              </a:rPr>
              <a:t>Flood basalt provinces of Gondwanaland prior to break-up and separation. After Cox (1978) Nature, 274, 47-49. </a:t>
            </a:r>
          </a:p>
        </p:txBody>
      </p:sp>
      <p:pic>
        <p:nvPicPr>
          <p:cNvPr id="53250" name="Picture 3" descr="Fig 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198438"/>
            <a:ext cx="764857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703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2443163" y="6083300"/>
            <a:ext cx="5173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FF0066"/>
                </a:solidFill>
                <a:latin typeface="Times New Roman" charset="0"/>
                <a:cs typeface="Arial" charset="0"/>
              </a:rPr>
              <a:t>Figure 15-3. </a:t>
            </a:r>
            <a:r>
              <a:rPr lang="en-US" sz="1200" b="1">
                <a:latin typeface="Times New Roman" charset="0"/>
                <a:cs typeface="Arial" charset="0"/>
              </a:rPr>
              <a:t>Relationship of the Etendeka and Paraná plateau provinces to the Tristan hot spot. After Wilson (1989), Igneous Petrogenesis. Kluwer.</a:t>
            </a:r>
            <a:endParaRPr lang="en-US" sz="1200" b="1">
              <a:latin typeface="Times New Roman" charset="0"/>
              <a:cs typeface="Times New Roman" charset="0"/>
            </a:endParaRPr>
          </a:p>
        </p:txBody>
      </p:sp>
      <p:pic>
        <p:nvPicPr>
          <p:cNvPr id="55298" name="Picture 3" descr="Fig 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577850"/>
            <a:ext cx="6734175"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0331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body" idx="1"/>
          </p:nvPr>
        </p:nvSpPr>
        <p:spPr>
          <a:xfrm>
            <a:off x="2971800" y="5181600"/>
            <a:ext cx="2743200" cy="685800"/>
          </a:xfrm>
        </p:spPr>
        <p:txBody>
          <a:bodyPr/>
          <a:lstStyle/>
          <a:p>
            <a:pPr algn="ctr" eaLnBrk="1" hangingPunct="1">
              <a:buFontTx/>
              <a:buNone/>
            </a:pPr>
            <a:r>
              <a:rPr lang="en-US" sz="1400">
                <a:latin typeface="Arial" charset="0"/>
                <a:ea typeface="ＭＳ Ｐゴシック" charset="0"/>
                <a:cs typeface="ＭＳ Ｐゴシック" charset="0"/>
              </a:rPr>
              <a:t>Figure 17-05</a:t>
            </a:r>
          </a:p>
        </p:txBody>
      </p:sp>
      <p:pic>
        <p:nvPicPr>
          <p:cNvPr id="57346" name="Picture 1" descr="Clang_17_05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959475"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3825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idx="1"/>
          </p:nvPr>
        </p:nvSpPr>
        <p:spPr>
          <a:xfrm>
            <a:off x="3200400" y="5715000"/>
            <a:ext cx="2743200" cy="381000"/>
          </a:xfrm>
        </p:spPr>
        <p:txBody>
          <a:bodyPr/>
          <a:lstStyle/>
          <a:p>
            <a:pPr algn="ctr" eaLnBrk="1" hangingPunct="1">
              <a:buFontTx/>
              <a:buNone/>
            </a:pPr>
            <a:r>
              <a:rPr lang="en-US" sz="1400">
                <a:latin typeface="Arial" charset="0"/>
                <a:ea typeface="ＭＳ Ｐゴシック" charset="0"/>
                <a:cs typeface="ＭＳ Ｐゴシック" charset="0"/>
              </a:rPr>
              <a:t>Figure 17-07</a:t>
            </a:r>
          </a:p>
        </p:txBody>
      </p:sp>
      <p:pic>
        <p:nvPicPr>
          <p:cNvPr id="59394" name="Picture 1" descr="Clang_17_07.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6218238" cy="804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6974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body" idx="1"/>
          </p:nvPr>
        </p:nvSpPr>
        <p:spPr>
          <a:xfrm>
            <a:off x="3200400" y="5715000"/>
            <a:ext cx="2743200" cy="381000"/>
          </a:xfrm>
        </p:spPr>
        <p:txBody>
          <a:bodyPr/>
          <a:lstStyle/>
          <a:p>
            <a:pPr algn="ctr" eaLnBrk="1" hangingPunct="1">
              <a:buFontTx/>
              <a:buNone/>
            </a:pPr>
            <a:r>
              <a:rPr lang="en-US" sz="1400">
                <a:latin typeface="Arial" charset="0"/>
                <a:ea typeface="ＭＳ Ｐゴシック" charset="0"/>
                <a:cs typeface="ＭＳ Ｐゴシック" charset="0"/>
              </a:rPr>
              <a:t>Figure 17-08 (a, b)</a:t>
            </a:r>
          </a:p>
        </p:txBody>
      </p:sp>
      <p:pic>
        <p:nvPicPr>
          <p:cNvPr id="61442" name="Picture 1" descr="Clang_17_08_SK.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65341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288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idx="1"/>
          </p:nvPr>
        </p:nvSpPr>
        <p:spPr>
          <a:xfrm>
            <a:off x="3200400" y="5715000"/>
            <a:ext cx="2743200" cy="381000"/>
          </a:xfrm>
        </p:spPr>
        <p:txBody>
          <a:bodyPr/>
          <a:lstStyle/>
          <a:p>
            <a:pPr algn="ctr" eaLnBrk="1" hangingPunct="1">
              <a:buFontTx/>
              <a:buNone/>
            </a:pPr>
            <a:r>
              <a:rPr lang="en-US" sz="1400">
                <a:latin typeface="Arial" charset="0"/>
                <a:ea typeface="ＭＳ Ｐゴシック" charset="0"/>
                <a:cs typeface="ＭＳ Ｐゴシック" charset="0"/>
              </a:rPr>
              <a:t>Figure 17-09</a:t>
            </a:r>
          </a:p>
        </p:txBody>
      </p:sp>
      <p:pic>
        <p:nvPicPr>
          <p:cNvPr id="63490" name="Picture 1" descr="Clang_17_09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3714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5754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772</Words>
  <Application>Microsoft Macintosh PowerPoint</Application>
  <PresentationFormat>On-screen Show (4:3)</PresentationFormat>
  <Paragraphs>78</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Deccan Traps, India</vt:lpstr>
      <vt:lpstr>Flood Basalts and Mass Extinctions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ONTONG JAVA PLATEAU</vt:lpstr>
      <vt:lpstr>Mass Extinctions</vt:lpstr>
      <vt:lpstr>PowerPoint Presentation</vt:lpstr>
      <vt:lpstr>A Life Perspective</vt:lpstr>
      <vt:lpstr>PowerPoint Presentation</vt:lpstr>
      <vt:lpstr>PowerPoint Presentation</vt:lpstr>
      <vt:lpstr>PowerPoint Presentation</vt:lpstr>
      <vt:lpstr>PowerPoint Presentation</vt:lpstr>
      <vt:lpstr>An Energy Perspective</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Langmuir</dc:creator>
  <cp:lastModifiedBy>Charles Langmuir</cp:lastModifiedBy>
  <cp:revision>1</cp:revision>
  <dcterms:created xsi:type="dcterms:W3CDTF">2013-11-16T17:30:30Z</dcterms:created>
  <dcterms:modified xsi:type="dcterms:W3CDTF">2013-11-16T17:31:45Z</dcterms:modified>
</cp:coreProperties>
</file>